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4"/>
  </p:notesMasterIdLst>
  <p:handoutMasterIdLst>
    <p:handoutMasterId r:id="rId55"/>
  </p:handoutMasterIdLst>
  <p:sldIdLst>
    <p:sldId id="256" r:id="rId2"/>
    <p:sldId id="375" r:id="rId3"/>
    <p:sldId id="374" r:id="rId4"/>
    <p:sldId id="376" r:id="rId5"/>
    <p:sldId id="377" r:id="rId6"/>
    <p:sldId id="379" r:id="rId7"/>
    <p:sldId id="312" r:id="rId8"/>
    <p:sldId id="313" r:id="rId9"/>
    <p:sldId id="307" r:id="rId10"/>
    <p:sldId id="303" r:id="rId11"/>
    <p:sldId id="387" r:id="rId12"/>
    <p:sldId id="282" r:id="rId13"/>
    <p:sldId id="305" r:id="rId14"/>
    <p:sldId id="325" r:id="rId15"/>
    <p:sldId id="340" r:id="rId16"/>
    <p:sldId id="333" r:id="rId17"/>
    <p:sldId id="342" r:id="rId18"/>
    <p:sldId id="286" r:id="rId19"/>
    <p:sldId id="344" r:id="rId20"/>
    <p:sldId id="345" r:id="rId21"/>
    <p:sldId id="326" r:id="rId22"/>
    <p:sldId id="327" r:id="rId23"/>
    <p:sldId id="294" r:id="rId24"/>
    <p:sldId id="290" r:id="rId25"/>
    <p:sldId id="267" r:id="rId26"/>
    <p:sldId id="279" r:id="rId27"/>
    <p:sldId id="328" r:id="rId28"/>
    <p:sldId id="314" r:id="rId29"/>
    <p:sldId id="287" r:id="rId30"/>
    <p:sldId id="349" r:id="rId31"/>
    <p:sldId id="350" r:id="rId32"/>
    <p:sldId id="366" r:id="rId33"/>
    <p:sldId id="368" r:id="rId34"/>
    <p:sldId id="369" r:id="rId35"/>
    <p:sldId id="370" r:id="rId36"/>
    <p:sldId id="371" r:id="rId37"/>
    <p:sldId id="372" r:id="rId38"/>
    <p:sldId id="356" r:id="rId39"/>
    <p:sldId id="357" r:id="rId40"/>
    <p:sldId id="359" r:id="rId41"/>
    <p:sldId id="360" r:id="rId42"/>
    <p:sldId id="361" r:id="rId43"/>
    <p:sldId id="362" r:id="rId44"/>
    <p:sldId id="363" r:id="rId45"/>
    <p:sldId id="380" r:id="rId46"/>
    <p:sldId id="381" r:id="rId47"/>
    <p:sldId id="365" r:id="rId48"/>
    <p:sldId id="384" r:id="rId49"/>
    <p:sldId id="347" r:id="rId50"/>
    <p:sldId id="302" r:id="rId51"/>
    <p:sldId id="277" r:id="rId52"/>
    <p:sldId id="385" r:id="rId5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24" autoAdjust="0"/>
    <p:restoredTop sz="82746" autoAdjust="0"/>
  </p:normalViewPr>
  <p:slideViewPr>
    <p:cSldViewPr>
      <p:cViewPr varScale="1">
        <p:scale>
          <a:sx n="75" d="100"/>
          <a:sy n="75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A23B536-8E53-4BF4-99B4-41CF14D6CB4B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3519ECA-5D9D-4A22-A46E-E0194AAEC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716903-D4F8-44C3-98E7-F4DB290B7168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CA00D6A-0005-4EA6-BE0A-3177E894C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00D6A-0005-4EA6-BE0A-3177E894CF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Notes:</a:t>
            </a:r>
          </a:p>
          <a:p>
            <a:pPr>
              <a:buFontTx/>
              <a:buChar char="-"/>
            </a:pPr>
            <a:r>
              <a:rPr lang="en-US" dirty="0" smtClean="0"/>
              <a:t>Should say here --- could have many solutions, implement is picking one based on </a:t>
            </a:r>
            <a:r>
              <a:rPr lang="en-US" b="1" dirty="0" smtClean="0"/>
              <a:t>quantitative</a:t>
            </a:r>
            <a:r>
              <a:rPr lang="en-US" dirty="0" smtClean="0"/>
              <a:t> criterion</a:t>
            </a:r>
          </a:p>
          <a:p>
            <a:pPr>
              <a:buFontTx/>
              <a:buChar char="-"/>
            </a:pPr>
            <a:r>
              <a:rPr lang="en-US" dirty="0" smtClean="0"/>
              <a:t>Constrain</a:t>
            </a:r>
            <a:r>
              <a:rPr lang="en-US" baseline="0" dirty="0" smtClean="0"/>
              <a:t>t captures changes to the program execution --- what is permitted during program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00D6A-0005-4EA6-BE0A-3177E894CF4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Ability to eliminate a</a:t>
            </a:r>
            <a:r>
              <a:rPr lang="en-US" baseline="0" dirty="0" smtClean="0"/>
              <a:t> single trace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00D6A-0005-4EA6-BE0A-3177E894CF4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Notes:</a:t>
            </a:r>
          </a:p>
          <a:p>
            <a:pPr>
              <a:buFontTx/>
              <a:buChar char="-"/>
            </a:pPr>
            <a:r>
              <a:rPr lang="en-US" dirty="0" smtClean="0"/>
              <a:t>In general, both “avoid” and “implement” are</a:t>
            </a:r>
            <a:r>
              <a:rPr lang="en-US" baseline="0" dirty="0" smtClean="0"/>
              <a:t> pluggable procedures</a:t>
            </a:r>
          </a:p>
          <a:p>
            <a:pPr>
              <a:buFontTx/>
              <a:buChar char="-"/>
            </a:pPr>
            <a:r>
              <a:rPr lang="en-US" baseline="0" dirty="0" smtClean="0"/>
              <a:t>Language of constraints may need to be adapted though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00D6A-0005-4EA6-BE0A-3177E894CF4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show that</a:t>
            </a:r>
            <a:r>
              <a:rPr lang="en-US" baseline="0" dirty="0" smtClean="0"/>
              <a:t> the order in which you pick traces matters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00D6A-0005-4EA6-BE0A-3177E894CF4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Spec is a global invariant.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2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Say what are the contents of the circles.</a:t>
            </a:r>
          </a:p>
        </p:txBody>
      </p:sp>
      <p:sp>
        <p:nvSpPr>
          <p:cNvPr id="282628" name="Slide Number Placeholder 3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5FCB8427-2E6C-4396-928B-7F673B2FB583}" type="slidenum">
              <a:rPr lang="en-US" sz="1300">
                <a:latin typeface="Calibri" pitchFamily="34" charset="0"/>
              </a:rPr>
              <a:pPr algn="r"/>
              <a:t>34</a:t>
            </a:fld>
            <a:endParaRPr lang="en-US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4676" name="Slide Number Placeholder 3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A0B6AD69-4AB4-4DE7-B937-6CA986C8C132}" type="slidenum">
              <a:rPr lang="en-US" sz="1300">
                <a:latin typeface="Calibri" pitchFamily="34" charset="0"/>
              </a:rPr>
              <a:pPr algn="r"/>
              <a:t>35</a:t>
            </a:fld>
            <a:endParaRPr lang="en-US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0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90820" name="Slide Number Placeholder 3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9782B8FA-547C-4304-A7CD-F56DC762DD38}" type="slidenum">
              <a:rPr lang="en-US" sz="1300">
                <a:latin typeface="Calibri" pitchFamily="34" charset="0"/>
              </a:rPr>
              <a:pPr algn="r"/>
              <a:t>36</a:t>
            </a:fld>
            <a:endParaRPr lang="en-US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2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Spec is a global invariant.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4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Spec is a global invariant.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0884" name="Slide Number Placeholder 3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6F8D6743-0281-46F6-A9DD-CA38FDB018DE}" type="slidenum">
              <a:rPr lang="en-US" sz="1300">
                <a:latin typeface="Calibri" pitchFamily="34" charset="0"/>
              </a:rPr>
              <a:pPr algn="r"/>
              <a:t>2</a:t>
            </a:fld>
            <a:endParaRPr lang="en-US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97988" name="Slide Number Placeholder 3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C1355555-3516-4C39-84B0-BD0B784E75F3}" type="slidenum">
              <a:rPr lang="en-US" sz="1300">
                <a:latin typeface="Calibri" pitchFamily="34" charset="0"/>
              </a:rPr>
              <a:pPr algn="r"/>
              <a:t>39</a:t>
            </a:fld>
            <a:endParaRPr lang="en-US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0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00036" name="Slide Number Placeholder 3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BD616C28-A0AB-4BAF-AF47-8B7A21D02E00}" type="slidenum">
              <a:rPr lang="en-US" sz="1300">
                <a:latin typeface="Calibri" pitchFamily="34" charset="0"/>
              </a:rPr>
              <a:pPr algn="r"/>
              <a:t>40</a:t>
            </a:fld>
            <a:endParaRPr lang="en-US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2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02084" name="Slide Number Placeholder 3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DD01C64F-AE3C-4CD7-9C21-DA3E49BA8EFF}" type="slidenum">
              <a:rPr lang="en-US" sz="1300">
                <a:latin typeface="Calibri" pitchFamily="34" charset="0"/>
              </a:rPr>
              <a:pPr algn="r"/>
              <a:t>41</a:t>
            </a:fld>
            <a:endParaRPr lang="en-US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4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04132" name="Slide Number Placeholder 3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26998D5C-15FC-4FD9-A9DB-2373AC9633DC}" type="slidenum">
              <a:rPr lang="en-US" sz="1300">
                <a:latin typeface="Calibri" pitchFamily="34" charset="0"/>
              </a:rPr>
              <a:pPr algn="r"/>
              <a:t>42</a:t>
            </a:fld>
            <a:endParaRPr lang="en-US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06180" name="Slide Number Placeholder 3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7B7D2B6C-9F44-41B8-80FE-832E6EA8A2DF}" type="slidenum">
              <a:rPr lang="en-US" sz="1300">
                <a:latin typeface="Calibri" pitchFamily="34" charset="0"/>
              </a:rPr>
              <a:pPr algn="r"/>
              <a:t>43</a:t>
            </a:fld>
            <a:endParaRPr lang="en-US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EA24AC-46FE-42C1-A336-556E006039A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2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Spec is a global invariant.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Notes:</a:t>
            </a:r>
          </a:p>
          <a:p>
            <a:pPr>
              <a:buFontTx/>
              <a:buChar char="-"/>
            </a:pPr>
            <a:r>
              <a:rPr lang="en-US" dirty="0" smtClean="0"/>
              <a:t>Should say here --- could have many solutions, implement is picking one based on </a:t>
            </a:r>
            <a:r>
              <a:rPr lang="en-US" b="1" dirty="0" smtClean="0"/>
              <a:t>quantitative</a:t>
            </a:r>
            <a:r>
              <a:rPr lang="en-US" dirty="0" smtClean="0"/>
              <a:t> criterion</a:t>
            </a:r>
          </a:p>
          <a:p>
            <a:pPr>
              <a:buFontTx/>
              <a:buChar char="-"/>
            </a:pPr>
            <a:r>
              <a:rPr lang="en-US" dirty="0" smtClean="0"/>
              <a:t>Constrain</a:t>
            </a:r>
            <a:r>
              <a:rPr lang="en-US" baseline="0" dirty="0" smtClean="0"/>
              <a:t>t captures changes to the program execution --- what is permitted during program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00D6A-0005-4EA6-BE0A-3177E894CF44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8836" name="Slide Number Placeholder 3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233E8848-6519-48B9-B1AA-4D7B1F63955B}" type="slidenum">
              <a:rPr lang="en-US" sz="1300">
                <a:latin typeface="Calibri" pitchFamily="34" charset="0"/>
              </a:rPr>
              <a:pPr algn="r"/>
              <a:t>3</a:t>
            </a:fld>
            <a:endParaRPr lang="en-US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4980" name="Slide Number Placeholder 3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A09FC85F-45F2-446A-BD64-D4B69A33E176}" type="slidenum">
              <a:rPr lang="en-US" sz="1300">
                <a:latin typeface="Calibri" pitchFamily="34" charset="0"/>
              </a:rPr>
              <a:pPr algn="r"/>
              <a:t>4</a:t>
            </a:fld>
            <a:endParaRPr lang="en-US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7028" name="Slide Number Placeholder 3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88CD5A34-22ED-4555-952D-CAA8A1936E92}" type="slidenum">
              <a:rPr lang="en-US" sz="1300">
                <a:latin typeface="Calibri" pitchFamily="34" charset="0"/>
              </a:rPr>
              <a:pPr algn="r"/>
              <a:t>5</a:t>
            </a:fld>
            <a:endParaRPr lang="en-US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BCD032C0-3098-4553-A115-80026F322863}" type="slidenum">
              <a:rPr lang="en-US" sz="1300">
                <a:latin typeface="Calibri" pitchFamily="34" charset="0"/>
              </a:rPr>
              <a:pPr algn="r"/>
              <a:t>6</a:t>
            </a:fld>
            <a:endParaRPr lang="en-US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52ADA6-5266-4500-AD90-AADD48B6102C}" type="slidenum">
              <a:rPr lang="en-US"/>
              <a:pPr/>
              <a:t>7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89488" cy="3590925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2590" y="4552351"/>
            <a:ext cx="5350071" cy="4310676"/>
          </a:xfrm>
        </p:spPr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A4FD2-BA37-4A02-B8C4-94A9213E1DE2}" type="slidenum">
              <a:rPr lang="en-US"/>
              <a:pPr/>
              <a:t>8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89488" cy="3590925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2590" y="4552351"/>
            <a:ext cx="5350071" cy="4310676"/>
          </a:xfrm>
        </p:spPr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00D6A-0005-4EA6-BE0A-3177E894CF4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B34B46-B27A-4890-90E7-0D09E369B475}" type="datetime1">
              <a:rPr lang="en-US" smtClean="0"/>
              <a:pPr/>
              <a:t>10/7/2010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08FCEF-D4DE-48C3-9B90-C88B63B4DB37}" type="datetime1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D90C3-8664-4D6F-9381-0BAA3D05B29C}" type="datetime1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746A5-9A0D-465C-B996-07962CC95DA3}" type="datetime1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3FBE02-452A-4214-9E4E-924895DE75D8}" type="datetime1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0F9E6-50E1-4A56-89E3-595ED71CEB5B}" type="datetime1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4DD83-99CD-40F5-99D7-267A3EC067F9}" type="datetime1">
              <a:rPr lang="en-US" smtClean="0"/>
              <a:pPr/>
              <a:t>10/7/2010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81124-DC17-4CA0-BC3F-C15F33DE9900}" type="datetime1">
              <a:rPr lang="en-US" smtClean="0"/>
              <a:pPr/>
              <a:t>10/7/2010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3F6B06-4531-485D-9386-6319E1B6D2A8}" type="datetime1">
              <a:rPr lang="en-US" smtClean="0"/>
              <a:pPr/>
              <a:t>10/7/2010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685A0-CF43-4B42-AD4D-972AB272F988}" type="datetime1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250855A-3698-4D4B-9290-9D5D42C2939F}" type="datetime1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400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77BD517-E6B5-4B04-AC8E-99A56AC7CEFA}" type="datetime1">
              <a:rPr lang="en-US" smtClean="0"/>
              <a:pPr/>
              <a:t>10/7/2010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15180"/>
            <a:ext cx="7772400" cy="1975104"/>
          </a:xfrm>
        </p:spPr>
        <p:txBody>
          <a:bodyPr/>
          <a:lstStyle/>
          <a:p>
            <a:r>
              <a:rPr lang="en-US" sz="3800" dirty="0" smtClean="0"/>
              <a:t>Abstraction-Guided Synthesis of synchronization</a:t>
            </a:r>
            <a:endParaRPr lang="en-US" sz="3800" dirty="0"/>
          </a:p>
        </p:txBody>
      </p:sp>
      <p:sp>
        <p:nvSpPr>
          <p:cNvPr id="4" name="Rectangle 3"/>
          <p:cNvSpPr/>
          <p:nvPr/>
        </p:nvSpPr>
        <p:spPr>
          <a:xfrm>
            <a:off x="5806131" y="4810780"/>
            <a:ext cx="1890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D6ECFF"/>
              </a:buClr>
              <a:buSzPct val="95000"/>
            </a:pPr>
            <a:r>
              <a:rPr lang="en-US" sz="2800" dirty="0" smtClean="0"/>
              <a:t>Greta </a:t>
            </a:r>
            <a:r>
              <a:rPr lang="en-US" sz="2800" dirty="0" err="1" smtClean="0"/>
              <a:t>Yorsh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607738" y="4810780"/>
            <a:ext cx="17974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D6ECFF"/>
              </a:buClr>
              <a:buSzPct val="95000"/>
            </a:pPr>
            <a:r>
              <a:rPr lang="en-US" sz="2800" dirty="0" err="1" smtClean="0">
                <a:solidFill>
                  <a:srgbClr val="FFFF00"/>
                </a:solidFill>
              </a:rPr>
              <a:t>Eran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Yahav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4810780"/>
            <a:ext cx="2292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D6ECFF"/>
              </a:buClr>
              <a:buSzPct val="95000"/>
            </a:pPr>
            <a:r>
              <a:rPr lang="en-US" sz="2800" dirty="0" smtClean="0">
                <a:solidFill>
                  <a:prstClr val="white"/>
                </a:solidFill>
              </a:rPr>
              <a:t>Martin </a:t>
            </a:r>
            <a:r>
              <a:rPr lang="en-US" sz="2800" dirty="0" err="1" smtClean="0">
                <a:solidFill>
                  <a:prstClr val="white"/>
                </a:solidFill>
              </a:rPr>
              <a:t>Vechev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62200" y="5558135"/>
            <a:ext cx="4317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D6ECFF"/>
              </a:buClr>
              <a:buSzPct val="95000"/>
            </a:pPr>
            <a:r>
              <a:rPr lang="en-US" sz="2400" dirty="0" smtClean="0">
                <a:solidFill>
                  <a:prstClr val="white"/>
                </a:solidFill>
              </a:rPr>
              <a:t>IBM T.J. Watson Research Center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83560"/>
            <a:ext cx="8229600" cy="476964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Synthesis of synchronization via </a:t>
            </a:r>
            <a:r>
              <a:rPr lang="en-US" sz="2500" dirty="0" smtClean="0">
                <a:solidFill>
                  <a:srgbClr val="FFFF00"/>
                </a:solidFill>
              </a:rPr>
              <a:t>abstract interpretation</a:t>
            </a:r>
          </a:p>
          <a:p>
            <a:pPr lvl="1"/>
            <a:r>
              <a:rPr lang="en-US" sz="2500" dirty="0" smtClean="0"/>
              <a:t>Compute over-approximation of all possible program executions</a:t>
            </a:r>
          </a:p>
          <a:p>
            <a:pPr lvl="1"/>
            <a:r>
              <a:rPr lang="en-US" sz="2500" dirty="0" smtClean="0"/>
              <a:t>Add </a:t>
            </a:r>
            <a:r>
              <a:rPr lang="en-US" sz="2500" dirty="0" smtClean="0">
                <a:solidFill>
                  <a:srgbClr val="FFFF00"/>
                </a:solidFill>
              </a:rPr>
              <a:t>minimal synchronization </a:t>
            </a:r>
            <a:r>
              <a:rPr lang="en-US" sz="2500" dirty="0" smtClean="0"/>
              <a:t>to avoid </a:t>
            </a:r>
            <a:br>
              <a:rPr lang="en-US" sz="2500" dirty="0" smtClean="0"/>
            </a:br>
            <a:r>
              <a:rPr lang="en-US" sz="2500" dirty="0" smtClean="0"/>
              <a:t>(over-approximation of) bad interleavings</a:t>
            </a:r>
            <a:endParaRPr lang="en-US" sz="2900" dirty="0" smtClean="0"/>
          </a:p>
          <a:p>
            <a:pPr>
              <a:buNone/>
            </a:pPr>
            <a:endParaRPr lang="en-US" sz="2500" dirty="0" smtClean="0"/>
          </a:p>
          <a:p>
            <a:r>
              <a:rPr lang="en-US" sz="2500" dirty="0" smtClean="0">
                <a:solidFill>
                  <a:srgbClr val="FFFF00"/>
                </a:solidFill>
              </a:rPr>
              <a:t>Interplay between abstraction and synchronization</a:t>
            </a:r>
          </a:p>
          <a:p>
            <a:pPr lvl="1"/>
            <a:r>
              <a:rPr lang="en-US" sz="2500" dirty="0" smtClean="0"/>
              <a:t>Finer abstraction may enable  finer synchronization</a:t>
            </a:r>
          </a:p>
          <a:p>
            <a:pPr lvl="1"/>
            <a:r>
              <a:rPr lang="en-US" sz="2500" dirty="0" smtClean="0"/>
              <a:t>Coarse synchronization may enable coarser abstraction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inkTgt spid="_x0000_s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inkTgt spid="_x0000_s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inkTgt spid="_x0000_s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inkTgt spid="_x0000_s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inkTgt spid="_x0000_s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inkTgt spid="_x0000_s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inkTgt spid="_x0000_s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762000" y="6172200"/>
            <a:ext cx="80377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effectLst/>
              </a:rPr>
              <a:t>Change the </a:t>
            </a:r>
            <a:r>
              <a:rPr lang="en-US" sz="3200" b="1" dirty="0" smtClean="0">
                <a:solidFill>
                  <a:schemeClr val="accent1"/>
                </a:solidFill>
                <a:effectLst/>
              </a:rPr>
              <a:t>abstraction</a:t>
            </a:r>
            <a:r>
              <a:rPr lang="en-US" sz="3200" dirty="0" smtClean="0">
                <a:effectLst/>
              </a:rPr>
              <a:t> to match the </a:t>
            </a:r>
            <a:r>
              <a:rPr lang="en-US" sz="3200" b="1" dirty="0" smtClean="0">
                <a:solidFill>
                  <a:schemeClr val="accent4"/>
                </a:solidFill>
                <a:effectLst/>
              </a:rPr>
              <a:t>program</a:t>
            </a:r>
            <a:endParaRPr lang="en-US" sz="3200" b="1" dirty="0">
              <a:solidFill>
                <a:schemeClr val="accent4"/>
              </a:solidFill>
              <a:effectLst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05800" cy="914400"/>
          </a:xfrm>
        </p:spPr>
        <p:txBody>
          <a:bodyPr/>
          <a:lstStyle/>
          <a:p>
            <a:r>
              <a:rPr lang="en-US" sz="2800" dirty="0" smtClean="0"/>
              <a:t>A Standard Approach: Abstraction Refinement</a:t>
            </a:r>
            <a:endParaRPr lang="en-US" sz="2800" dirty="0"/>
          </a:p>
        </p:txBody>
      </p:sp>
      <p:sp>
        <p:nvSpPr>
          <p:cNvPr id="118" name="Oval 117"/>
          <p:cNvSpPr/>
          <p:nvPr/>
        </p:nvSpPr>
        <p:spPr>
          <a:xfrm>
            <a:off x="152400" y="1892808"/>
            <a:ext cx="1746504" cy="107899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program</a:t>
            </a:r>
            <a:endParaRPr lang="en-US" sz="1600" dirty="0"/>
          </a:p>
        </p:txBody>
      </p:sp>
      <p:sp>
        <p:nvSpPr>
          <p:cNvPr id="119" name="Oval 118"/>
          <p:cNvSpPr/>
          <p:nvPr/>
        </p:nvSpPr>
        <p:spPr>
          <a:xfrm>
            <a:off x="114300" y="3352800"/>
            <a:ext cx="1790700" cy="107899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specification</a:t>
            </a:r>
            <a:endParaRPr lang="en-US" sz="1600" dirty="0"/>
          </a:p>
        </p:txBody>
      </p:sp>
      <p:cxnSp>
        <p:nvCxnSpPr>
          <p:cNvPr id="120" name="Curved Connector 119"/>
          <p:cNvCxnSpPr>
            <a:stCxn id="119" idx="6"/>
            <a:endCxn id="133" idx="1"/>
          </p:cNvCxnSpPr>
          <p:nvPr/>
        </p:nvCxnSpPr>
        <p:spPr>
          <a:xfrm>
            <a:off x="1905000" y="3892296"/>
            <a:ext cx="533400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urved Connector 120"/>
          <p:cNvCxnSpPr>
            <a:endCxn id="132" idx="1"/>
          </p:cNvCxnSpPr>
          <p:nvPr/>
        </p:nvCxnSpPr>
        <p:spPr>
          <a:xfrm>
            <a:off x="5643797" y="5334814"/>
            <a:ext cx="2295751" cy="3651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4643203" y="3429000"/>
            <a:ext cx="10005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counter</a:t>
            </a:r>
            <a:br>
              <a:rPr lang="en-US" dirty="0" smtClean="0"/>
            </a:b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23" name="Oval 122"/>
          <p:cNvSpPr/>
          <p:nvPr/>
        </p:nvSpPr>
        <p:spPr>
          <a:xfrm>
            <a:off x="114300" y="4788408"/>
            <a:ext cx="1746504" cy="107899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abstraction</a:t>
            </a:r>
            <a:endParaRPr lang="en-US" sz="1600" dirty="0"/>
          </a:p>
        </p:txBody>
      </p:sp>
      <p:cxnSp>
        <p:nvCxnSpPr>
          <p:cNvPr id="124" name="Curved Connector 123"/>
          <p:cNvCxnSpPr>
            <a:stCxn id="123" idx="6"/>
            <a:endCxn id="129" idx="2"/>
          </p:cNvCxnSpPr>
          <p:nvPr/>
        </p:nvCxnSpPr>
        <p:spPr>
          <a:xfrm>
            <a:off x="1860804" y="5327904"/>
            <a:ext cx="981948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ounded Rectangle 124"/>
          <p:cNvSpPr/>
          <p:nvPr/>
        </p:nvSpPr>
        <p:spPr>
          <a:xfrm>
            <a:off x="4426392" y="4985004"/>
            <a:ext cx="1434217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Abstraction</a:t>
            </a:r>
            <a:br>
              <a:rPr lang="en-US" sz="1600" dirty="0" smtClean="0"/>
            </a:br>
            <a:r>
              <a:rPr lang="en-US" sz="1600" dirty="0" smtClean="0"/>
              <a:t>Refinement</a:t>
            </a:r>
            <a:endParaRPr lang="en-US" sz="1600" dirty="0"/>
          </a:p>
        </p:txBody>
      </p:sp>
      <p:cxnSp>
        <p:nvCxnSpPr>
          <p:cNvPr id="126" name="Curved Connector 125"/>
          <p:cNvCxnSpPr>
            <a:stCxn id="125" idx="1"/>
            <a:endCxn id="129" idx="6"/>
          </p:cNvCxnSpPr>
          <p:nvPr/>
        </p:nvCxnSpPr>
        <p:spPr>
          <a:xfrm rot="10800000">
            <a:off x="3710448" y="5327904"/>
            <a:ext cx="715944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urved Connector 126"/>
          <p:cNvCxnSpPr/>
          <p:nvPr/>
        </p:nvCxnSpPr>
        <p:spPr>
          <a:xfrm rot="5400000">
            <a:off x="4874337" y="4683836"/>
            <a:ext cx="537533" cy="794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urved Connector 127"/>
          <p:cNvCxnSpPr>
            <a:stCxn id="129" idx="4"/>
            <a:endCxn id="125" idx="2"/>
          </p:cNvCxnSpPr>
          <p:nvPr/>
        </p:nvCxnSpPr>
        <p:spPr>
          <a:xfrm rot="5400000" flipH="1" flipV="1">
            <a:off x="4171950" y="4775453"/>
            <a:ext cx="76200" cy="1866901"/>
          </a:xfrm>
          <a:prstGeom prst="curvedConnector3">
            <a:avLst>
              <a:gd name="adj1" fmla="val -30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Oval 128"/>
          <p:cNvSpPr/>
          <p:nvPr/>
        </p:nvSpPr>
        <p:spPr>
          <a:xfrm>
            <a:off x="2842752" y="4908804"/>
            <a:ext cx="867696" cy="838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ym typeface="Math A"/>
              </a:rPr>
              <a:t></a:t>
            </a:r>
            <a:endParaRPr lang="en-US" sz="2400" dirty="0"/>
          </a:p>
        </p:txBody>
      </p:sp>
      <p:cxnSp>
        <p:nvCxnSpPr>
          <p:cNvPr id="131" name="Curved Connector 130"/>
          <p:cNvCxnSpPr>
            <a:stCxn id="133" idx="3"/>
            <a:endCxn id="122" idx="1"/>
          </p:cNvCxnSpPr>
          <p:nvPr/>
        </p:nvCxnSpPr>
        <p:spPr>
          <a:xfrm flipV="1">
            <a:off x="4114800" y="3890665"/>
            <a:ext cx="528403" cy="1631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7939548" y="48768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counter</a:t>
            </a:r>
            <a:br>
              <a:rPr lang="en-US" dirty="0" smtClean="0"/>
            </a:b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33" name="Rounded Rectangle 132"/>
          <p:cNvSpPr/>
          <p:nvPr/>
        </p:nvSpPr>
        <p:spPr>
          <a:xfrm>
            <a:off x="2438400" y="3550626"/>
            <a:ext cx="1676400" cy="6833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Verify</a:t>
            </a:r>
            <a:endParaRPr lang="en-US" sz="1600" dirty="0"/>
          </a:p>
        </p:txBody>
      </p:sp>
      <p:cxnSp>
        <p:nvCxnSpPr>
          <p:cNvPr id="134" name="Curved Connector 133"/>
          <p:cNvCxnSpPr>
            <a:endCxn id="133" idx="2"/>
          </p:cNvCxnSpPr>
          <p:nvPr/>
        </p:nvCxnSpPr>
        <p:spPr>
          <a:xfrm rot="5400000" flipH="1" flipV="1">
            <a:off x="2916289" y="4593483"/>
            <a:ext cx="719828" cy="794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7924800" y="2133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Valid</a:t>
            </a:r>
            <a:endParaRPr lang="en-US" dirty="0"/>
          </a:p>
        </p:txBody>
      </p:sp>
      <p:cxnSp>
        <p:nvCxnSpPr>
          <p:cNvPr id="27" name="Straight Arrow Connector 26"/>
          <p:cNvCxnSpPr>
            <a:endCxn id="148" idx="1"/>
          </p:cNvCxnSpPr>
          <p:nvPr/>
        </p:nvCxnSpPr>
        <p:spPr>
          <a:xfrm flipV="1">
            <a:off x="4114800" y="2318266"/>
            <a:ext cx="3810000" cy="1263134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1784604" y="2546604"/>
            <a:ext cx="1149096" cy="920496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2209800" y="1504336"/>
            <a:ext cx="5486400" cy="4591664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09800" y="1504336"/>
            <a:ext cx="5486400" cy="4591664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2400" y="1892808"/>
            <a:ext cx="1746504" cy="107899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program</a:t>
            </a:r>
            <a:endParaRPr lang="en-US" sz="1600" dirty="0"/>
          </a:p>
        </p:txBody>
      </p:sp>
      <p:sp>
        <p:nvSpPr>
          <p:cNvPr id="6" name="Oval 5"/>
          <p:cNvSpPr/>
          <p:nvPr/>
        </p:nvSpPr>
        <p:spPr>
          <a:xfrm>
            <a:off x="114300" y="3352800"/>
            <a:ext cx="1790700" cy="107899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specification</a:t>
            </a:r>
            <a:endParaRPr lang="en-US" sz="1600" dirty="0"/>
          </a:p>
        </p:txBody>
      </p:sp>
      <p:cxnSp>
        <p:nvCxnSpPr>
          <p:cNvPr id="7" name="Curved Connector 6"/>
          <p:cNvCxnSpPr>
            <a:stCxn id="6" idx="6"/>
            <a:endCxn id="94" idx="1"/>
          </p:cNvCxnSpPr>
          <p:nvPr/>
        </p:nvCxnSpPr>
        <p:spPr>
          <a:xfrm>
            <a:off x="1905000" y="3892296"/>
            <a:ext cx="533400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43203" y="3429000"/>
            <a:ext cx="10005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  <a:br>
              <a:rPr lang="en-US" dirty="0" smtClean="0"/>
            </a:br>
            <a:r>
              <a:rPr lang="en-US" dirty="0" smtClean="0"/>
              <a:t>counter</a:t>
            </a:r>
            <a:br>
              <a:rPr lang="en-US" dirty="0" smtClean="0"/>
            </a:b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14300" y="4788408"/>
            <a:ext cx="1746504" cy="107899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abstraction</a:t>
            </a:r>
            <a:endParaRPr lang="en-US" sz="1600" dirty="0"/>
          </a:p>
        </p:txBody>
      </p:sp>
      <p:cxnSp>
        <p:nvCxnSpPr>
          <p:cNvPr id="14" name="Curved Connector 13"/>
          <p:cNvCxnSpPr>
            <a:stCxn id="13" idx="6"/>
            <a:endCxn id="58" idx="2"/>
          </p:cNvCxnSpPr>
          <p:nvPr/>
        </p:nvCxnSpPr>
        <p:spPr>
          <a:xfrm>
            <a:off x="1860804" y="5327904"/>
            <a:ext cx="981948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426392" y="4985004"/>
            <a:ext cx="1434217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Abstraction</a:t>
            </a:r>
            <a:br>
              <a:rPr lang="en-US" sz="1600" dirty="0" smtClean="0"/>
            </a:br>
            <a:r>
              <a:rPr lang="en-US" sz="1600" dirty="0" smtClean="0"/>
              <a:t>Refinement</a:t>
            </a:r>
            <a:endParaRPr lang="en-US" sz="1600" dirty="0"/>
          </a:p>
        </p:txBody>
      </p:sp>
      <p:cxnSp>
        <p:nvCxnSpPr>
          <p:cNvPr id="16" name="Curved Connector 15"/>
          <p:cNvCxnSpPr>
            <a:stCxn id="15" idx="1"/>
            <a:endCxn id="58" idx="6"/>
          </p:cNvCxnSpPr>
          <p:nvPr/>
        </p:nvCxnSpPr>
        <p:spPr>
          <a:xfrm rot="10800000">
            <a:off x="3710448" y="5327904"/>
            <a:ext cx="715944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2" idx="2"/>
          </p:cNvCxnSpPr>
          <p:nvPr/>
        </p:nvCxnSpPr>
        <p:spPr>
          <a:xfrm rot="5400000">
            <a:off x="4874337" y="4620699"/>
            <a:ext cx="537533" cy="794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62000" y="6172200"/>
            <a:ext cx="80954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effectLst/>
              </a:rPr>
              <a:t>Change the </a:t>
            </a:r>
            <a:r>
              <a:rPr lang="en-US" sz="3200" b="1" dirty="0" smtClean="0">
                <a:solidFill>
                  <a:schemeClr val="accent4"/>
                </a:solidFill>
              </a:rPr>
              <a:t>program</a:t>
            </a:r>
            <a:r>
              <a:rPr lang="en-US" sz="3200" dirty="0" smtClean="0">
                <a:effectLst/>
              </a:rPr>
              <a:t> to match the </a:t>
            </a:r>
            <a:r>
              <a:rPr lang="en-US" sz="3200" b="1" dirty="0" smtClean="0">
                <a:solidFill>
                  <a:schemeClr val="accent1"/>
                </a:solidFill>
              </a:rPr>
              <a:t>abstraction</a:t>
            </a:r>
            <a:endParaRPr lang="en-US" sz="3200" b="1" dirty="0">
              <a:solidFill>
                <a:schemeClr val="accent4"/>
              </a:solidFill>
              <a:effectLst/>
            </a:endParaRPr>
          </a:p>
        </p:txBody>
      </p:sp>
      <p:cxnSp>
        <p:nvCxnSpPr>
          <p:cNvPr id="35" name="Curved Connector 34"/>
          <p:cNvCxnSpPr>
            <a:stCxn id="58" idx="4"/>
            <a:endCxn id="15" idx="2"/>
          </p:cNvCxnSpPr>
          <p:nvPr/>
        </p:nvCxnSpPr>
        <p:spPr>
          <a:xfrm rot="5400000" flipH="1" flipV="1">
            <a:off x="4171950" y="4775453"/>
            <a:ext cx="76200" cy="1866901"/>
          </a:xfrm>
          <a:prstGeom prst="curvedConnector3">
            <a:avLst>
              <a:gd name="adj1" fmla="val -30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2842752" y="4908804"/>
            <a:ext cx="867696" cy="838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ym typeface="Math A"/>
              </a:rPr>
              <a:t></a:t>
            </a:r>
            <a:endParaRPr lang="en-US" sz="2400" dirty="0"/>
          </a:p>
        </p:txBody>
      </p:sp>
      <p:sp>
        <p:nvSpPr>
          <p:cNvPr id="64" name="Oval 63"/>
          <p:cNvSpPr/>
          <p:nvPr/>
        </p:nvSpPr>
        <p:spPr>
          <a:xfrm>
            <a:off x="2813256" y="2013204"/>
            <a:ext cx="943896" cy="8382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ym typeface="Symbol"/>
              </a:rPr>
              <a:t></a:t>
            </a:r>
            <a:endParaRPr lang="en-US" sz="2400" dirty="0"/>
          </a:p>
        </p:txBody>
      </p:sp>
      <p:cxnSp>
        <p:nvCxnSpPr>
          <p:cNvPr id="77" name="Curved Connector 76"/>
          <p:cNvCxnSpPr>
            <a:stCxn id="94" idx="3"/>
            <a:endCxn id="12" idx="1"/>
          </p:cNvCxnSpPr>
          <p:nvPr/>
        </p:nvCxnSpPr>
        <p:spPr>
          <a:xfrm flipV="1">
            <a:off x="4114800" y="3890665"/>
            <a:ext cx="528403" cy="1631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/>
        </p:nvSpPr>
        <p:spPr>
          <a:xfrm>
            <a:off x="2438400" y="3550626"/>
            <a:ext cx="1676400" cy="6833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Verify</a:t>
            </a:r>
            <a:endParaRPr lang="en-US" sz="1600" dirty="0"/>
          </a:p>
        </p:txBody>
      </p:sp>
      <p:cxnSp>
        <p:nvCxnSpPr>
          <p:cNvPr id="96" name="Curved Connector 95"/>
          <p:cNvCxnSpPr>
            <a:endCxn id="94" idx="2"/>
          </p:cNvCxnSpPr>
          <p:nvPr/>
        </p:nvCxnSpPr>
        <p:spPr>
          <a:xfrm rot="5400000" flipH="1" flipV="1">
            <a:off x="2916289" y="4593483"/>
            <a:ext cx="719828" cy="794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381000" y="512064"/>
            <a:ext cx="8458200" cy="914400"/>
          </a:xfrm>
        </p:spPr>
        <p:txBody>
          <a:bodyPr/>
          <a:lstStyle/>
          <a:p>
            <a:r>
              <a:rPr lang="en-US" sz="2800" dirty="0" smtClean="0"/>
              <a:t>Our Approach: Abstraction-Guided Synthesis</a:t>
            </a:r>
            <a:endParaRPr lang="en-US" sz="2800" dirty="0"/>
          </a:p>
        </p:txBody>
      </p:sp>
      <p:sp>
        <p:nvSpPr>
          <p:cNvPr id="27" name="Rounded Rectangle 26"/>
          <p:cNvSpPr/>
          <p:nvPr/>
        </p:nvSpPr>
        <p:spPr>
          <a:xfrm>
            <a:off x="4419600" y="2089404"/>
            <a:ext cx="1447800" cy="685800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Program</a:t>
            </a:r>
            <a:br>
              <a:rPr lang="en-US" sz="1600" dirty="0" smtClean="0"/>
            </a:br>
            <a:r>
              <a:rPr lang="en-US" sz="1600" dirty="0" smtClean="0"/>
              <a:t>Restriction</a:t>
            </a:r>
            <a:endParaRPr lang="en-US" sz="1600" dirty="0"/>
          </a:p>
        </p:txBody>
      </p:sp>
      <p:cxnSp>
        <p:nvCxnSpPr>
          <p:cNvPr id="28" name="Curved Connector 27"/>
          <p:cNvCxnSpPr>
            <a:stCxn id="12" idx="0"/>
            <a:endCxn id="27" idx="2"/>
          </p:cNvCxnSpPr>
          <p:nvPr/>
        </p:nvCxnSpPr>
        <p:spPr>
          <a:xfrm rot="5400000" flipH="1" flipV="1">
            <a:off x="4816602" y="3102102"/>
            <a:ext cx="653796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27" idx="1"/>
            <a:endCxn id="64" idx="6"/>
          </p:cNvCxnSpPr>
          <p:nvPr/>
        </p:nvCxnSpPr>
        <p:spPr>
          <a:xfrm rot="10800000">
            <a:off x="3757152" y="2432304"/>
            <a:ext cx="662448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64" idx="5"/>
            <a:endCxn id="27" idx="2"/>
          </p:cNvCxnSpPr>
          <p:nvPr/>
        </p:nvCxnSpPr>
        <p:spPr>
          <a:xfrm rot="16200000" flipH="1">
            <a:off x="4357936" y="1989639"/>
            <a:ext cx="46551" cy="1524578"/>
          </a:xfrm>
          <a:prstGeom prst="curvedConnector3">
            <a:avLst>
              <a:gd name="adj1" fmla="val 754766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64" idx="4"/>
            <a:endCxn id="94" idx="0"/>
          </p:cNvCxnSpPr>
          <p:nvPr/>
        </p:nvCxnSpPr>
        <p:spPr>
          <a:xfrm rot="5400000">
            <a:off x="2931291" y="3196713"/>
            <a:ext cx="699222" cy="8604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6248400" y="2089404"/>
            <a:ext cx="1295400" cy="685800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Implement</a:t>
            </a:r>
            <a:endParaRPr lang="en-US" sz="1600" dirty="0"/>
          </a:p>
        </p:txBody>
      </p:sp>
      <p:cxnSp>
        <p:nvCxnSpPr>
          <p:cNvPr id="86" name="Curved Connector 85"/>
          <p:cNvCxnSpPr>
            <a:stCxn id="5" idx="6"/>
            <a:endCxn id="64" idx="2"/>
          </p:cNvCxnSpPr>
          <p:nvPr/>
        </p:nvCxnSpPr>
        <p:spPr>
          <a:xfrm>
            <a:off x="1898904" y="2432304"/>
            <a:ext cx="914352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89"/>
          <p:cNvCxnSpPr>
            <a:stCxn id="64" idx="0"/>
            <a:endCxn id="59" idx="0"/>
          </p:cNvCxnSpPr>
          <p:nvPr/>
        </p:nvCxnSpPr>
        <p:spPr>
          <a:xfrm rot="16200000" flipH="1">
            <a:off x="5052552" y="245856"/>
            <a:ext cx="76200" cy="3610896"/>
          </a:xfrm>
          <a:prstGeom prst="curvedConnector3">
            <a:avLst>
              <a:gd name="adj1" fmla="val -30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85"/>
          <p:cNvCxnSpPr>
            <a:stCxn id="59" idx="3"/>
            <a:endCxn id="104" idx="2"/>
          </p:cNvCxnSpPr>
          <p:nvPr/>
        </p:nvCxnSpPr>
        <p:spPr>
          <a:xfrm>
            <a:off x="7543800" y="2432304"/>
            <a:ext cx="565378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/>
          <p:nvPr/>
        </p:nvSpPr>
        <p:spPr>
          <a:xfrm>
            <a:off x="8109178" y="2013204"/>
            <a:ext cx="838200" cy="8382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P’</a:t>
            </a:r>
          </a:p>
        </p:txBody>
      </p:sp>
      <p:cxnSp>
        <p:nvCxnSpPr>
          <p:cNvPr id="153" name="Curved Connector 152"/>
          <p:cNvCxnSpPr>
            <a:stCxn id="5" idx="7"/>
            <a:endCxn id="59" idx="0"/>
          </p:cNvCxnSpPr>
          <p:nvPr/>
        </p:nvCxnSpPr>
        <p:spPr>
          <a:xfrm rot="16200000" flipH="1">
            <a:off x="4250326" y="-556370"/>
            <a:ext cx="38581" cy="5252966"/>
          </a:xfrm>
          <a:prstGeom prst="curvedConnector3">
            <a:avLst>
              <a:gd name="adj1" fmla="val -1002087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1784604" y="2546604"/>
            <a:ext cx="1149096" cy="920496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endCxn id="40" idx="1"/>
          </p:cNvCxnSpPr>
          <p:nvPr/>
        </p:nvCxnSpPr>
        <p:spPr>
          <a:xfrm>
            <a:off x="5643797" y="5334814"/>
            <a:ext cx="2295751" cy="3651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939548" y="48768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counter</a:t>
            </a:r>
            <a:br>
              <a:rPr lang="en-US" dirty="0" smtClean="0"/>
            </a:b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/>
          <a:lstStyle/>
          <a:p>
            <a:r>
              <a:rPr lang="en-US" dirty="0" smtClean="0"/>
              <a:t>AGS Algorithm – High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266" y="1761236"/>
            <a:ext cx="7086600" cy="4343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 = true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while(true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Symbol"/>
              </a:rPr>
              <a:t>BadTraces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= { |   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B"/>
              </a:rPr>
              <a:t>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B"/>
              </a:rPr>
              <a:t>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  <a:sym typeface="Math A"/>
              </a:rPr>
              <a:t>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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B"/>
              </a:rPr>
              <a:t>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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B"/>
              </a:rPr>
              <a:t>) and </a:t>
            </a:r>
            <a:r>
              <a:rPr lang="en-US" sz="1600" dirty="0" smtClean="0">
                <a:solidFill>
                  <a:prstClr val="white"/>
                </a:solidFill>
                <a:latin typeface="Courier New" pitchFamily="49" charset="0"/>
                <a:cs typeface="Courier New" pitchFamily="49" charset="0"/>
                <a:sym typeface="Symbol"/>
              </a:rPr>
              <a:t>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Math C"/>
              </a:rPr>
              <a:t>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  <a:sym typeface="Math A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S 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  if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Symbol"/>
              </a:rPr>
              <a:t>BadTraces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is empty) return implement(P,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  <a:sym typeface="Symbol"/>
              </a:rPr>
              <a:t>)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select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 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Symbol"/>
              </a:rPr>
              <a:t>BadTraces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  if (?) {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     = avoid()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    if (  false)  =   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      else abort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  } else {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A"/>
              </a:rPr>
              <a:t>’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= refine(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A"/>
              </a:rPr>
              <a:t>,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)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    if 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A"/>
              </a:rPr>
              <a:t>’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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A"/>
              </a:rPr>
              <a:t>)  = ’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A"/>
              </a:rPr>
              <a:t>       else abort 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  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1066800" y="846836"/>
            <a:ext cx="6629400" cy="828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lvl="0" indent="-342900"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en-US" sz="2100" b="1" dirty="0" smtClean="0">
                <a:solidFill>
                  <a:prstClr val="white"/>
                </a:solidFill>
              </a:rPr>
              <a:t>Input:</a:t>
            </a:r>
            <a:r>
              <a:rPr lang="en-US" sz="2100" dirty="0" smtClean="0">
                <a:solidFill>
                  <a:prstClr val="white"/>
                </a:solidFill>
              </a:rPr>
              <a:t> Program </a:t>
            </a:r>
            <a:r>
              <a:rPr lang="en-US" sz="2100" dirty="0" smtClean="0">
                <a:solidFill>
                  <a:schemeClr val="accent4"/>
                </a:solidFill>
              </a:rPr>
              <a:t>P</a:t>
            </a:r>
            <a:r>
              <a:rPr lang="en-US" sz="2100" dirty="0" smtClean="0">
                <a:solidFill>
                  <a:prstClr val="white"/>
                </a:solidFill>
              </a:rPr>
              <a:t>, Specification </a:t>
            </a:r>
            <a:r>
              <a:rPr lang="en-US" sz="2100" dirty="0" smtClean="0">
                <a:solidFill>
                  <a:schemeClr val="accent5"/>
                </a:solidFill>
              </a:rPr>
              <a:t>S</a:t>
            </a:r>
            <a:r>
              <a:rPr lang="en-US" sz="2100" dirty="0" smtClean="0">
                <a:solidFill>
                  <a:prstClr val="white"/>
                </a:solidFill>
              </a:rPr>
              <a:t>, Abstraction </a:t>
            </a: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Math A"/>
              </a:rPr>
              <a:t></a:t>
            </a:r>
            <a:endParaRPr lang="en-US" sz="2100" dirty="0" smtClean="0">
              <a:solidFill>
                <a:schemeClr val="accent1"/>
              </a:solidFill>
            </a:endParaRPr>
          </a:p>
          <a:p>
            <a:pPr marL="411480" lvl="0" indent="-342900"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en-US" sz="2100" b="1" dirty="0" smtClean="0">
                <a:solidFill>
                  <a:prstClr val="white"/>
                </a:solidFill>
              </a:rPr>
              <a:t>Output:</a:t>
            </a:r>
            <a:r>
              <a:rPr lang="en-US" sz="2100" dirty="0" smtClean="0">
                <a:solidFill>
                  <a:prstClr val="white"/>
                </a:solidFill>
              </a:rPr>
              <a:t> Program </a:t>
            </a:r>
            <a:r>
              <a:rPr lang="en-US" sz="2100" dirty="0" smtClean="0">
                <a:solidFill>
                  <a:schemeClr val="accent4"/>
                </a:solidFill>
              </a:rPr>
              <a:t>P’</a:t>
            </a:r>
            <a:r>
              <a:rPr lang="en-US" sz="2100" dirty="0" smtClean="0">
                <a:solidFill>
                  <a:prstClr val="white"/>
                </a:solidFill>
              </a:rPr>
              <a:t> satisfying </a:t>
            </a:r>
            <a:r>
              <a:rPr lang="en-US" sz="2100" dirty="0" smtClean="0">
                <a:solidFill>
                  <a:schemeClr val="accent5"/>
                </a:solidFill>
              </a:rPr>
              <a:t>S</a:t>
            </a:r>
            <a:r>
              <a:rPr lang="en-US" sz="2100" dirty="0" smtClean="0">
                <a:solidFill>
                  <a:prstClr val="white"/>
                </a:solidFill>
              </a:rPr>
              <a:t> under </a:t>
            </a: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Math A"/>
              </a:rPr>
              <a:t></a:t>
            </a:r>
            <a:endParaRPr lang="en-US" sz="2100" dirty="0" smtClean="0">
              <a:solidFill>
                <a:schemeClr val="accent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828800" y="5207000"/>
            <a:ext cx="3200400" cy="990600"/>
          </a:xfrm>
          <a:prstGeom prst="roundRect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828800" y="3911600"/>
            <a:ext cx="3200400" cy="990600"/>
          </a:xfrm>
          <a:prstGeom prst="roundRect">
            <a:avLst/>
          </a:prstGeom>
          <a:solidFill>
            <a:schemeClr val="accent4">
              <a:alpha val="27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410200" y="2895600"/>
            <a:ext cx="1828800" cy="381000"/>
          </a:xfrm>
          <a:prstGeom prst="roundRect">
            <a:avLst/>
          </a:prstGeom>
          <a:solidFill>
            <a:schemeClr val="accent4">
              <a:alpha val="27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and Implement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Desired output – </a:t>
            </a:r>
            <a:r>
              <a:rPr lang="en-US" dirty="0" smtClean="0">
                <a:solidFill>
                  <a:srgbClr val="FFFF00"/>
                </a:solidFill>
              </a:rPr>
              <a:t>program</a:t>
            </a:r>
            <a:r>
              <a:rPr lang="en-US" dirty="0" smtClean="0"/>
              <a:t> satisfying the spec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Implementability</a:t>
            </a:r>
            <a:r>
              <a:rPr lang="en-US" dirty="0" smtClean="0"/>
              <a:t> guides the choice of </a:t>
            </a:r>
            <a:r>
              <a:rPr lang="en-US" dirty="0" smtClean="0">
                <a:solidFill>
                  <a:srgbClr val="FFFF00"/>
                </a:solidFill>
              </a:rPr>
              <a:t>constraint language 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Atomic sections [POPL’10]</a:t>
            </a:r>
          </a:p>
          <a:p>
            <a:pPr lvl="1"/>
            <a:r>
              <a:rPr lang="en-US" dirty="0" smtClean="0"/>
              <a:t>Conditional critical regions (CCRs) [TACAS’09]</a:t>
            </a:r>
          </a:p>
          <a:p>
            <a:pPr lvl="1"/>
            <a:r>
              <a:rPr lang="en-US" dirty="0" smtClean="0"/>
              <a:t>Memory fences (for weak memory models) [FMCAD’10 + abstractions in progress]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Avoiding an interleaving</a:t>
            </a:r>
            <a:br>
              <a:rPr lang="en-US" sz="3600" dirty="0" smtClean="0"/>
            </a:br>
            <a:r>
              <a:rPr lang="en-US" sz="3600" dirty="0" smtClean="0"/>
              <a:t>with atomic sections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3058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Adding atomicity constraints</a:t>
            </a:r>
          </a:p>
          <a:p>
            <a:pPr lvl="1"/>
            <a:r>
              <a:rPr lang="en-US" dirty="0" smtClean="0"/>
              <a:t>Atomicity predicate [l1,l2] – </a:t>
            </a:r>
            <a:r>
              <a:rPr lang="en-US" dirty="0" smtClean="0">
                <a:solidFill>
                  <a:srgbClr val="FFFF00"/>
                </a:solidFill>
              </a:rPr>
              <a:t>no context switch allowed </a:t>
            </a:r>
            <a:r>
              <a:rPr lang="en-US" dirty="0" smtClean="0"/>
              <a:t>between execution of statements at l1 and l2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  <a:sym typeface="Symbol"/>
              </a:rPr>
              <a:t>avoid()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FF00"/>
                </a:solidFill>
              </a:rPr>
              <a:t>disjunction</a:t>
            </a:r>
            <a:r>
              <a:rPr lang="en-US" dirty="0" smtClean="0"/>
              <a:t> of all possible atomicity predicates that would prevent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</a:t>
            </a:r>
            <a:endParaRPr lang="en-US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>
              <a:buNone/>
            </a:pPr>
            <a:endParaRPr lang="en-US" sz="2400" dirty="0" smtClean="0">
              <a:cs typeface="Courier New" pitchFamily="49" charset="0"/>
              <a:sym typeface="Symbol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81400" y="4715470"/>
            <a:ext cx="1295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rbel" pitchFamily="34" charset="0"/>
              </a:rPr>
              <a:t>Thread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Corbel" pitchFamily="34" charset="0"/>
              </a:rPr>
              <a:t>A</a:t>
            </a:r>
          </a:p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Corbel" pitchFamily="34" charset="0"/>
              </a:rPr>
              <a:t>    A1</a:t>
            </a:r>
          </a:p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Corbel" pitchFamily="34" charset="0"/>
              </a:rPr>
              <a:t>   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rbel" pitchFamily="34" charset="0"/>
              </a:rPr>
              <a:t>A2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Corbe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05400" y="4715470"/>
            <a:ext cx="1295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Corbel" pitchFamily="34" charset="0"/>
              </a:rPr>
              <a:t>Thread B</a:t>
            </a:r>
          </a:p>
          <a:p>
            <a:r>
              <a:rPr lang="en-US" dirty="0">
                <a:solidFill>
                  <a:srgbClr val="FFC000"/>
                </a:solidFill>
                <a:latin typeface="Corbel" pitchFamily="34" charset="0"/>
              </a:rPr>
              <a:t>     B1</a:t>
            </a:r>
          </a:p>
          <a:p>
            <a:r>
              <a:rPr lang="en-US" dirty="0">
                <a:solidFill>
                  <a:srgbClr val="FFC000"/>
                </a:solidFill>
                <a:latin typeface="Corbel" pitchFamily="34" charset="0"/>
              </a:rPr>
              <a:t>     </a:t>
            </a:r>
            <a:r>
              <a:rPr lang="en-US" dirty="0" smtClean="0">
                <a:solidFill>
                  <a:srgbClr val="FFC000"/>
                </a:solidFill>
                <a:latin typeface="Corbel" pitchFamily="34" charset="0"/>
              </a:rPr>
              <a:t>B2</a:t>
            </a:r>
            <a:endParaRPr lang="en-US" dirty="0">
              <a:solidFill>
                <a:srgbClr val="FFC000"/>
              </a:solidFill>
              <a:latin typeface="Corbel" pitchFamily="34" charset="0"/>
            </a:endParaRPr>
          </a:p>
        </p:txBody>
      </p: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4826000" y="4859932"/>
            <a:ext cx="152400" cy="685800"/>
            <a:chOff x="2438400" y="2057400"/>
            <a:chExt cx="152400" cy="160020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1447800" y="4699000"/>
            <a:ext cx="7086600" cy="19939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24" name="Rectangle 23"/>
          <p:cNvSpPr/>
          <p:nvPr/>
        </p:nvSpPr>
        <p:spPr>
          <a:xfrm>
            <a:off x="1752600" y="5791200"/>
            <a:ext cx="259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/>
              </a:rPr>
              <a:t> = </a:t>
            </a:r>
            <a:r>
              <a:rPr lang="en-US" sz="2000" dirty="0" smtClean="0">
                <a:solidFill>
                  <a:srgbClr val="00B0F0"/>
                </a:solidFill>
                <a:cs typeface="Courier New" pitchFamily="49" charset="0"/>
                <a:sym typeface="Symbol"/>
              </a:rPr>
              <a:t>A</a:t>
            </a:r>
            <a:r>
              <a:rPr lang="en-US" sz="2000" baseline="-25000" dirty="0" smtClean="0">
                <a:solidFill>
                  <a:srgbClr val="00B0F0"/>
                </a:solidFill>
                <a:cs typeface="Courier New" pitchFamily="49" charset="0"/>
                <a:sym typeface="Symbol"/>
              </a:rPr>
              <a:t>1</a:t>
            </a:r>
            <a:r>
              <a:rPr lang="en-US" sz="2000" dirty="0" smtClean="0">
                <a:cs typeface="Courier New" pitchFamily="49" charset="0"/>
                <a:sym typeface="Symbol"/>
              </a:rPr>
              <a:t> </a:t>
            </a:r>
            <a:r>
              <a:rPr lang="en-US" sz="2000" dirty="0" smtClean="0">
                <a:solidFill>
                  <a:srgbClr val="FFC000"/>
                </a:solidFill>
                <a:cs typeface="Courier New" pitchFamily="49" charset="0"/>
                <a:sym typeface="Symbol"/>
              </a:rPr>
              <a:t>B</a:t>
            </a:r>
            <a:r>
              <a:rPr lang="en-US" sz="2000" baseline="-25000" dirty="0" smtClean="0">
                <a:solidFill>
                  <a:srgbClr val="FFC000"/>
                </a:solidFill>
                <a:cs typeface="Courier New" pitchFamily="49" charset="0"/>
                <a:sym typeface="Symbol"/>
              </a:rPr>
              <a:t>1</a:t>
            </a:r>
            <a:r>
              <a:rPr lang="en-US" sz="2000" dirty="0" smtClean="0">
                <a:cs typeface="Courier New" pitchFamily="49" charset="0"/>
                <a:sym typeface="Symbol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cs typeface="Courier New" pitchFamily="49" charset="0"/>
                <a:sym typeface="Symbol"/>
              </a:rPr>
              <a:t>A</a:t>
            </a:r>
            <a:r>
              <a:rPr lang="en-US" sz="2000" baseline="-25000" dirty="0" smtClean="0">
                <a:solidFill>
                  <a:srgbClr val="00B0F0"/>
                </a:solidFill>
                <a:cs typeface="Courier New" pitchFamily="49" charset="0"/>
                <a:sym typeface="Symbol"/>
              </a:rPr>
              <a:t>2</a:t>
            </a:r>
            <a:r>
              <a:rPr lang="en-US" sz="2000" dirty="0" smtClean="0">
                <a:cs typeface="Courier New" pitchFamily="49" charset="0"/>
                <a:sym typeface="Symbol"/>
              </a:rPr>
              <a:t> </a:t>
            </a:r>
            <a:r>
              <a:rPr lang="en-US" sz="2000" dirty="0" smtClean="0">
                <a:solidFill>
                  <a:srgbClr val="FFC000"/>
                </a:solidFill>
                <a:cs typeface="Courier New" pitchFamily="49" charset="0"/>
                <a:sym typeface="Symbol"/>
              </a:rPr>
              <a:t>B</a:t>
            </a:r>
            <a:r>
              <a:rPr lang="en-US" sz="2000" baseline="-25000" dirty="0" smtClean="0">
                <a:solidFill>
                  <a:srgbClr val="FFC000"/>
                </a:solidFill>
                <a:cs typeface="Courier New" pitchFamily="49" charset="0"/>
                <a:sym typeface="Symbol"/>
              </a:rPr>
              <a:t>2</a:t>
            </a:r>
            <a:r>
              <a:rPr lang="en-US" sz="2000" dirty="0" smtClean="0">
                <a:cs typeface="Courier New" pitchFamily="49" charset="0"/>
                <a:sym typeface="Symbol"/>
              </a:rPr>
              <a:t>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752600" y="6210300"/>
            <a:ext cx="42787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/>
              </a:rPr>
              <a:t>avoid() = [</a:t>
            </a:r>
            <a:r>
              <a:rPr lang="en-US" sz="20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Symbol"/>
              </a:rPr>
              <a:t>A</a:t>
            </a:r>
            <a:r>
              <a:rPr lang="en-US" sz="2000" baseline="-250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Symbol"/>
              </a:rPr>
              <a:t>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/>
              </a:rPr>
              <a:t>,</a:t>
            </a:r>
            <a:r>
              <a:rPr lang="en-US" sz="20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Symbol"/>
              </a:rPr>
              <a:t>A</a:t>
            </a:r>
            <a:r>
              <a:rPr lang="en-US" sz="2000" baseline="-250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Symbol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/>
              </a:rPr>
              <a:t>]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Math B"/>
              </a:rPr>
              <a:t>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/>
              </a:rPr>
              <a:t> [</a:t>
            </a:r>
            <a:r>
              <a:rPr lang="en-US" sz="20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  <a:sym typeface="Symbol"/>
              </a:rPr>
              <a:t>B</a:t>
            </a:r>
            <a:r>
              <a:rPr lang="en-US" sz="2000" baseline="-250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  <a:sym typeface="Symbol"/>
              </a:rPr>
              <a:t>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/>
              </a:rPr>
              <a:t>,</a:t>
            </a:r>
            <a:r>
              <a:rPr lang="en-US" sz="20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  <a:sym typeface="Symbol"/>
              </a:rPr>
              <a:t>B</a:t>
            </a:r>
            <a:r>
              <a:rPr lang="en-US" sz="2000" baseline="-250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  <a:sym typeface="Symbol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/>
              </a:rPr>
              <a:t>]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905000" y="5689600"/>
            <a:ext cx="6248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and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278844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 = avoid()</a:t>
            </a:r>
          </a:p>
          <a:p>
            <a:r>
              <a:rPr lang="en-US" dirty="0" smtClean="0"/>
              <a:t>Enforcing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  <a:sym typeface="Symbol"/>
              </a:rPr>
              <a:t> </a:t>
            </a:r>
            <a:r>
              <a:rPr lang="en-US" dirty="0" smtClean="0">
                <a:sym typeface="Symbol"/>
              </a:rPr>
              <a:t>avoids any abstract trace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  <a:sym typeface="Symbol"/>
              </a:rPr>
              <a:t></a:t>
            </a:r>
            <a:r>
              <a:rPr lang="en-US" dirty="0" smtClean="0">
                <a:sym typeface="Symbol"/>
              </a:rPr>
              <a:t>’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such that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</a:t>
            </a:r>
            <a:r>
              <a:rPr lang="en-US" dirty="0" smtClean="0">
                <a:sym typeface="Symbol"/>
              </a:rPr>
              <a:t>’ </a:t>
            </a:r>
            <a:r>
              <a:rPr lang="en-US" dirty="0" smtClean="0">
                <a:sym typeface="Math C"/>
              </a:rPr>
              <a:t>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 </a:t>
            </a:r>
          </a:p>
          <a:p>
            <a:r>
              <a:rPr lang="en-US" dirty="0" smtClean="0">
                <a:sym typeface="Symbol"/>
              </a:rPr>
              <a:t>Potentially avoiding “good traces” </a:t>
            </a:r>
          </a:p>
          <a:p>
            <a:r>
              <a:rPr lang="en-US" dirty="0" smtClean="0">
                <a:sym typeface="Symbol"/>
              </a:rPr>
              <a:t>Abstraction may affect our ability to avoid a smaller set of traces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905000" y="46235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905000" y="50299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905000" y="54363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905000" y="58427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25" idx="4"/>
            <a:endCxn id="26" idx="0"/>
          </p:cNvCxnSpPr>
          <p:nvPr/>
        </p:nvCxnSpPr>
        <p:spPr>
          <a:xfrm rot="5400000">
            <a:off x="1854200" y="4902994"/>
            <a:ext cx="25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4"/>
            <a:endCxn id="27" idx="0"/>
          </p:cNvCxnSpPr>
          <p:nvPr/>
        </p:nvCxnSpPr>
        <p:spPr>
          <a:xfrm rot="5400000">
            <a:off x="1854200" y="5309394"/>
            <a:ext cx="25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7" idx="4"/>
            <a:endCxn id="28" idx="0"/>
          </p:cNvCxnSpPr>
          <p:nvPr/>
        </p:nvCxnSpPr>
        <p:spPr>
          <a:xfrm rot="5400000">
            <a:off x="1854200" y="5715794"/>
            <a:ext cx="25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1600200" y="4419600"/>
            <a:ext cx="2819400" cy="2209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905000" y="624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>
            <a:stCxn id="28" idx="4"/>
            <a:endCxn id="60" idx="0"/>
          </p:cNvCxnSpPr>
          <p:nvPr/>
        </p:nvCxnSpPr>
        <p:spPr>
          <a:xfrm rot="5400000">
            <a:off x="1854597" y="6121797"/>
            <a:ext cx="2532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2522638" y="46235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522638" y="50299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522638" y="54363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522638" y="58427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/>
          <p:cNvCxnSpPr>
            <a:stCxn id="66" idx="4"/>
            <a:endCxn id="67" idx="0"/>
          </p:cNvCxnSpPr>
          <p:nvPr/>
        </p:nvCxnSpPr>
        <p:spPr>
          <a:xfrm rot="5400000">
            <a:off x="2471838" y="4902994"/>
            <a:ext cx="25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7" idx="4"/>
            <a:endCxn id="68" idx="0"/>
          </p:cNvCxnSpPr>
          <p:nvPr/>
        </p:nvCxnSpPr>
        <p:spPr>
          <a:xfrm rot="5400000">
            <a:off x="2471838" y="5309394"/>
            <a:ext cx="25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8" idx="4"/>
            <a:endCxn id="69" idx="0"/>
          </p:cNvCxnSpPr>
          <p:nvPr/>
        </p:nvCxnSpPr>
        <p:spPr>
          <a:xfrm rot="5400000">
            <a:off x="2471838" y="5715794"/>
            <a:ext cx="25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2522638" y="624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>
            <a:stCxn id="69" idx="4"/>
            <a:endCxn id="74" idx="0"/>
          </p:cNvCxnSpPr>
          <p:nvPr/>
        </p:nvCxnSpPr>
        <p:spPr>
          <a:xfrm rot="5400000">
            <a:off x="2472235" y="6121797"/>
            <a:ext cx="2532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3124200" y="46235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124200" y="50299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3124200" y="54363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124200" y="58427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Arrow Connector 82"/>
          <p:cNvCxnSpPr>
            <a:stCxn id="79" idx="4"/>
            <a:endCxn id="80" idx="0"/>
          </p:cNvCxnSpPr>
          <p:nvPr/>
        </p:nvCxnSpPr>
        <p:spPr>
          <a:xfrm rot="5400000">
            <a:off x="3073400" y="4902994"/>
            <a:ext cx="25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80" idx="4"/>
            <a:endCxn id="81" idx="0"/>
          </p:cNvCxnSpPr>
          <p:nvPr/>
        </p:nvCxnSpPr>
        <p:spPr>
          <a:xfrm rot="5400000">
            <a:off x="3073400" y="5309394"/>
            <a:ext cx="25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81" idx="4"/>
            <a:endCxn id="82" idx="0"/>
          </p:cNvCxnSpPr>
          <p:nvPr/>
        </p:nvCxnSpPr>
        <p:spPr>
          <a:xfrm rot="5400000">
            <a:off x="3073400" y="5715794"/>
            <a:ext cx="25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3124200" y="624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Arrow Connector 87"/>
          <p:cNvCxnSpPr>
            <a:stCxn id="82" idx="4"/>
            <a:endCxn id="87" idx="0"/>
          </p:cNvCxnSpPr>
          <p:nvPr/>
        </p:nvCxnSpPr>
        <p:spPr>
          <a:xfrm rot="5400000">
            <a:off x="3073797" y="6121797"/>
            <a:ext cx="2532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3741838" y="46235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741838" y="50299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741838" y="54363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3741838" y="58427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Arrow Connector 95"/>
          <p:cNvCxnSpPr>
            <a:stCxn id="92" idx="4"/>
            <a:endCxn id="93" idx="0"/>
          </p:cNvCxnSpPr>
          <p:nvPr/>
        </p:nvCxnSpPr>
        <p:spPr>
          <a:xfrm rot="5400000">
            <a:off x="3691038" y="4902994"/>
            <a:ext cx="25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93" idx="4"/>
            <a:endCxn id="94" idx="0"/>
          </p:cNvCxnSpPr>
          <p:nvPr/>
        </p:nvCxnSpPr>
        <p:spPr>
          <a:xfrm rot="5400000">
            <a:off x="3691038" y="5309394"/>
            <a:ext cx="25400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94" idx="4"/>
            <a:endCxn id="95" idx="0"/>
          </p:cNvCxnSpPr>
          <p:nvPr/>
        </p:nvCxnSpPr>
        <p:spPr>
          <a:xfrm rot="5400000">
            <a:off x="3691038" y="5715794"/>
            <a:ext cx="25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 99"/>
          <p:cNvSpPr/>
          <p:nvPr/>
        </p:nvSpPr>
        <p:spPr>
          <a:xfrm>
            <a:off x="3741838" y="6248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Arrow Connector 100"/>
          <p:cNvCxnSpPr>
            <a:stCxn id="95" idx="4"/>
            <a:endCxn id="100" idx="0"/>
          </p:cNvCxnSpPr>
          <p:nvPr/>
        </p:nvCxnSpPr>
        <p:spPr>
          <a:xfrm rot="5400000">
            <a:off x="3691435" y="6121797"/>
            <a:ext cx="2532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5105400" y="46235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5105400" y="50299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5105400" y="54363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5105400" y="58427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Arrow Connector 108"/>
          <p:cNvCxnSpPr>
            <a:stCxn id="105" idx="4"/>
            <a:endCxn id="106" idx="0"/>
          </p:cNvCxnSpPr>
          <p:nvPr/>
        </p:nvCxnSpPr>
        <p:spPr>
          <a:xfrm rot="5400000">
            <a:off x="5054600" y="4902994"/>
            <a:ext cx="25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06" idx="4"/>
            <a:endCxn id="107" idx="0"/>
          </p:cNvCxnSpPr>
          <p:nvPr/>
        </p:nvCxnSpPr>
        <p:spPr>
          <a:xfrm rot="5400000">
            <a:off x="5054600" y="5309394"/>
            <a:ext cx="25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07" idx="4"/>
            <a:endCxn id="108" idx="0"/>
          </p:cNvCxnSpPr>
          <p:nvPr/>
        </p:nvCxnSpPr>
        <p:spPr>
          <a:xfrm rot="5400000">
            <a:off x="5054600" y="5715794"/>
            <a:ext cx="25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ounded Rectangle 111"/>
          <p:cNvSpPr/>
          <p:nvPr/>
        </p:nvSpPr>
        <p:spPr>
          <a:xfrm>
            <a:off x="4800600" y="4419600"/>
            <a:ext cx="2819400" cy="2209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5105400" y="624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Straight Arrow Connector 113"/>
          <p:cNvCxnSpPr>
            <a:stCxn id="108" idx="4"/>
            <a:endCxn id="113" idx="0"/>
          </p:cNvCxnSpPr>
          <p:nvPr/>
        </p:nvCxnSpPr>
        <p:spPr>
          <a:xfrm rot="5400000">
            <a:off x="5054997" y="6121797"/>
            <a:ext cx="2532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/>
          <p:nvPr/>
        </p:nvSpPr>
        <p:spPr>
          <a:xfrm>
            <a:off x="5723038" y="46235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5723038" y="50299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5723038" y="54363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5723038" y="58427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Arrow Connector 118"/>
          <p:cNvCxnSpPr>
            <a:stCxn id="115" idx="4"/>
            <a:endCxn id="116" idx="0"/>
          </p:cNvCxnSpPr>
          <p:nvPr/>
        </p:nvCxnSpPr>
        <p:spPr>
          <a:xfrm rot="5400000">
            <a:off x="5672238" y="4902994"/>
            <a:ext cx="25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116" idx="4"/>
            <a:endCxn id="117" idx="0"/>
          </p:cNvCxnSpPr>
          <p:nvPr/>
        </p:nvCxnSpPr>
        <p:spPr>
          <a:xfrm rot="5400000">
            <a:off x="5672238" y="5309394"/>
            <a:ext cx="25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17" idx="4"/>
            <a:endCxn id="118" idx="0"/>
          </p:cNvCxnSpPr>
          <p:nvPr/>
        </p:nvCxnSpPr>
        <p:spPr>
          <a:xfrm rot="5400000">
            <a:off x="5672238" y="5715794"/>
            <a:ext cx="25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>
            <a:off x="5723038" y="624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3" name="Straight Arrow Connector 122"/>
          <p:cNvCxnSpPr>
            <a:stCxn id="118" idx="4"/>
            <a:endCxn id="122" idx="0"/>
          </p:cNvCxnSpPr>
          <p:nvPr/>
        </p:nvCxnSpPr>
        <p:spPr>
          <a:xfrm rot="5400000">
            <a:off x="5672635" y="6121797"/>
            <a:ext cx="2532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6324600" y="46235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6324600" y="58427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8" name="Straight Arrow Connector 127"/>
          <p:cNvCxnSpPr>
            <a:stCxn id="124" idx="4"/>
            <a:endCxn id="134" idx="2"/>
          </p:cNvCxnSpPr>
          <p:nvPr/>
        </p:nvCxnSpPr>
        <p:spPr>
          <a:xfrm rot="16200000" flipH="1">
            <a:off x="6506419" y="4670375"/>
            <a:ext cx="330200" cy="54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35" idx="2"/>
            <a:endCxn id="127" idx="0"/>
          </p:cNvCxnSpPr>
          <p:nvPr/>
        </p:nvCxnSpPr>
        <p:spPr>
          <a:xfrm rot="10800000" flipV="1">
            <a:off x="6400800" y="5512594"/>
            <a:ext cx="541438" cy="33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>
          <a:xfrm>
            <a:off x="6324600" y="624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2" name="Straight Arrow Connector 131"/>
          <p:cNvCxnSpPr>
            <a:stCxn id="127" idx="4"/>
            <a:endCxn id="131" idx="0"/>
          </p:cNvCxnSpPr>
          <p:nvPr/>
        </p:nvCxnSpPr>
        <p:spPr>
          <a:xfrm rot="5400000">
            <a:off x="6274197" y="6121797"/>
            <a:ext cx="2532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l 132"/>
          <p:cNvSpPr/>
          <p:nvPr/>
        </p:nvSpPr>
        <p:spPr>
          <a:xfrm>
            <a:off x="6942238" y="46235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6942238" y="50299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6942238" y="54363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6942238" y="58427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7" name="Straight Arrow Connector 136"/>
          <p:cNvCxnSpPr>
            <a:stCxn id="133" idx="4"/>
            <a:endCxn id="134" idx="0"/>
          </p:cNvCxnSpPr>
          <p:nvPr/>
        </p:nvCxnSpPr>
        <p:spPr>
          <a:xfrm rot="5400000">
            <a:off x="6891438" y="4902994"/>
            <a:ext cx="25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34" idx="4"/>
            <a:endCxn id="135" idx="0"/>
          </p:cNvCxnSpPr>
          <p:nvPr/>
        </p:nvCxnSpPr>
        <p:spPr>
          <a:xfrm rot="5400000">
            <a:off x="6891438" y="5309394"/>
            <a:ext cx="25400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35" idx="4"/>
            <a:endCxn id="136" idx="0"/>
          </p:cNvCxnSpPr>
          <p:nvPr/>
        </p:nvCxnSpPr>
        <p:spPr>
          <a:xfrm rot="5400000">
            <a:off x="6891438" y="5715794"/>
            <a:ext cx="25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6942238" y="6248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Straight Arrow Connector 140"/>
          <p:cNvCxnSpPr>
            <a:stCxn id="136" idx="4"/>
            <a:endCxn id="140" idx="0"/>
          </p:cNvCxnSpPr>
          <p:nvPr/>
        </p:nvCxnSpPr>
        <p:spPr>
          <a:xfrm rot="5400000">
            <a:off x="6891835" y="6121797"/>
            <a:ext cx="2532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990600" y="1721584"/>
            <a:ext cx="114005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1: x += z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2: x += z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880344" y="1721584"/>
            <a:ext cx="1676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T2 </a:t>
            </a:r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1: z++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2: z++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306431" y="1721584"/>
            <a:ext cx="216116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T3 </a:t>
            </a:r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1: y1 = f(x)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2: y2 = x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3: assert(y1 != y2)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43000" y="3778984"/>
            <a:ext cx="264373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f(x)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{</a:t>
            </a:r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if (x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== </a:t>
            </a: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1) return 3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else if (x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== </a:t>
            </a: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2) return 6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else return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5</a:t>
            </a:r>
          </a:p>
          <a:p>
            <a:pPr algn="l"/>
            <a:r>
              <a:rPr lang="en-US" sz="2000" dirty="0" smtClean="0">
                <a:latin typeface="Calibri" pitchFamily="34" charset="0"/>
              </a:rPr>
              <a:t>}</a:t>
            </a:r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7" name="Group 13"/>
          <p:cNvGrpSpPr/>
          <p:nvPr/>
        </p:nvGrpSpPr>
        <p:grpSpPr>
          <a:xfrm>
            <a:off x="4495800" y="1721584"/>
            <a:ext cx="152400" cy="1600200"/>
            <a:chOff x="4495800" y="4000500"/>
            <a:chExt cx="152400" cy="16002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3695700" y="48006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3848100" y="48006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4"/>
          <p:cNvGrpSpPr/>
          <p:nvPr/>
        </p:nvGrpSpPr>
        <p:grpSpPr>
          <a:xfrm>
            <a:off x="2438400" y="1721584"/>
            <a:ext cx="152400" cy="1600200"/>
            <a:chOff x="2438400" y="2057400"/>
            <a:chExt cx="152400" cy="1600200"/>
          </a:xfrm>
        </p:grpSpPr>
        <p:cxnSp>
          <p:nvCxnSpPr>
            <p:cNvPr id="12" name="Straight Connector 11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ounded Rectangle 13"/>
          <p:cNvSpPr/>
          <p:nvPr/>
        </p:nvSpPr>
        <p:spPr>
          <a:xfrm>
            <a:off x="5334000" y="2982074"/>
            <a:ext cx="2209800" cy="346753"/>
          </a:xfrm>
          <a:prstGeom prst="roundRect">
            <a:avLst/>
          </a:prstGeom>
          <a:solidFill>
            <a:schemeClr val="accent1">
              <a:alpha val="27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Concrete Values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588589" y="2623959"/>
            <a:ext cx="1655624" cy="0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1416403" y="3434687"/>
            <a:ext cx="1379619" cy="0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923279" y="2720839"/>
            <a:ext cx="1459684" cy="2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1165555" y="2725305"/>
            <a:ext cx="1452427" cy="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415089" y="2735855"/>
            <a:ext cx="1430655" cy="1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637796" y="2721928"/>
            <a:ext cx="14596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1416400" y="3200891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1416400" y="2974353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1416400" y="2747815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1416400" y="2521276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1416400" y="2294738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82885" y="3422609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741757" y="3422609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971193" y="3422609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133146" y="3033486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1133146" y="2804886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1133146" y="2576286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1133146" y="2347686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1140274" y="2119086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2200629" y="3422609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25" name="Oval 24"/>
          <p:cNvSpPr/>
          <p:nvPr/>
        </p:nvSpPr>
        <p:spPr>
          <a:xfrm>
            <a:off x="2326280" y="2259087"/>
            <a:ext cx="82311" cy="82669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26" name="Straight Connector 25"/>
          <p:cNvCxnSpPr/>
          <p:nvPr/>
        </p:nvCxnSpPr>
        <p:spPr>
          <a:xfrm rot="10800000">
            <a:off x="1416400" y="2092541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133146" y="1890486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28" name="Oval 27"/>
          <p:cNvSpPr/>
          <p:nvPr/>
        </p:nvSpPr>
        <p:spPr>
          <a:xfrm>
            <a:off x="1379794" y="2262321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9" name="Oval 28"/>
          <p:cNvSpPr/>
          <p:nvPr/>
        </p:nvSpPr>
        <p:spPr>
          <a:xfrm>
            <a:off x="1614649" y="2262321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0" name="Oval 29"/>
          <p:cNvSpPr/>
          <p:nvPr/>
        </p:nvSpPr>
        <p:spPr>
          <a:xfrm>
            <a:off x="1853036" y="2262321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1" name="Oval 30"/>
          <p:cNvSpPr/>
          <p:nvPr/>
        </p:nvSpPr>
        <p:spPr>
          <a:xfrm>
            <a:off x="2092520" y="2262321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2" name="Oval 31"/>
          <p:cNvSpPr/>
          <p:nvPr/>
        </p:nvSpPr>
        <p:spPr>
          <a:xfrm>
            <a:off x="1853039" y="2059128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3" name="Oval 32"/>
          <p:cNvSpPr/>
          <p:nvPr/>
        </p:nvSpPr>
        <p:spPr>
          <a:xfrm>
            <a:off x="2332004" y="2059131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4" name="Oval 33"/>
          <p:cNvSpPr/>
          <p:nvPr/>
        </p:nvSpPr>
        <p:spPr>
          <a:xfrm>
            <a:off x="1855231" y="2714172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5" name="Oval 34"/>
          <p:cNvSpPr/>
          <p:nvPr/>
        </p:nvSpPr>
        <p:spPr>
          <a:xfrm>
            <a:off x="1608496" y="2714175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6" name="Oval 35"/>
          <p:cNvSpPr/>
          <p:nvPr/>
        </p:nvSpPr>
        <p:spPr>
          <a:xfrm>
            <a:off x="2101972" y="2706918"/>
            <a:ext cx="76200" cy="76200"/>
          </a:xfrm>
          <a:prstGeom prst="ellipse">
            <a:avLst/>
          </a:prstGeom>
          <a:solidFill>
            <a:schemeClr val="accent2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7" name="TextBox 36"/>
          <p:cNvSpPr txBox="1"/>
          <p:nvPr/>
        </p:nvSpPr>
        <p:spPr>
          <a:xfrm>
            <a:off x="2650878" y="3396343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y2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1134136" y="1676400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y1</a:t>
            </a:r>
            <a:endParaRPr 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1512321" y="3422609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1219200" y="3777734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Concrete values</a:t>
            </a:r>
            <a:endParaRPr lang="en-US" dirty="0"/>
          </a:p>
        </p:txBody>
      </p:sp>
      <p:sp>
        <p:nvSpPr>
          <p:cNvPr id="83" name="TextBox 3"/>
          <p:cNvSpPr txBox="1">
            <a:spLocks noChangeArrowheads="1"/>
          </p:cNvSpPr>
          <p:nvPr/>
        </p:nvSpPr>
        <p:spPr bwMode="auto">
          <a:xfrm>
            <a:off x="990600" y="5029200"/>
            <a:ext cx="950901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 1: x += z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 2: x += z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4" name="TextBox 4"/>
          <p:cNvSpPr txBox="1">
            <a:spLocks noChangeArrowheads="1"/>
          </p:cNvSpPr>
          <p:nvPr/>
        </p:nvSpPr>
        <p:spPr bwMode="auto">
          <a:xfrm>
            <a:off x="2590800" y="5029200"/>
            <a:ext cx="9144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T2 </a:t>
            </a:r>
            <a:endParaRPr lang="en-US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 1: z++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 2: z++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5" name="TextBox 5"/>
          <p:cNvSpPr txBox="1">
            <a:spLocks noChangeArrowheads="1"/>
          </p:cNvSpPr>
          <p:nvPr/>
        </p:nvSpPr>
        <p:spPr bwMode="auto">
          <a:xfrm>
            <a:off x="3962400" y="5029200"/>
            <a:ext cx="176683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T3 </a:t>
            </a:r>
            <a:endParaRPr lang="en-US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 1: y1 = f(x)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 2: y2 = x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 3: assert(y1 != y2)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6400800" y="5029200"/>
            <a:ext cx="215097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f(x) </a:t>
            </a: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 {</a:t>
            </a:r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 if (x </a:t>
            </a: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== 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1) return 3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 else if (x </a:t>
            </a: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== 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2) return 6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 else return </a:t>
            </a: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5</a:t>
            </a:r>
          </a:p>
          <a:p>
            <a:pPr algn="l"/>
            <a:r>
              <a:rPr lang="en-US" sz="1600" dirty="0" smtClean="0">
                <a:latin typeface="Calibri" pitchFamily="34" charset="0"/>
              </a:rPr>
              <a:t>}</a:t>
            </a:r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90" name="Group 14"/>
          <p:cNvGrpSpPr/>
          <p:nvPr/>
        </p:nvGrpSpPr>
        <p:grpSpPr>
          <a:xfrm>
            <a:off x="2286000" y="5181600"/>
            <a:ext cx="152400" cy="1021616"/>
            <a:chOff x="2438400" y="2057400"/>
            <a:chExt cx="152400" cy="1600200"/>
          </a:xfrm>
        </p:grpSpPr>
        <p:cxnSp>
          <p:nvCxnSpPr>
            <p:cNvPr id="91" name="Straight Connector 90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14"/>
          <p:cNvGrpSpPr/>
          <p:nvPr/>
        </p:nvGrpSpPr>
        <p:grpSpPr>
          <a:xfrm>
            <a:off x="3581400" y="5181600"/>
            <a:ext cx="152400" cy="1021616"/>
            <a:chOff x="2438400" y="2057400"/>
            <a:chExt cx="152400" cy="1600200"/>
          </a:xfrm>
        </p:grpSpPr>
        <p:cxnSp>
          <p:nvCxnSpPr>
            <p:cNvPr id="95" name="Straight Connector 94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Rounded Rectangle 96"/>
          <p:cNvSpPr/>
          <p:nvPr/>
        </p:nvSpPr>
        <p:spPr>
          <a:xfrm>
            <a:off x="838200" y="4800600"/>
            <a:ext cx="7772400" cy="1828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3"/>
          <p:cNvSpPr txBox="1">
            <a:spLocks noChangeArrowheads="1"/>
          </p:cNvSpPr>
          <p:nvPr/>
        </p:nvSpPr>
        <p:spPr bwMode="auto">
          <a:xfrm>
            <a:off x="3352800" y="2089666"/>
            <a:ext cx="53849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x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+=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z; x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+=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z; z++;z++;y1=f(x);y2=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x;assert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 y1=5,y2=0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9" name="TextBox 3"/>
          <p:cNvSpPr txBox="1">
            <a:spLocks noChangeArrowheads="1"/>
          </p:cNvSpPr>
          <p:nvPr/>
        </p:nvSpPr>
        <p:spPr bwMode="auto">
          <a:xfrm>
            <a:off x="3352800" y="2775466"/>
            <a:ext cx="54008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dirty="0" smtClean="0"/>
              <a:t>z++; x+=z; y1=f(x); z++; x+=z; y2=x;assert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 y1=3,y2=3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rot="5400000">
            <a:off x="5447549" y="3347717"/>
            <a:ext cx="5100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 rot="18949440">
            <a:off x="959219" y="2778893"/>
            <a:ext cx="2209800" cy="131782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</p:cBhvr>
                                      <p:by x="33000" y="33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1000" fill="hold"/>
                                        <p:tgtEl>
                                          <p:spTgt spid="36"/>
                                        </p:tgtEl>
                                      </p:cBhvr>
                                      <p:by x="33000" y="3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36" grpId="0" animBg="1"/>
      <p:bldP spid="36" grpId="1" animBg="1"/>
      <p:bldP spid="98" grpId="0"/>
      <p:bldP spid="99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AutoShape 2"/>
          <p:cNvSpPr>
            <a:spLocks noChangeArrowheads="1"/>
          </p:cNvSpPr>
          <p:nvPr/>
        </p:nvSpPr>
        <p:spPr bwMode="auto">
          <a:xfrm>
            <a:off x="18288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61" name="Freeform 5"/>
          <p:cNvSpPr>
            <a:spLocks/>
          </p:cNvSpPr>
          <p:nvPr/>
        </p:nvSpPr>
        <p:spPr bwMode="auto">
          <a:xfrm>
            <a:off x="20193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152400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1</a:t>
            </a:r>
          </a:p>
        </p:txBody>
      </p:sp>
      <p:sp>
        <p:nvSpPr>
          <p:cNvPr id="249863" name="Text Box 7"/>
          <p:cNvSpPr txBox="1">
            <a:spLocks noChangeArrowheads="1"/>
          </p:cNvSpPr>
          <p:nvPr/>
        </p:nvSpPr>
        <p:spPr bwMode="auto">
          <a:xfrm>
            <a:off x="382905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2</a:t>
            </a:r>
          </a:p>
        </p:txBody>
      </p:sp>
      <p:sp>
        <p:nvSpPr>
          <p:cNvPr id="249864" name="Text Box 8"/>
          <p:cNvSpPr txBox="1">
            <a:spLocks noChangeArrowheads="1"/>
          </p:cNvSpPr>
          <p:nvPr/>
        </p:nvSpPr>
        <p:spPr bwMode="auto">
          <a:xfrm>
            <a:off x="619125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3</a:t>
            </a:r>
          </a:p>
        </p:txBody>
      </p:sp>
      <p:sp>
        <p:nvSpPr>
          <p:cNvPr id="249866" name="Freeform 10"/>
          <p:cNvSpPr>
            <a:spLocks/>
          </p:cNvSpPr>
          <p:nvPr/>
        </p:nvSpPr>
        <p:spPr bwMode="auto">
          <a:xfrm>
            <a:off x="43434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9867" name="Oval 11"/>
          <p:cNvSpPr>
            <a:spLocks noChangeArrowheads="1"/>
          </p:cNvSpPr>
          <p:nvPr/>
        </p:nvSpPr>
        <p:spPr bwMode="auto">
          <a:xfrm>
            <a:off x="19812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68" name="Freeform 12"/>
          <p:cNvSpPr>
            <a:spLocks/>
          </p:cNvSpPr>
          <p:nvPr/>
        </p:nvSpPr>
        <p:spPr bwMode="auto">
          <a:xfrm>
            <a:off x="2946400" y="4114800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9869" name="AutoShape 13"/>
          <p:cNvSpPr>
            <a:spLocks noChangeArrowheads="1"/>
          </p:cNvSpPr>
          <p:nvPr/>
        </p:nvSpPr>
        <p:spPr bwMode="auto">
          <a:xfrm>
            <a:off x="41148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70" name="Freeform 14"/>
          <p:cNvSpPr>
            <a:spLocks/>
          </p:cNvSpPr>
          <p:nvPr/>
        </p:nvSpPr>
        <p:spPr bwMode="auto">
          <a:xfrm>
            <a:off x="43053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9871" name="Oval 15"/>
          <p:cNvSpPr>
            <a:spLocks noChangeArrowheads="1"/>
          </p:cNvSpPr>
          <p:nvPr/>
        </p:nvSpPr>
        <p:spPr bwMode="auto">
          <a:xfrm>
            <a:off x="42672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72" name="AutoShape 16"/>
          <p:cNvSpPr>
            <a:spLocks noChangeArrowheads="1"/>
          </p:cNvSpPr>
          <p:nvPr/>
        </p:nvSpPr>
        <p:spPr bwMode="auto">
          <a:xfrm>
            <a:off x="65532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73" name="Freeform 17"/>
          <p:cNvSpPr>
            <a:spLocks/>
          </p:cNvSpPr>
          <p:nvPr/>
        </p:nvSpPr>
        <p:spPr bwMode="auto">
          <a:xfrm>
            <a:off x="67437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9874" name="Oval 18"/>
          <p:cNvSpPr>
            <a:spLocks noChangeArrowheads="1"/>
          </p:cNvSpPr>
          <p:nvPr/>
        </p:nvSpPr>
        <p:spPr bwMode="auto">
          <a:xfrm>
            <a:off x="67056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Content Placeholder 17"/>
          <p:cNvSpPr txBox="1">
            <a:spLocks/>
          </p:cNvSpPr>
          <p:nvPr/>
        </p:nvSpPr>
        <p:spPr>
          <a:xfrm>
            <a:off x="914400" y="4724400"/>
            <a:ext cx="7772400" cy="163116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Shared memory concurrent program</a:t>
            </a:r>
          </a:p>
          <a:p>
            <a:pPr marL="41148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sz="3000" dirty="0" smtClean="0"/>
              <a:t>No synchronization: often incorrect (but “efficient”)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Coarse-grained synchronization: easy to reason about, often inefficient</a:t>
            </a:r>
          </a:p>
          <a:p>
            <a:pPr marL="41148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sz="3000" dirty="0" smtClean="0"/>
              <a:t>Fine-grained synchronization: hard to reason about, programmer often gets this wrong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83663" cy="1143000"/>
          </a:xfrm>
          <a:noFill/>
          <a:ln/>
        </p:spPr>
        <p:txBody>
          <a:bodyPr/>
          <a:lstStyle/>
          <a:p>
            <a:r>
              <a:rPr lang="en-US" sz="2600" dirty="0" smtClean="0"/>
              <a:t>Challenge: Correct and Efficient Synchronization</a:t>
            </a:r>
            <a:endParaRPr lang="en-US" sz="260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0301 C 0.01858 0.00416 0.03854 0.01133 0.03889 0.01896 C 0.03924 0.02659 0.00069 0.03468 0.00069 0.04301 C 0.00069 0.05133 0.03889 0.0615 0.03889 0.0696 C 0.03889 0.07769 0.00069 0.08462 0.00069 0.09156 C 0.00069 0.0985 0.03941 0.10451 0.03889 0.11098 C 0.03837 0.11746 -0.0033 0.12254 -0.00295 0.13017 C -0.0026 0.1378 0.03733 0.14913 0.04062 0.15676 C 0.04392 0.16439 0.03038 0.17017 0.01701 0.17618 " pathEditMode="relative" rAng="0" ptsTypes="aaaaaaaaA">
                                      <p:cBhvr>
                                        <p:cTn id="12" dur="3000" fill="hold"/>
                                        <p:tgtEl>
                                          <p:spTgt spid="249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8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00532 C 0.0217 0.00185 0.04167 0.00902 0.04202 0.01665 C 0.04236 0.02428 0.00382 0.03237 0.00382 0.04069 C 0.00382 0.04902 0.04202 0.05919 0.04202 0.06728 C 0.04202 0.07538 0.00382 0.08231 0.00382 0.08925 C 0.00382 0.09618 0.04254 0.1022 0.04202 0.10867 C 0.0415 0.11514 -0.00017 0.12023 0.00018 0.12786 C 0.00052 0.13549 0.04045 0.14682 0.04375 0.15445 C 0.04705 0.16208 0.03351 0.16786 0.02014 0.17387 " pathEditMode="relative" rAng="0" ptsTypes="aaaaaaaaA">
                                      <p:cBhvr>
                                        <p:cTn id="14" dur="3000" fill="hold"/>
                                        <p:tgtEl>
                                          <p:spTgt spid="2498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8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0301 C 0.01858 0.00416 0.03854 0.01133 0.03889 0.01896 C 0.03924 0.02659 0.00069 0.03468 0.00069 0.04301 C 0.00069 0.05133 0.03889 0.0615 0.03889 0.0696 C 0.03889 0.07769 0.00069 0.08462 0.00069 0.09156 C 0.00069 0.0985 0.03941 0.10451 0.03889 0.11098 C 0.03837 0.11746 -0.0033 0.12254 -0.00295 0.13017 C -0.0026 0.1378 0.03733 0.14913 0.04062 0.15676 C 0.04392 0.16439 0.03038 0.17017 0.01701 0.17618 " pathEditMode="relative" rAng="0" ptsTypes="aaaaaaaaA">
                                      <p:cBhvr>
                                        <p:cTn id="16" dur="3000" fill="hold"/>
                                        <p:tgtEl>
                                          <p:spTgt spid="2498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8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7" grpId="0" animBg="1"/>
      <p:bldP spid="249871" grpId="0" uiExpand="1" animBg="1"/>
      <p:bldP spid="249874" grpId="0" uiExpan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Parity Abstraction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588589" y="2623959"/>
            <a:ext cx="1655624" cy="0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1416403" y="3434687"/>
            <a:ext cx="1379619" cy="0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923279" y="2720839"/>
            <a:ext cx="1459684" cy="2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1165555" y="2725305"/>
            <a:ext cx="1452427" cy="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415089" y="2735855"/>
            <a:ext cx="1430655" cy="1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637796" y="2721928"/>
            <a:ext cx="14596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1416400" y="3200891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1416400" y="2974353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1416400" y="2747815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1416400" y="2521276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1416400" y="2294738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82885" y="3422609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741757" y="3422609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971193" y="3422609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133146" y="3033486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1133146" y="2804886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1133146" y="2576286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1133146" y="2347686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1140274" y="2119086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2200629" y="3422609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25" name="Oval 24"/>
          <p:cNvSpPr/>
          <p:nvPr/>
        </p:nvSpPr>
        <p:spPr>
          <a:xfrm>
            <a:off x="2326280" y="2259087"/>
            <a:ext cx="82311" cy="82669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26" name="Straight Connector 25"/>
          <p:cNvCxnSpPr/>
          <p:nvPr/>
        </p:nvCxnSpPr>
        <p:spPr>
          <a:xfrm rot="10800000">
            <a:off x="1416400" y="2092541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133146" y="1890486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28" name="Oval 27"/>
          <p:cNvSpPr/>
          <p:nvPr/>
        </p:nvSpPr>
        <p:spPr>
          <a:xfrm>
            <a:off x="1379794" y="2262321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9" name="Oval 28"/>
          <p:cNvSpPr/>
          <p:nvPr/>
        </p:nvSpPr>
        <p:spPr>
          <a:xfrm>
            <a:off x="1614649" y="2262321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0" name="Oval 29"/>
          <p:cNvSpPr/>
          <p:nvPr/>
        </p:nvSpPr>
        <p:spPr>
          <a:xfrm>
            <a:off x="1853036" y="2262321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1" name="Oval 30"/>
          <p:cNvSpPr/>
          <p:nvPr/>
        </p:nvSpPr>
        <p:spPr>
          <a:xfrm>
            <a:off x="2092520" y="2262321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2" name="Oval 31"/>
          <p:cNvSpPr/>
          <p:nvPr/>
        </p:nvSpPr>
        <p:spPr>
          <a:xfrm>
            <a:off x="1853039" y="2059128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3" name="Oval 32"/>
          <p:cNvSpPr/>
          <p:nvPr/>
        </p:nvSpPr>
        <p:spPr>
          <a:xfrm>
            <a:off x="2332004" y="2059131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4" name="Oval 33"/>
          <p:cNvSpPr/>
          <p:nvPr/>
        </p:nvSpPr>
        <p:spPr>
          <a:xfrm>
            <a:off x="1855231" y="2714172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5" name="Oval 34"/>
          <p:cNvSpPr/>
          <p:nvPr/>
        </p:nvSpPr>
        <p:spPr>
          <a:xfrm>
            <a:off x="1608496" y="2714175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6" name="Oval 35"/>
          <p:cNvSpPr/>
          <p:nvPr/>
        </p:nvSpPr>
        <p:spPr>
          <a:xfrm>
            <a:off x="2101972" y="2706918"/>
            <a:ext cx="76200" cy="76200"/>
          </a:xfrm>
          <a:prstGeom prst="ellipse">
            <a:avLst/>
          </a:prstGeom>
          <a:solidFill>
            <a:schemeClr val="accent2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7" name="TextBox 36"/>
          <p:cNvSpPr txBox="1"/>
          <p:nvPr/>
        </p:nvSpPr>
        <p:spPr>
          <a:xfrm>
            <a:off x="2650878" y="3396343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y2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1134136" y="1676400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y1</a:t>
            </a:r>
            <a:endParaRPr 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1512321" y="3422609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1219200" y="3777734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Concrete values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 rot="18949440">
            <a:off x="959219" y="2778893"/>
            <a:ext cx="2209800" cy="131782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3"/>
          <p:cNvSpPr txBox="1">
            <a:spLocks noChangeArrowheads="1"/>
          </p:cNvSpPr>
          <p:nvPr/>
        </p:nvSpPr>
        <p:spPr bwMode="auto">
          <a:xfrm>
            <a:off x="990600" y="5029200"/>
            <a:ext cx="950901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 1: x += z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 2: x += z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4" name="TextBox 4"/>
          <p:cNvSpPr txBox="1">
            <a:spLocks noChangeArrowheads="1"/>
          </p:cNvSpPr>
          <p:nvPr/>
        </p:nvSpPr>
        <p:spPr bwMode="auto">
          <a:xfrm>
            <a:off x="2590800" y="5029200"/>
            <a:ext cx="9144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T2 </a:t>
            </a:r>
            <a:endParaRPr lang="en-US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 1: z++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 2: z++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5" name="TextBox 5"/>
          <p:cNvSpPr txBox="1">
            <a:spLocks noChangeArrowheads="1"/>
          </p:cNvSpPr>
          <p:nvPr/>
        </p:nvSpPr>
        <p:spPr bwMode="auto">
          <a:xfrm>
            <a:off x="3962400" y="5029200"/>
            <a:ext cx="176683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T3 </a:t>
            </a:r>
            <a:endParaRPr lang="en-US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 1: y1 = f(x)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 2: y2 = x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 3: assert(y1 != y2)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6400800" y="5029200"/>
            <a:ext cx="215097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f(x) </a:t>
            </a: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 {</a:t>
            </a:r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 if (x </a:t>
            </a: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== 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1) return 3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 else if (x </a:t>
            </a: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== 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2) return 6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 else return </a:t>
            </a: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5</a:t>
            </a:r>
          </a:p>
          <a:p>
            <a:pPr algn="l"/>
            <a:r>
              <a:rPr lang="en-US" sz="1600" dirty="0" smtClean="0">
                <a:latin typeface="Calibri" pitchFamily="34" charset="0"/>
              </a:rPr>
              <a:t>}</a:t>
            </a:r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3" name="Group 14"/>
          <p:cNvGrpSpPr/>
          <p:nvPr/>
        </p:nvGrpSpPr>
        <p:grpSpPr>
          <a:xfrm>
            <a:off x="2286000" y="5181600"/>
            <a:ext cx="152400" cy="1021616"/>
            <a:chOff x="2438400" y="2057400"/>
            <a:chExt cx="152400" cy="1600200"/>
          </a:xfrm>
        </p:grpSpPr>
        <p:cxnSp>
          <p:nvCxnSpPr>
            <p:cNvPr id="91" name="Straight Connector 90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4"/>
          <p:cNvGrpSpPr/>
          <p:nvPr/>
        </p:nvGrpSpPr>
        <p:grpSpPr>
          <a:xfrm>
            <a:off x="3581400" y="5181600"/>
            <a:ext cx="152400" cy="1021616"/>
            <a:chOff x="2438400" y="2057400"/>
            <a:chExt cx="152400" cy="1600200"/>
          </a:xfrm>
        </p:grpSpPr>
        <p:cxnSp>
          <p:nvCxnSpPr>
            <p:cNvPr id="95" name="Straight Connector 94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Rounded Rectangle 96"/>
          <p:cNvSpPr/>
          <p:nvPr/>
        </p:nvSpPr>
        <p:spPr>
          <a:xfrm>
            <a:off x="838200" y="4800600"/>
            <a:ext cx="7772400" cy="1828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3"/>
          <p:cNvSpPr txBox="1">
            <a:spLocks noChangeArrowheads="1"/>
          </p:cNvSpPr>
          <p:nvPr/>
        </p:nvSpPr>
        <p:spPr bwMode="auto">
          <a:xfrm>
            <a:off x="1777864" y="4306669"/>
            <a:ext cx="59928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x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+=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z; x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+=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z; z++;z++;y1=f(x);y2=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x;assert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 y1=Odd,y2=Even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5184794" y="1708666"/>
            <a:ext cx="1838654" cy="2002394"/>
            <a:chOff x="936996" y="2362199"/>
            <a:chExt cx="1838654" cy="2002394"/>
          </a:xfrm>
        </p:grpSpPr>
        <p:sp>
          <p:nvSpPr>
            <p:cNvPr id="55" name="Rounded Rectangle 54"/>
            <p:cNvSpPr/>
            <p:nvPr/>
          </p:nvSpPr>
          <p:spPr>
            <a:xfrm>
              <a:off x="1126672" y="2735943"/>
              <a:ext cx="1139372" cy="1429657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 rot="5400000">
              <a:off x="392439" y="3309758"/>
              <a:ext cx="1655624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0800000">
              <a:off x="1220253" y="4120486"/>
              <a:ext cx="1379619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727129" y="3406638"/>
              <a:ext cx="1459684" cy="2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969405" y="3411104"/>
              <a:ext cx="1452427" cy="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1218939" y="3421654"/>
              <a:ext cx="1430655" cy="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1441646" y="3407727"/>
              <a:ext cx="14596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0800000">
              <a:off x="1220250" y="388669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0800000">
              <a:off x="1220250" y="3660152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0800000">
              <a:off x="1220250" y="343361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0800000">
              <a:off x="1220250" y="3207075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0800000">
              <a:off x="1220250" y="2980537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1086735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545607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775043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936996" y="37192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936996" y="34906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936996" y="32620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936996" y="30334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944124" y="28048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004479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76" name="Oval 75"/>
            <p:cNvSpPr/>
            <p:nvPr/>
          </p:nvSpPr>
          <p:spPr>
            <a:xfrm>
              <a:off x="2130130" y="2944886"/>
              <a:ext cx="82311" cy="8266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77" name="Straight Connector 76"/>
            <p:cNvCxnSpPr/>
            <p:nvPr/>
          </p:nvCxnSpPr>
          <p:spPr>
            <a:xfrm rot="10800000">
              <a:off x="1220250" y="277834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936996" y="25762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1183644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0" name="Oval 79"/>
            <p:cNvSpPr/>
            <p:nvPr/>
          </p:nvSpPr>
          <p:spPr>
            <a:xfrm>
              <a:off x="1418499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1" name="Oval 80"/>
            <p:cNvSpPr/>
            <p:nvPr/>
          </p:nvSpPr>
          <p:spPr>
            <a:xfrm>
              <a:off x="1656886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2" name="Oval 81"/>
            <p:cNvSpPr/>
            <p:nvPr/>
          </p:nvSpPr>
          <p:spPr>
            <a:xfrm>
              <a:off x="1896370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7" name="Oval 86"/>
            <p:cNvSpPr/>
            <p:nvPr/>
          </p:nvSpPr>
          <p:spPr>
            <a:xfrm>
              <a:off x="1656889" y="274492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8" name="Oval 87"/>
            <p:cNvSpPr/>
            <p:nvPr/>
          </p:nvSpPr>
          <p:spPr>
            <a:xfrm>
              <a:off x="2135854" y="274493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9" name="Oval 88"/>
            <p:cNvSpPr/>
            <p:nvPr/>
          </p:nvSpPr>
          <p:spPr>
            <a:xfrm>
              <a:off x="1659081" y="3399971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0" name="Oval 89"/>
            <p:cNvSpPr/>
            <p:nvPr/>
          </p:nvSpPr>
          <p:spPr>
            <a:xfrm>
              <a:off x="1412346" y="3399974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3" name="Oval 92"/>
            <p:cNvSpPr/>
            <p:nvPr/>
          </p:nvSpPr>
          <p:spPr>
            <a:xfrm>
              <a:off x="1905822" y="3392717"/>
              <a:ext cx="76200" cy="76200"/>
            </a:xfrm>
            <a:prstGeom prst="ellipse">
              <a:avLst/>
            </a:prstGeom>
            <a:solidFill>
              <a:srgbClr val="C00000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454728" y="4082142"/>
              <a:ext cx="3209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y2</a:t>
              </a:r>
              <a:endParaRPr lang="en-US" sz="11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937986" y="2362199"/>
              <a:ext cx="3209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y1</a:t>
              </a:r>
              <a:endParaRPr lang="en-US" sz="1100" dirty="0"/>
            </a:p>
          </p:txBody>
        </p:sp>
        <p:sp>
          <p:nvSpPr>
            <p:cNvPr id="101" name="Oval 100"/>
            <p:cNvSpPr/>
            <p:nvPr/>
          </p:nvSpPr>
          <p:spPr>
            <a:xfrm>
              <a:off x="1209114" y="4053125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316171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103" name="Oval 102"/>
            <p:cNvSpPr/>
            <p:nvPr/>
          </p:nvSpPr>
          <p:spPr>
            <a:xfrm>
              <a:off x="1659087" y="3617687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04" name="Oval 103"/>
            <p:cNvSpPr/>
            <p:nvPr/>
          </p:nvSpPr>
          <p:spPr>
            <a:xfrm>
              <a:off x="1412344" y="3849916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05" name="Oval 104"/>
            <p:cNvSpPr/>
            <p:nvPr/>
          </p:nvSpPr>
          <p:spPr>
            <a:xfrm>
              <a:off x="2145315" y="3182259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4516984" y="3798332"/>
            <a:ext cx="2950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Parity abstraction (even/odd)</a:t>
            </a:r>
            <a:endParaRPr lang="en-US" dirty="0"/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0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Example: Avoiding Bad Interleavings</a:t>
            </a:r>
            <a:endParaRPr lang="en-US" sz="3200" dirty="0"/>
          </a:p>
        </p:txBody>
      </p:sp>
      <p:pic>
        <p:nvPicPr>
          <p:cNvPr id="5" name="Content Placeholder 3" descr="parity-overview.gif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146550" y="1371600"/>
            <a:ext cx="4768850" cy="5311775"/>
          </a:xfrm>
        </p:spPr>
      </p:pic>
      <p:sp>
        <p:nvSpPr>
          <p:cNvPr id="7" name="Oval 6"/>
          <p:cNvSpPr/>
          <p:nvPr/>
        </p:nvSpPr>
        <p:spPr>
          <a:xfrm>
            <a:off x="6604000" y="20955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73700" y="13970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591300" y="27813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91300" y="34925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81700" y="41910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969000" y="48768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969000" y="55880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969000" y="62865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9" idx="5"/>
            <a:endCxn id="7" idx="1"/>
          </p:cNvCxnSpPr>
          <p:nvPr/>
        </p:nvCxnSpPr>
        <p:spPr>
          <a:xfrm rot="16200000" flipH="1">
            <a:off x="6167204" y="1614067"/>
            <a:ext cx="429092" cy="6453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4"/>
            <a:endCxn id="10" idx="0"/>
          </p:cNvCxnSpPr>
          <p:nvPr/>
        </p:nvCxnSpPr>
        <p:spPr>
          <a:xfrm rot="5400000">
            <a:off x="6788150" y="2622550"/>
            <a:ext cx="304800" cy="127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4"/>
            <a:endCxn id="11" idx="0"/>
          </p:cNvCxnSpPr>
          <p:nvPr/>
        </p:nvCxnSpPr>
        <p:spPr>
          <a:xfrm rot="5400000">
            <a:off x="6769100" y="3327400"/>
            <a:ext cx="3302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6454394" y="3871132"/>
            <a:ext cx="342481" cy="29726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4"/>
            <a:endCxn id="13" idx="0"/>
          </p:cNvCxnSpPr>
          <p:nvPr/>
        </p:nvCxnSpPr>
        <p:spPr>
          <a:xfrm rot="5400000">
            <a:off x="6165850" y="4718050"/>
            <a:ext cx="304800" cy="127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4"/>
            <a:endCxn id="14" idx="0"/>
          </p:cNvCxnSpPr>
          <p:nvPr/>
        </p:nvCxnSpPr>
        <p:spPr>
          <a:xfrm rot="5400000">
            <a:off x="6146800" y="5422900"/>
            <a:ext cx="3302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4"/>
            <a:endCxn id="15" idx="0"/>
          </p:cNvCxnSpPr>
          <p:nvPr/>
        </p:nvCxnSpPr>
        <p:spPr>
          <a:xfrm rot="5400000">
            <a:off x="6153150" y="6127750"/>
            <a:ext cx="3175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368300" y="3505200"/>
            <a:ext cx="2590800" cy="304800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317500" y="2336800"/>
            <a:ext cx="3810000" cy="546100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596900" y="4038600"/>
            <a:ext cx="2362200" cy="393700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6"/>
          <p:cNvGrpSpPr/>
          <p:nvPr/>
        </p:nvGrpSpPr>
        <p:grpSpPr>
          <a:xfrm>
            <a:off x="152400" y="5549900"/>
            <a:ext cx="3886200" cy="622300"/>
            <a:chOff x="152400" y="5549900"/>
            <a:chExt cx="3886200" cy="1155700"/>
          </a:xfrm>
        </p:grpSpPr>
        <p:sp>
          <p:nvSpPr>
            <p:cNvPr id="46" name="Rounded Rectangle 45"/>
            <p:cNvSpPr/>
            <p:nvPr/>
          </p:nvSpPr>
          <p:spPr>
            <a:xfrm>
              <a:off x="152400" y="5549900"/>
              <a:ext cx="3886200" cy="1155700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7200" y="5802868"/>
              <a:ext cx="29690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avoid(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</a:t>
              </a:r>
              <a:r>
                <a:rPr lang="en-US" baseline="-25000" dirty="0" smtClean="0">
                  <a:latin typeface="Courier New" pitchFamily="49" charset="0"/>
                  <a:cs typeface="Courier New" pitchFamily="49" charset="0"/>
                  <a:sym typeface="Symbol"/>
                </a:rPr>
                <a:t>1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) = [z++,z++] </a:t>
              </a:r>
              <a:endParaRPr lang="en-US" dirty="0"/>
            </a:p>
          </p:txBody>
        </p:sp>
      </p:grpSp>
      <p:grpSp>
        <p:nvGrpSpPr>
          <p:cNvPr id="4" name="Group 31"/>
          <p:cNvGrpSpPr/>
          <p:nvPr/>
        </p:nvGrpSpPr>
        <p:grpSpPr>
          <a:xfrm>
            <a:off x="152400" y="6172200"/>
            <a:ext cx="3886200" cy="624385"/>
            <a:chOff x="152400" y="6172200"/>
            <a:chExt cx="3886200" cy="624385"/>
          </a:xfrm>
        </p:grpSpPr>
        <p:sp>
          <p:nvSpPr>
            <p:cNvPr id="28" name="Rounded Rectangle 27"/>
            <p:cNvSpPr/>
            <p:nvPr/>
          </p:nvSpPr>
          <p:spPr>
            <a:xfrm>
              <a:off x="152400" y="6172200"/>
              <a:ext cx="3886200" cy="6243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14400" y="6324600"/>
              <a:ext cx="211628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 = [z++,z++] </a:t>
              </a:r>
              <a:endParaRPr lang="en-US" dirty="0"/>
            </a:p>
          </p:txBody>
        </p:sp>
      </p:grpSp>
      <p:grpSp>
        <p:nvGrpSpPr>
          <p:cNvPr id="6" name="Group 32"/>
          <p:cNvGrpSpPr/>
          <p:nvPr/>
        </p:nvGrpSpPr>
        <p:grpSpPr>
          <a:xfrm>
            <a:off x="152400" y="6172200"/>
            <a:ext cx="3886200" cy="624385"/>
            <a:chOff x="152400" y="6172200"/>
            <a:chExt cx="3886200" cy="624385"/>
          </a:xfrm>
        </p:grpSpPr>
        <p:sp>
          <p:nvSpPr>
            <p:cNvPr id="34" name="Rounded Rectangle 33"/>
            <p:cNvSpPr/>
            <p:nvPr/>
          </p:nvSpPr>
          <p:spPr>
            <a:xfrm>
              <a:off x="152400" y="6172200"/>
              <a:ext cx="3886200" cy="6243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14400" y="6324600"/>
              <a:ext cx="12891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 = true</a:t>
              </a:r>
              <a:endParaRPr lang="en-US" dirty="0"/>
            </a:p>
          </p:txBody>
        </p:sp>
      </p:grpSp>
      <p:sp>
        <p:nvSpPr>
          <p:cNvPr id="32" name="Content Placeholder 2"/>
          <p:cNvSpPr txBox="1">
            <a:spLocks/>
          </p:cNvSpPr>
          <p:nvPr/>
        </p:nvSpPr>
        <p:spPr>
          <a:xfrm>
            <a:off x="-165100" y="1752600"/>
            <a:ext cx="7086600" cy="434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 = true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while(true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) {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	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BadTraces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={|(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</a:t>
            </a:r>
            <a:r>
              <a:rPr kumimoji="0" lang="en-US" sz="1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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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) and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B"/>
              </a:rPr>
              <a:t>		    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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C"/>
              </a:rPr>
              <a:t></a:t>
            </a:r>
            <a:r>
              <a:rPr kumimoji="0" lang="en-US" sz="1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S }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if (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BadTraces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is empty) 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	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return implement(P,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)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  <a:sym typeface="Symbol"/>
            </a:endParaRP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select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 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BadTraces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  <a:sym typeface="Symbol"/>
            </a:endParaRP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if (?) { 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   =   avoid() 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} else {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= refine(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,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)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}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}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486400" y="2082800"/>
            <a:ext cx="685800" cy="381000"/>
          </a:xfrm>
          <a:prstGeom prst="ellipse">
            <a:avLst/>
          </a:prstGeom>
          <a:solidFill>
            <a:srgbClr val="7030A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391400" y="2781300"/>
            <a:ext cx="685800" cy="381000"/>
          </a:xfrm>
          <a:prstGeom prst="ellipse">
            <a:avLst/>
          </a:prstGeom>
          <a:solidFill>
            <a:srgbClr val="7030A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404100" y="3467100"/>
            <a:ext cx="685800" cy="381000"/>
          </a:xfrm>
          <a:prstGeom prst="ellipse">
            <a:avLst/>
          </a:prstGeom>
          <a:solidFill>
            <a:srgbClr val="7030A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769100" y="4178300"/>
            <a:ext cx="685800" cy="381000"/>
          </a:xfrm>
          <a:prstGeom prst="ellipse">
            <a:avLst/>
          </a:prstGeom>
          <a:solidFill>
            <a:srgbClr val="7030A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endCxn id="33" idx="0"/>
          </p:cNvCxnSpPr>
          <p:nvPr/>
        </p:nvCxnSpPr>
        <p:spPr>
          <a:xfrm rot="16200000" flipH="1">
            <a:off x="5645150" y="1898650"/>
            <a:ext cx="330200" cy="38100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6" idx="4"/>
            <a:endCxn id="37" idx="0"/>
          </p:cNvCxnSpPr>
          <p:nvPr/>
        </p:nvCxnSpPr>
        <p:spPr>
          <a:xfrm rot="16200000" flipH="1">
            <a:off x="7588250" y="3308350"/>
            <a:ext cx="304800" cy="12700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7232652" y="3829053"/>
            <a:ext cx="393698" cy="355599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6540499" y="4572003"/>
            <a:ext cx="368302" cy="368299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6135907" y="2336800"/>
            <a:ext cx="1397082" cy="496811"/>
          </a:xfrm>
          <a:custGeom>
            <a:avLst/>
            <a:gdLst>
              <a:gd name="connsiteX0" fmla="*/ 23593 w 1397082"/>
              <a:gd name="connsiteY0" fmla="*/ 0 h 496811"/>
              <a:gd name="connsiteX1" fmla="*/ 10893 w 1397082"/>
              <a:gd name="connsiteY1" fmla="*/ 38100 h 496811"/>
              <a:gd name="connsiteX2" fmla="*/ 112493 w 1397082"/>
              <a:gd name="connsiteY2" fmla="*/ 63500 h 496811"/>
              <a:gd name="connsiteX3" fmla="*/ 188693 w 1397082"/>
              <a:gd name="connsiteY3" fmla="*/ 88900 h 496811"/>
              <a:gd name="connsiteX4" fmla="*/ 264893 w 1397082"/>
              <a:gd name="connsiteY4" fmla="*/ 101600 h 496811"/>
              <a:gd name="connsiteX5" fmla="*/ 328393 w 1397082"/>
              <a:gd name="connsiteY5" fmla="*/ 114300 h 496811"/>
              <a:gd name="connsiteX6" fmla="*/ 417293 w 1397082"/>
              <a:gd name="connsiteY6" fmla="*/ 127000 h 496811"/>
              <a:gd name="connsiteX7" fmla="*/ 696693 w 1397082"/>
              <a:gd name="connsiteY7" fmla="*/ 152400 h 496811"/>
              <a:gd name="connsiteX8" fmla="*/ 810993 w 1397082"/>
              <a:gd name="connsiteY8" fmla="*/ 177800 h 496811"/>
              <a:gd name="connsiteX9" fmla="*/ 887193 w 1397082"/>
              <a:gd name="connsiteY9" fmla="*/ 203200 h 496811"/>
              <a:gd name="connsiteX10" fmla="*/ 925293 w 1397082"/>
              <a:gd name="connsiteY10" fmla="*/ 215900 h 496811"/>
              <a:gd name="connsiteX11" fmla="*/ 963393 w 1397082"/>
              <a:gd name="connsiteY11" fmla="*/ 228600 h 496811"/>
              <a:gd name="connsiteX12" fmla="*/ 1039593 w 1397082"/>
              <a:gd name="connsiteY12" fmla="*/ 279400 h 496811"/>
              <a:gd name="connsiteX13" fmla="*/ 1077693 w 1397082"/>
              <a:gd name="connsiteY13" fmla="*/ 292100 h 496811"/>
              <a:gd name="connsiteX14" fmla="*/ 1115793 w 1397082"/>
              <a:gd name="connsiteY14" fmla="*/ 317500 h 496811"/>
              <a:gd name="connsiteX15" fmla="*/ 1153893 w 1397082"/>
              <a:gd name="connsiteY15" fmla="*/ 330200 h 496811"/>
              <a:gd name="connsiteX16" fmla="*/ 1191993 w 1397082"/>
              <a:gd name="connsiteY16" fmla="*/ 355600 h 496811"/>
              <a:gd name="connsiteX17" fmla="*/ 1306293 w 1397082"/>
              <a:gd name="connsiteY17" fmla="*/ 406400 h 496811"/>
              <a:gd name="connsiteX18" fmla="*/ 1331693 w 1397082"/>
              <a:gd name="connsiteY18" fmla="*/ 444500 h 496811"/>
              <a:gd name="connsiteX19" fmla="*/ 1357093 w 1397082"/>
              <a:gd name="connsiteY19" fmla="*/ 431800 h 496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97082" h="496811">
                <a:moveTo>
                  <a:pt x="23593" y="0"/>
                </a:moveTo>
                <a:cubicBezTo>
                  <a:pt x="19360" y="12700"/>
                  <a:pt x="0" y="30319"/>
                  <a:pt x="10893" y="38100"/>
                </a:cubicBezTo>
                <a:cubicBezTo>
                  <a:pt x="39300" y="58390"/>
                  <a:pt x="79375" y="52461"/>
                  <a:pt x="112493" y="63500"/>
                </a:cubicBezTo>
                <a:cubicBezTo>
                  <a:pt x="137893" y="71967"/>
                  <a:pt x="162283" y="84498"/>
                  <a:pt x="188693" y="88900"/>
                </a:cubicBezTo>
                <a:lnTo>
                  <a:pt x="264893" y="101600"/>
                </a:lnTo>
                <a:cubicBezTo>
                  <a:pt x="286131" y="105461"/>
                  <a:pt x="307101" y="110751"/>
                  <a:pt x="328393" y="114300"/>
                </a:cubicBezTo>
                <a:cubicBezTo>
                  <a:pt x="357920" y="119221"/>
                  <a:pt x="387523" y="123866"/>
                  <a:pt x="417293" y="127000"/>
                </a:cubicBezTo>
                <a:cubicBezTo>
                  <a:pt x="511404" y="136906"/>
                  <a:pt x="603003" y="139908"/>
                  <a:pt x="696693" y="152400"/>
                </a:cubicBezTo>
                <a:cubicBezTo>
                  <a:pt x="718446" y="155300"/>
                  <a:pt x="786849" y="170557"/>
                  <a:pt x="810993" y="177800"/>
                </a:cubicBezTo>
                <a:cubicBezTo>
                  <a:pt x="836638" y="185493"/>
                  <a:pt x="861793" y="194733"/>
                  <a:pt x="887193" y="203200"/>
                </a:cubicBezTo>
                <a:lnTo>
                  <a:pt x="925293" y="215900"/>
                </a:lnTo>
                <a:cubicBezTo>
                  <a:pt x="937993" y="220133"/>
                  <a:pt x="952254" y="221174"/>
                  <a:pt x="963393" y="228600"/>
                </a:cubicBezTo>
                <a:cubicBezTo>
                  <a:pt x="988793" y="245533"/>
                  <a:pt x="1010633" y="269747"/>
                  <a:pt x="1039593" y="279400"/>
                </a:cubicBezTo>
                <a:cubicBezTo>
                  <a:pt x="1052293" y="283633"/>
                  <a:pt x="1065719" y="286113"/>
                  <a:pt x="1077693" y="292100"/>
                </a:cubicBezTo>
                <a:cubicBezTo>
                  <a:pt x="1091345" y="298926"/>
                  <a:pt x="1102141" y="310674"/>
                  <a:pt x="1115793" y="317500"/>
                </a:cubicBezTo>
                <a:cubicBezTo>
                  <a:pt x="1127767" y="323487"/>
                  <a:pt x="1141919" y="324213"/>
                  <a:pt x="1153893" y="330200"/>
                </a:cubicBezTo>
                <a:cubicBezTo>
                  <a:pt x="1167545" y="337026"/>
                  <a:pt x="1178045" y="349401"/>
                  <a:pt x="1191993" y="355600"/>
                </a:cubicBezTo>
                <a:cubicBezTo>
                  <a:pt x="1328013" y="416053"/>
                  <a:pt x="1220068" y="348917"/>
                  <a:pt x="1306293" y="406400"/>
                </a:cubicBezTo>
                <a:cubicBezTo>
                  <a:pt x="1314760" y="419100"/>
                  <a:pt x="1319774" y="434965"/>
                  <a:pt x="1331693" y="444500"/>
                </a:cubicBezTo>
                <a:cubicBezTo>
                  <a:pt x="1397082" y="496811"/>
                  <a:pt x="1362833" y="443281"/>
                  <a:pt x="1357093" y="431800"/>
                </a:cubicBezTo>
              </a:path>
            </a:pathLst>
          </a:cu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8204200" y="3479800"/>
            <a:ext cx="685800" cy="381000"/>
          </a:xfrm>
          <a:prstGeom prst="ellipse">
            <a:avLst/>
          </a:prstGeom>
          <a:solidFill>
            <a:srgbClr val="7030A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7569200" y="4178300"/>
            <a:ext cx="685800" cy="381000"/>
          </a:xfrm>
          <a:prstGeom prst="ellipse">
            <a:avLst/>
          </a:prstGeom>
          <a:solidFill>
            <a:srgbClr val="7030A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769100" y="4889500"/>
            <a:ext cx="685800" cy="381000"/>
          </a:xfrm>
          <a:prstGeom prst="ellipse">
            <a:avLst/>
          </a:prstGeom>
          <a:solidFill>
            <a:srgbClr val="7030A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7202377" y="2337572"/>
            <a:ext cx="458605" cy="430159"/>
          </a:xfrm>
          <a:custGeom>
            <a:avLst/>
            <a:gdLst>
              <a:gd name="connsiteX0" fmla="*/ 43667 w 458605"/>
              <a:gd name="connsiteY0" fmla="*/ 36794 h 430159"/>
              <a:gd name="connsiteX1" fmla="*/ 112823 w 458605"/>
              <a:gd name="connsiteY1" fmla="*/ 75215 h 430159"/>
              <a:gd name="connsiteX2" fmla="*/ 158927 w 458605"/>
              <a:gd name="connsiteY2" fmla="*/ 105951 h 430159"/>
              <a:gd name="connsiteX3" fmla="*/ 181979 w 458605"/>
              <a:gd name="connsiteY3" fmla="*/ 121319 h 430159"/>
              <a:gd name="connsiteX4" fmla="*/ 205031 w 458605"/>
              <a:gd name="connsiteY4" fmla="*/ 136687 h 430159"/>
              <a:gd name="connsiteX5" fmla="*/ 243452 w 458605"/>
              <a:gd name="connsiteY5" fmla="*/ 167423 h 430159"/>
              <a:gd name="connsiteX6" fmla="*/ 258820 w 458605"/>
              <a:gd name="connsiteY6" fmla="*/ 190475 h 430159"/>
              <a:gd name="connsiteX7" fmla="*/ 304924 w 458605"/>
              <a:gd name="connsiteY7" fmla="*/ 221211 h 430159"/>
              <a:gd name="connsiteX8" fmla="*/ 351028 w 458605"/>
              <a:gd name="connsiteY8" fmla="*/ 259631 h 430159"/>
              <a:gd name="connsiteX9" fmla="*/ 366396 w 458605"/>
              <a:gd name="connsiteY9" fmla="*/ 282683 h 430159"/>
              <a:gd name="connsiteX10" fmla="*/ 412500 w 458605"/>
              <a:gd name="connsiteY10" fmla="*/ 344156 h 430159"/>
              <a:gd name="connsiteX11" fmla="*/ 435552 w 458605"/>
              <a:gd name="connsiteY11" fmla="*/ 390260 h 430159"/>
              <a:gd name="connsiteX12" fmla="*/ 458605 w 458605"/>
              <a:gd name="connsiteY12" fmla="*/ 428680 h 430159"/>
              <a:gd name="connsiteX13" fmla="*/ 450920 w 458605"/>
              <a:gd name="connsiteY13" fmla="*/ 413312 h 430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8605" h="430159">
                <a:moveTo>
                  <a:pt x="43667" y="36794"/>
                </a:moveTo>
                <a:cubicBezTo>
                  <a:pt x="116014" y="109141"/>
                  <a:pt x="0" y="0"/>
                  <a:pt x="112823" y="75215"/>
                </a:cubicBezTo>
                <a:lnTo>
                  <a:pt x="158927" y="105951"/>
                </a:lnTo>
                <a:lnTo>
                  <a:pt x="181979" y="121319"/>
                </a:lnTo>
                <a:lnTo>
                  <a:pt x="205031" y="136687"/>
                </a:lnTo>
                <a:cubicBezTo>
                  <a:pt x="249073" y="202749"/>
                  <a:pt x="190429" y="125006"/>
                  <a:pt x="243452" y="167423"/>
                </a:cubicBezTo>
                <a:cubicBezTo>
                  <a:pt x="250663" y="173192"/>
                  <a:pt x="251870" y="184394"/>
                  <a:pt x="258820" y="190475"/>
                </a:cubicBezTo>
                <a:cubicBezTo>
                  <a:pt x="272720" y="202638"/>
                  <a:pt x="291864" y="208151"/>
                  <a:pt x="304924" y="221211"/>
                </a:cubicBezTo>
                <a:cubicBezTo>
                  <a:pt x="334506" y="250793"/>
                  <a:pt x="318934" y="238235"/>
                  <a:pt x="351028" y="259631"/>
                </a:cubicBezTo>
                <a:cubicBezTo>
                  <a:pt x="356151" y="267315"/>
                  <a:pt x="360627" y="275472"/>
                  <a:pt x="366396" y="282683"/>
                </a:cubicBezTo>
                <a:cubicBezTo>
                  <a:pt x="387199" y="308688"/>
                  <a:pt x="397183" y="298206"/>
                  <a:pt x="412500" y="344156"/>
                </a:cubicBezTo>
                <a:cubicBezTo>
                  <a:pt x="431814" y="402098"/>
                  <a:pt x="405761" y="330677"/>
                  <a:pt x="435552" y="390260"/>
                </a:cubicBezTo>
                <a:cubicBezTo>
                  <a:pt x="455501" y="430159"/>
                  <a:pt x="428587" y="398664"/>
                  <a:pt x="458605" y="428680"/>
                </a:cubicBezTo>
                <a:lnTo>
                  <a:pt x="450920" y="413312"/>
                </a:lnTo>
              </a:path>
            </a:pathLst>
          </a:cu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8037499" y="3073613"/>
            <a:ext cx="421468" cy="375364"/>
          </a:xfrm>
          <a:custGeom>
            <a:avLst/>
            <a:gdLst>
              <a:gd name="connsiteX0" fmla="*/ 0 w 421468"/>
              <a:gd name="connsiteY0" fmla="*/ 0 h 375364"/>
              <a:gd name="connsiteX1" fmla="*/ 23052 w 421468"/>
              <a:gd name="connsiteY1" fmla="*/ 23053 h 375364"/>
              <a:gd name="connsiteX2" fmla="*/ 92209 w 421468"/>
              <a:gd name="connsiteY2" fmla="*/ 46105 h 375364"/>
              <a:gd name="connsiteX3" fmla="*/ 115261 w 421468"/>
              <a:gd name="connsiteY3" fmla="*/ 53789 h 375364"/>
              <a:gd name="connsiteX4" fmla="*/ 161365 w 421468"/>
              <a:gd name="connsiteY4" fmla="*/ 76841 h 375364"/>
              <a:gd name="connsiteX5" fmla="*/ 184417 w 421468"/>
              <a:gd name="connsiteY5" fmla="*/ 92209 h 375364"/>
              <a:gd name="connsiteX6" fmla="*/ 199785 w 421468"/>
              <a:gd name="connsiteY6" fmla="*/ 115261 h 375364"/>
              <a:gd name="connsiteX7" fmla="*/ 245889 w 421468"/>
              <a:gd name="connsiteY7" fmla="*/ 145997 h 375364"/>
              <a:gd name="connsiteX8" fmla="*/ 268941 w 421468"/>
              <a:gd name="connsiteY8" fmla="*/ 161365 h 375364"/>
              <a:gd name="connsiteX9" fmla="*/ 330414 w 421468"/>
              <a:gd name="connsiteY9" fmla="*/ 215153 h 375364"/>
              <a:gd name="connsiteX10" fmla="*/ 345782 w 421468"/>
              <a:gd name="connsiteY10" fmla="*/ 238205 h 375364"/>
              <a:gd name="connsiteX11" fmla="*/ 361150 w 421468"/>
              <a:gd name="connsiteY11" fmla="*/ 253574 h 375364"/>
              <a:gd name="connsiteX12" fmla="*/ 376518 w 421468"/>
              <a:gd name="connsiteY12" fmla="*/ 299678 h 375364"/>
              <a:gd name="connsiteX13" fmla="*/ 391886 w 421468"/>
              <a:gd name="connsiteY13" fmla="*/ 322730 h 375364"/>
              <a:gd name="connsiteX14" fmla="*/ 399570 w 421468"/>
              <a:gd name="connsiteY14" fmla="*/ 345782 h 375364"/>
              <a:gd name="connsiteX15" fmla="*/ 414938 w 421468"/>
              <a:gd name="connsiteY15" fmla="*/ 368834 h 375364"/>
              <a:gd name="connsiteX16" fmla="*/ 399570 w 421468"/>
              <a:gd name="connsiteY16" fmla="*/ 353466 h 375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1468" h="375364">
                <a:moveTo>
                  <a:pt x="0" y="0"/>
                </a:moveTo>
                <a:cubicBezTo>
                  <a:pt x="7684" y="7684"/>
                  <a:pt x="13553" y="17775"/>
                  <a:pt x="23052" y="23053"/>
                </a:cubicBezTo>
                <a:cubicBezTo>
                  <a:pt x="23056" y="23055"/>
                  <a:pt x="80681" y="42262"/>
                  <a:pt x="92209" y="46105"/>
                </a:cubicBezTo>
                <a:cubicBezTo>
                  <a:pt x="99893" y="48666"/>
                  <a:pt x="108522" y="49296"/>
                  <a:pt x="115261" y="53789"/>
                </a:cubicBezTo>
                <a:cubicBezTo>
                  <a:pt x="181325" y="97832"/>
                  <a:pt x="97739" y="45028"/>
                  <a:pt x="161365" y="76841"/>
                </a:cubicBezTo>
                <a:cubicBezTo>
                  <a:pt x="169625" y="80971"/>
                  <a:pt x="176733" y="87086"/>
                  <a:pt x="184417" y="92209"/>
                </a:cubicBezTo>
                <a:cubicBezTo>
                  <a:pt x="189540" y="99893"/>
                  <a:pt x="192835" y="109180"/>
                  <a:pt x="199785" y="115261"/>
                </a:cubicBezTo>
                <a:cubicBezTo>
                  <a:pt x="213685" y="127424"/>
                  <a:pt x="230521" y="135752"/>
                  <a:pt x="245889" y="145997"/>
                </a:cubicBezTo>
                <a:cubicBezTo>
                  <a:pt x="253573" y="151120"/>
                  <a:pt x="262411" y="154835"/>
                  <a:pt x="268941" y="161365"/>
                </a:cubicBezTo>
                <a:cubicBezTo>
                  <a:pt x="313892" y="206315"/>
                  <a:pt x="292292" y="189738"/>
                  <a:pt x="330414" y="215153"/>
                </a:cubicBezTo>
                <a:cubicBezTo>
                  <a:pt x="335537" y="222837"/>
                  <a:pt x="340013" y="230994"/>
                  <a:pt x="345782" y="238205"/>
                </a:cubicBezTo>
                <a:cubicBezTo>
                  <a:pt x="350308" y="243862"/>
                  <a:pt x="357910" y="247094"/>
                  <a:pt x="361150" y="253574"/>
                </a:cubicBezTo>
                <a:cubicBezTo>
                  <a:pt x="368394" y="268063"/>
                  <a:pt x="367532" y="286199"/>
                  <a:pt x="376518" y="299678"/>
                </a:cubicBezTo>
                <a:cubicBezTo>
                  <a:pt x="381641" y="307362"/>
                  <a:pt x="387756" y="314470"/>
                  <a:pt x="391886" y="322730"/>
                </a:cubicBezTo>
                <a:cubicBezTo>
                  <a:pt x="395508" y="329975"/>
                  <a:pt x="395948" y="338537"/>
                  <a:pt x="399570" y="345782"/>
                </a:cubicBezTo>
                <a:cubicBezTo>
                  <a:pt x="403700" y="354042"/>
                  <a:pt x="421468" y="375364"/>
                  <a:pt x="414938" y="368834"/>
                </a:cubicBezTo>
                <a:lnTo>
                  <a:pt x="399570" y="353466"/>
                </a:lnTo>
              </a:path>
            </a:pathLst>
          </a:cu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/>
          <p:cNvCxnSpPr/>
          <p:nvPr/>
        </p:nvCxnSpPr>
        <p:spPr>
          <a:xfrm rot="5400000">
            <a:off x="8037501" y="3842015"/>
            <a:ext cx="376517" cy="330416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10800000" flipV="1">
            <a:off x="7307516" y="4533582"/>
            <a:ext cx="437990" cy="407251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0800000" flipV="1">
            <a:off x="6484684" y="5250116"/>
            <a:ext cx="437990" cy="407251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41" grpId="0" animBg="1"/>
      <p:bldP spid="41" grpId="1" animBg="1"/>
      <p:bldP spid="42" grpId="0" animBg="1"/>
      <p:bldP spid="42" grpId="1" animBg="1"/>
      <p:bldP spid="43" grpId="0" animBg="1"/>
      <p:bldP spid="33" grpId="0" animBg="1"/>
      <p:bldP spid="36" grpId="0" animBg="1"/>
      <p:bldP spid="37" grpId="0" animBg="1"/>
      <p:bldP spid="38" grpId="0" animBg="1"/>
      <p:bldP spid="63" grpId="0" animBg="1"/>
      <p:bldP spid="64" grpId="0" animBg="1"/>
      <p:bldP spid="65" grpId="0" animBg="1"/>
      <p:bldP spid="66" grpId="0" animBg="1"/>
      <p:bldP spid="69" grpId="0" animBg="1"/>
      <p:bldP spid="7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Example: Avoiding Bad Interleavings</a:t>
            </a:r>
            <a:endParaRPr lang="en-US" sz="3200" dirty="0"/>
          </a:p>
        </p:txBody>
      </p:sp>
      <p:pic>
        <p:nvPicPr>
          <p:cNvPr id="5" name="Content Placeholder 3" descr="parity-overview.gif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146550" y="1371600"/>
            <a:ext cx="4768850" cy="5311775"/>
          </a:xfrm>
        </p:spPr>
      </p:pic>
      <p:sp>
        <p:nvSpPr>
          <p:cNvPr id="7" name="Oval 6"/>
          <p:cNvSpPr/>
          <p:nvPr/>
        </p:nvSpPr>
        <p:spPr>
          <a:xfrm>
            <a:off x="6604000" y="20955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73700" y="13970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591300" y="27813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91300" y="34925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81700" y="41910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969000" y="48768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969000" y="55880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969000" y="62865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9" idx="5"/>
            <a:endCxn id="7" idx="1"/>
          </p:cNvCxnSpPr>
          <p:nvPr/>
        </p:nvCxnSpPr>
        <p:spPr>
          <a:xfrm rot="16200000" flipH="1">
            <a:off x="6167204" y="1614067"/>
            <a:ext cx="429092" cy="6453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4"/>
            <a:endCxn id="10" idx="0"/>
          </p:cNvCxnSpPr>
          <p:nvPr/>
        </p:nvCxnSpPr>
        <p:spPr>
          <a:xfrm rot="5400000">
            <a:off x="6788150" y="2622550"/>
            <a:ext cx="304800" cy="127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4"/>
            <a:endCxn id="11" idx="0"/>
          </p:cNvCxnSpPr>
          <p:nvPr/>
        </p:nvCxnSpPr>
        <p:spPr>
          <a:xfrm rot="5400000">
            <a:off x="6769100" y="3327400"/>
            <a:ext cx="3302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6454394" y="3871132"/>
            <a:ext cx="342481" cy="29726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4"/>
            <a:endCxn id="13" idx="0"/>
          </p:cNvCxnSpPr>
          <p:nvPr/>
        </p:nvCxnSpPr>
        <p:spPr>
          <a:xfrm rot="5400000">
            <a:off x="6165850" y="4718050"/>
            <a:ext cx="304800" cy="127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4"/>
            <a:endCxn id="14" idx="0"/>
          </p:cNvCxnSpPr>
          <p:nvPr/>
        </p:nvCxnSpPr>
        <p:spPr>
          <a:xfrm rot="5400000">
            <a:off x="6146800" y="5422900"/>
            <a:ext cx="3302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4"/>
            <a:endCxn id="15" idx="0"/>
          </p:cNvCxnSpPr>
          <p:nvPr/>
        </p:nvCxnSpPr>
        <p:spPr>
          <a:xfrm rot="5400000">
            <a:off x="6153150" y="6127750"/>
            <a:ext cx="3175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368300" y="3505200"/>
            <a:ext cx="2590800" cy="304800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304800" y="2286000"/>
            <a:ext cx="3810000" cy="609600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596900" y="4038600"/>
            <a:ext cx="2362200" cy="381000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686300" y="20828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803900" y="27813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791200" y="34798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 rot="10800000" flipV="1">
            <a:off x="5177529" y="1733909"/>
            <a:ext cx="455521" cy="38699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6" idx="4"/>
            <a:endCxn id="37" idx="0"/>
          </p:cNvCxnSpPr>
          <p:nvPr/>
        </p:nvCxnSpPr>
        <p:spPr>
          <a:xfrm rot="5400000">
            <a:off x="5981700" y="3314700"/>
            <a:ext cx="317500" cy="127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 flipH="1">
            <a:off x="6026150" y="3968750"/>
            <a:ext cx="381000" cy="889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60"/>
          <p:cNvSpPr/>
          <p:nvPr/>
        </p:nvSpPr>
        <p:spPr>
          <a:xfrm>
            <a:off x="5253487" y="2389517"/>
            <a:ext cx="845388" cy="414068"/>
          </a:xfrm>
          <a:custGeom>
            <a:avLst/>
            <a:gdLst>
              <a:gd name="connsiteX0" fmla="*/ 0 w 828136"/>
              <a:gd name="connsiteY0" fmla="*/ 0 h 370936"/>
              <a:gd name="connsiteX1" fmla="*/ 207034 w 828136"/>
              <a:gd name="connsiteY1" fmla="*/ 86264 h 370936"/>
              <a:gd name="connsiteX2" fmla="*/ 207034 w 828136"/>
              <a:gd name="connsiteY2" fmla="*/ 86264 h 370936"/>
              <a:gd name="connsiteX3" fmla="*/ 552090 w 828136"/>
              <a:gd name="connsiteY3" fmla="*/ 103517 h 370936"/>
              <a:gd name="connsiteX4" fmla="*/ 828136 w 828136"/>
              <a:gd name="connsiteY4" fmla="*/ 370936 h 37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8136" h="370936">
                <a:moveTo>
                  <a:pt x="0" y="0"/>
                </a:moveTo>
                <a:lnTo>
                  <a:pt x="207034" y="86264"/>
                </a:lnTo>
                <a:lnTo>
                  <a:pt x="207034" y="86264"/>
                </a:lnTo>
                <a:cubicBezTo>
                  <a:pt x="264543" y="89140"/>
                  <a:pt x="448573" y="56072"/>
                  <a:pt x="552090" y="103517"/>
                </a:cubicBezTo>
                <a:cubicBezTo>
                  <a:pt x="655607" y="150962"/>
                  <a:pt x="741871" y="260949"/>
                  <a:pt x="828136" y="370936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368300" y="2895600"/>
            <a:ext cx="2971800" cy="304800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4"/>
          <p:cNvGrpSpPr/>
          <p:nvPr/>
        </p:nvGrpSpPr>
        <p:grpSpPr>
          <a:xfrm>
            <a:off x="152400" y="5549900"/>
            <a:ext cx="3886200" cy="622300"/>
            <a:chOff x="152400" y="5549900"/>
            <a:chExt cx="3886200" cy="1155700"/>
          </a:xfrm>
        </p:grpSpPr>
        <p:sp>
          <p:nvSpPr>
            <p:cNvPr id="46" name="Rounded Rectangle 45"/>
            <p:cNvSpPr/>
            <p:nvPr/>
          </p:nvSpPr>
          <p:spPr>
            <a:xfrm>
              <a:off x="152400" y="5549900"/>
              <a:ext cx="3886200" cy="1155700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57200" y="5802869"/>
              <a:ext cx="2969083" cy="6859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avoid(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</a:t>
              </a:r>
              <a:r>
                <a:rPr lang="en-US" baseline="-25000" dirty="0" smtClean="0">
                  <a:latin typeface="Courier New" pitchFamily="49" charset="0"/>
                  <a:cs typeface="Courier New" pitchFamily="49" charset="0"/>
                  <a:sym typeface="Symbol"/>
                </a:rPr>
                <a:t>2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) =[x+=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  <a:sym typeface="Symbol"/>
                </a:rPr>
                <a:t>z,x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+=z] </a:t>
              </a:r>
              <a:endParaRPr lang="en-US" dirty="0"/>
            </a:p>
          </p:txBody>
        </p:sp>
      </p:grpSp>
      <p:grpSp>
        <p:nvGrpSpPr>
          <p:cNvPr id="4" name="Group 48"/>
          <p:cNvGrpSpPr/>
          <p:nvPr/>
        </p:nvGrpSpPr>
        <p:grpSpPr>
          <a:xfrm>
            <a:off x="152400" y="6190471"/>
            <a:ext cx="3886200" cy="624385"/>
            <a:chOff x="152400" y="6172200"/>
            <a:chExt cx="3886200" cy="624385"/>
          </a:xfrm>
        </p:grpSpPr>
        <p:sp>
          <p:nvSpPr>
            <p:cNvPr id="51" name="Rounded Rectangle 50"/>
            <p:cNvSpPr/>
            <p:nvPr/>
          </p:nvSpPr>
          <p:spPr>
            <a:xfrm>
              <a:off x="152400" y="6172200"/>
              <a:ext cx="3886200" cy="6243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914400" y="6324600"/>
              <a:ext cx="211628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 = [z++,z++] </a:t>
              </a:r>
              <a:endParaRPr lang="en-US" dirty="0" smtClean="0"/>
            </a:p>
          </p:txBody>
        </p:sp>
      </p:grpSp>
      <p:grpSp>
        <p:nvGrpSpPr>
          <p:cNvPr id="6" name="Group 54"/>
          <p:cNvGrpSpPr/>
          <p:nvPr/>
        </p:nvGrpSpPr>
        <p:grpSpPr>
          <a:xfrm>
            <a:off x="152400" y="6204119"/>
            <a:ext cx="3886200" cy="624385"/>
            <a:chOff x="152400" y="7071815"/>
            <a:chExt cx="3886200" cy="624385"/>
          </a:xfrm>
        </p:grpSpPr>
        <p:sp>
          <p:nvSpPr>
            <p:cNvPr id="53" name="Rounded Rectangle 52"/>
            <p:cNvSpPr/>
            <p:nvPr/>
          </p:nvSpPr>
          <p:spPr>
            <a:xfrm>
              <a:off x="152400" y="7071815"/>
              <a:ext cx="3886200" cy="6243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28600" y="7224215"/>
              <a:ext cx="37721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 = [z++,z++][x+=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  <a:sym typeface="Symbol"/>
                </a:rPr>
                <a:t>z,x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+=z] </a:t>
              </a:r>
              <a:endParaRPr lang="en-US" dirty="0"/>
            </a:p>
          </p:txBody>
        </p:sp>
      </p:grpSp>
      <p:sp>
        <p:nvSpPr>
          <p:cNvPr id="44" name="Content Placeholder 2"/>
          <p:cNvSpPr txBox="1">
            <a:spLocks/>
          </p:cNvSpPr>
          <p:nvPr/>
        </p:nvSpPr>
        <p:spPr>
          <a:xfrm>
            <a:off x="-165100" y="1752600"/>
            <a:ext cx="7086600" cy="434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 = true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while(true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) {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	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BadTraces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={|(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</a:t>
            </a:r>
            <a:r>
              <a:rPr kumimoji="0" lang="en-US" sz="1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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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) and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B"/>
              </a:rPr>
              <a:t>		    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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C"/>
              </a:rPr>
              <a:t></a:t>
            </a:r>
            <a:r>
              <a:rPr kumimoji="0" lang="en-US" sz="1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S }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if (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BadTraces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is empty) 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	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return implement(P,)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select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 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BadTraces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  <a:sym typeface="Symbol"/>
            </a:endParaRP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if (?) { 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   =   avoid() 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} else {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= refine(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,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)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}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}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5486400" y="2082800"/>
            <a:ext cx="685800" cy="381000"/>
          </a:xfrm>
          <a:prstGeom prst="ellipse">
            <a:avLst/>
          </a:prstGeom>
          <a:solidFill>
            <a:srgbClr val="7030A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91400" y="2781300"/>
            <a:ext cx="685800" cy="381000"/>
          </a:xfrm>
          <a:prstGeom prst="ellipse">
            <a:avLst/>
          </a:prstGeom>
          <a:solidFill>
            <a:srgbClr val="7030A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404100" y="3467100"/>
            <a:ext cx="685800" cy="381000"/>
          </a:xfrm>
          <a:prstGeom prst="ellipse">
            <a:avLst/>
          </a:prstGeom>
          <a:solidFill>
            <a:srgbClr val="7030A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769100" y="4178300"/>
            <a:ext cx="685800" cy="381000"/>
          </a:xfrm>
          <a:prstGeom prst="ellipse">
            <a:avLst/>
          </a:prstGeom>
          <a:solidFill>
            <a:srgbClr val="7030A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 rot="5400000">
            <a:off x="5638058" y="1931389"/>
            <a:ext cx="343458" cy="4464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5" idx="4"/>
            <a:endCxn id="49" idx="0"/>
          </p:cNvCxnSpPr>
          <p:nvPr/>
        </p:nvCxnSpPr>
        <p:spPr>
          <a:xfrm rot="16200000" flipH="1">
            <a:off x="7588250" y="3308350"/>
            <a:ext cx="304800" cy="12700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6540499" y="4572003"/>
            <a:ext cx="368302" cy="368299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reeform 58"/>
          <p:cNvSpPr/>
          <p:nvPr/>
        </p:nvSpPr>
        <p:spPr>
          <a:xfrm>
            <a:off x="6135907" y="2336800"/>
            <a:ext cx="1397082" cy="496811"/>
          </a:xfrm>
          <a:custGeom>
            <a:avLst/>
            <a:gdLst>
              <a:gd name="connsiteX0" fmla="*/ 23593 w 1397082"/>
              <a:gd name="connsiteY0" fmla="*/ 0 h 496811"/>
              <a:gd name="connsiteX1" fmla="*/ 10893 w 1397082"/>
              <a:gd name="connsiteY1" fmla="*/ 38100 h 496811"/>
              <a:gd name="connsiteX2" fmla="*/ 112493 w 1397082"/>
              <a:gd name="connsiteY2" fmla="*/ 63500 h 496811"/>
              <a:gd name="connsiteX3" fmla="*/ 188693 w 1397082"/>
              <a:gd name="connsiteY3" fmla="*/ 88900 h 496811"/>
              <a:gd name="connsiteX4" fmla="*/ 264893 w 1397082"/>
              <a:gd name="connsiteY4" fmla="*/ 101600 h 496811"/>
              <a:gd name="connsiteX5" fmla="*/ 328393 w 1397082"/>
              <a:gd name="connsiteY5" fmla="*/ 114300 h 496811"/>
              <a:gd name="connsiteX6" fmla="*/ 417293 w 1397082"/>
              <a:gd name="connsiteY6" fmla="*/ 127000 h 496811"/>
              <a:gd name="connsiteX7" fmla="*/ 696693 w 1397082"/>
              <a:gd name="connsiteY7" fmla="*/ 152400 h 496811"/>
              <a:gd name="connsiteX8" fmla="*/ 810993 w 1397082"/>
              <a:gd name="connsiteY8" fmla="*/ 177800 h 496811"/>
              <a:gd name="connsiteX9" fmla="*/ 887193 w 1397082"/>
              <a:gd name="connsiteY9" fmla="*/ 203200 h 496811"/>
              <a:gd name="connsiteX10" fmla="*/ 925293 w 1397082"/>
              <a:gd name="connsiteY10" fmla="*/ 215900 h 496811"/>
              <a:gd name="connsiteX11" fmla="*/ 963393 w 1397082"/>
              <a:gd name="connsiteY11" fmla="*/ 228600 h 496811"/>
              <a:gd name="connsiteX12" fmla="*/ 1039593 w 1397082"/>
              <a:gd name="connsiteY12" fmla="*/ 279400 h 496811"/>
              <a:gd name="connsiteX13" fmla="*/ 1077693 w 1397082"/>
              <a:gd name="connsiteY13" fmla="*/ 292100 h 496811"/>
              <a:gd name="connsiteX14" fmla="*/ 1115793 w 1397082"/>
              <a:gd name="connsiteY14" fmla="*/ 317500 h 496811"/>
              <a:gd name="connsiteX15" fmla="*/ 1153893 w 1397082"/>
              <a:gd name="connsiteY15" fmla="*/ 330200 h 496811"/>
              <a:gd name="connsiteX16" fmla="*/ 1191993 w 1397082"/>
              <a:gd name="connsiteY16" fmla="*/ 355600 h 496811"/>
              <a:gd name="connsiteX17" fmla="*/ 1306293 w 1397082"/>
              <a:gd name="connsiteY17" fmla="*/ 406400 h 496811"/>
              <a:gd name="connsiteX18" fmla="*/ 1331693 w 1397082"/>
              <a:gd name="connsiteY18" fmla="*/ 444500 h 496811"/>
              <a:gd name="connsiteX19" fmla="*/ 1357093 w 1397082"/>
              <a:gd name="connsiteY19" fmla="*/ 431800 h 496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97082" h="496811">
                <a:moveTo>
                  <a:pt x="23593" y="0"/>
                </a:moveTo>
                <a:cubicBezTo>
                  <a:pt x="19360" y="12700"/>
                  <a:pt x="0" y="30319"/>
                  <a:pt x="10893" y="38100"/>
                </a:cubicBezTo>
                <a:cubicBezTo>
                  <a:pt x="39300" y="58390"/>
                  <a:pt x="79375" y="52461"/>
                  <a:pt x="112493" y="63500"/>
                </a:cubicBezTo>
                <a:cubicBezTo>
                  <a:pt x="137893" y="71967"/>
                  <a:pt x="162283" y="84498"/>
                  <a:pt x="188693" y="88900"/>
                </a:cubicBezTo>
                <a:lnTo>
                  <a:pt x="264893" y="101600"/>
                </a:lnTo>
                <a:cubicBezTo>
                  <a:pt x="286131" y="105461"/>
                  <a:pt x="307101" y="110751"/>
                  <a:pt x="328393" y="114300"/>
                </a:cubicBezTo>
                <a:cubicBezTo>
                  <a:pt x="357920" y="119221"/>
                  <a:pt x="387523" y="123866"/>
                  <a:pt x="417293" y="127000"/>
                </a:cubicBezTo>
                <a:cubicBezTo>
                  <a:pt x="511404" y="136906"/>
                  <a:pt x="603003" y="139908"/>
                  <a:pt x="696693" y="152400"/>
                </a:cubicBezTo>
                <a:cubicBezTo>
                  <a:pt x="718446" y="155300"/>
                  <a:pt x="786849" y="170557"/>
                  <a:pt x="810993" y="177800"/>
                </a:cubicBezTo>
                <a:cubicBezTo>
                  <a:pt x="836638" y="185493"/>
                  <a:pt x="861793" y="194733"/>
                  <a:pt x="887193" y="203200"/>
                </a:cubicBezTo>
                <a:lnTo>
                  <a:pt x="925293" y="215900"/>
                </a:lnTo>
                <a:cubicBezTo>
                  <a:pt x="937993" y="220133"/>
                  <a:pt x="952254" y="221174"/>
                  <a:pt x="963393" y="228600"/>
                </a:cubicBezTo>
                <a:cubicBezTo>
                  <a:pt x="988793" y="245533"/>
                  <a:pt x="1010633" y="269747"/>
                  <a:pt x="1039593" y="279400"/>
                </a:cubicBezTo>
                <a:cubicBezTo>
                  <a:pt x="1052293" y="283633"/>
                  <a:pt x="1065719" y="286113"/>
                  <a:pt x="1077693" y="292100"/>
                </a:cubicBezTo>
                <a:cubicBezTo>
                  <a:pt x="1091345" y="298926"/>
                  <a:pt x="1102141" y="310674"/>
                  <a:pt x="1115793" y="317500"/>
                </a:cubicBezTo>
                <a:cubicBezTo>
                  <a:pt x="1127767" y="323487"/>
                  <a:pt x="1141919" y="324213"/>
                  <a:pt x="1153893" y="330200"/>
                </a:cubicBezTo>
                <a:cubicBezTo>
                  <a:pt x="1167545" y="337026"/>
                  <a:pt x="1178045" y="349401"/>
                  <a:pt x="1191993" y="355600"/>
                </a:cubicBezTo>
                <a:cubicBezTo>
                  <a:pt x="1328013" y="416053"/>
                  <a:pt x="1220068" y="348917"/>
                  <a:pt x="1306293" y="406400"/>
                </a:cubicBezTo>
                <a:cubicBezTo>
                  <a:pt x="1314760" y="419100"/>
                  <a:pt x="1319774" y="434965"/>
                  <a:pt x="1331693" y="444500"/>
                </a:cubicBezTo>
                <a:cubicBezTo>
                  <a:pt x="1397082" y="496811"/>
                  <a:pt x="1362833" y="443281"/>
                  <a:pt x="1357093" y="431800"/>
                </a:cubicBezTo>
              </a:path>
            </a:pathLst>
          </a:cu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 rot="5400000">
            <a:off x="7232652" y="3829053"/>
            <a:ext cx="393698" cy="355599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8204200" y="3479800"/>
            <a:ext cx="685800" cy="381000"/>
          </a:xfrm>
          <a:prstGeom prst="ellipse">
            <a:avLst/>
          </a:prstGeom>
          <a:solidFill>
            <a:srgbClr val="7030A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569200" y="4178300"/>
            <a:ext cx="685800" cy="381000"/>
          </a:xfrm>
          <a:prstGeom prst="ellipse">
            <a:avLst/>
          </a:prstGeom>
          <a:solidFill>
            <a:srgbClr val="7030A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769100" y="4889500"/>
            <a:ext cx="685800" cy="381000"/>
          </a:xfrm>
          <a:prstGeom prst="ellipse">
            <a:avLst/>
          </a:prstGeom>
          <a:solidFill>
            <a:srgbClr val="7030A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7202377" y="2337572"/>
            <a:ext cx="458605" cy="430159"/>
          </a:xfrm>
          <a:custGeom>
            <a:avLst/>
            <a:gdLst>
              <a:gd name="connsiteX0" fmla="*/ 43667 w 458605"/>
              <a:gd name="connsiteY0" fmla="*/ 36794 h 430159"/>
              <a:gd name="connsiteX1" fmla="*/ 112823 w 458605"/>
              <a:gd name="connsiteY1" fmla="*/ 75215 h 430159"/>
              <a:gd name="connsiteX2" fmla="*/ 158927 w 458605"/>
              <a:gd name="connsiteY2" fmla="*/ 105951 h 430159"/>
              <a:gd name="connsiteX3" fmla="*/ 181979 w 458605"/>
              <a:gd name="connsiteY3" fmla="*/ 121319 h 430159"/>
              <a:gd name="connsiteX4" fmla="*/ 205031 w 458605"/>
              <a:gd name="connsiteY4" fmla="*/ 136687 h 430159"/>
              <a:gd name="connsiteX5" fmla="*/ 243452 w 458605"/>
              <a:gd name="connsiteY5" fmla="*/ 167423 h 430159"/>
              <a:gd name="connsiteX6" fmla="*/ 258820 w 458605"/>
              <a:gd name="connsiteY6" fmla="*/ 190475 h 430159"/>
              <a:gd name="connsiteX7" fmla="*/ 304924 w 458605"/>
              <a:gd name="connsiteY7" fmla="*/ 221211 h 430159"/>
              <a:gd name="connsiteX8" fmla="*/ 351028 w 458605"/>
              <a:gd name="connsiteY8" fmla="*/ 259631 h 430159"/>
              <a:gd name="connsiteX9" fmla="*/ 366396 w 458605"/>
              <a:gd name="connsiteY9" fmla="*/ 282683 h 430159"/>
              <a:gd name="connsiteX10" fmla="*/ 412500 w 458605"/>
              <a:gd name="connsiteY10" fmla="*/ 344156 h 430159"/>
              <a:gd name="connsiteX11" fmla="*/ 435552 w 458605"/>
              <a:gd name="connsiteY11" fmla="*/ 390260 h 430159"/>
              <a:gd name="connsiteX12" fmla="*/ 458605 w 458605"/>
              <a:gd name="connsiteY12" fmla="*/ 428680 h 430159"/>
              <a:gd name="connsiteX13" fmla="*/ 450920 w 458605"/>
              <a:gd name="connsiteY13" fmla="*/ 413312 h 430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8605" h="430159">
                <a:moveTo>
                  <a:pt x="43667" y="36794"/>
                </a:moveTo>
                <a:cubicBezTo>
                  <a:pt x="116014" y="109141"/>
                  <a:pt x="0" y="0"/>
                  <a:pt x="112823" y="75215"/>
                </a:cubicBezTo>
                <a:lnTo>
                  <a:pt x="158927" y="105951"/>
                </a:lnTo>
                <a:lnTo>
                  <a:pt x="181979" y="121319"/>
                </a:lnTo>
                <a:lnTo>
                  <a:pt x="205031" y="136687"/>
                </a:lnTo>
                <a:cubicBezTo>
                  <a:pt x="249073" y="202749"/>
                  <a:pt x="190429" y="125006"/>
                  <a:pt x="243452" y="167423"/>
                </a:cubicBezTo>
                <a:cubicBezTo>
                  <a:pt x="250663" y="173192"/>
                  <a:pt x="251870" y="184394"/>
                  <a:pt x="258820" y="190475"/>
                </a:cubicBezTo>
                <a:cubicBezTo>
                  <a:pt x="272720" y="202638"/>
                  <a:pt x="291864" y="208151"/>
                  <a:pt x="304924" y="221211"/>
                </a:cubicBezTo>
                <a:cubicBezTo>
                  <a:pt x="334506" y="250793"/>
                  <a:pt x="318934" y="238235"/>
                  <a:pt x="351028" y="259631"/>
                </a:cubicBezTo>
                <a:cubicBezTo>
                  <a:pt x="356151" y="267315"/>
                  <a:pt x="360627" y="275472"/>
                  <a:pt x="366396" y="282683"/>
                </a:cubicBezTo>
                <a:cubicBezTo>
                  <a:pt x="387199" y="308688"/>
                  <a:pt x="397183" y="298206"/>
                  <a:pt x="412500" y="344156"/>
                </a:cubicBezTo>
                <a:cubicBezTo>
                  <a:pt x="431814" y="402098"/>
                  <a:pt x="405761" y="330677"/>
                  <a:pt x="435552" y="390260"/>
                </a:cubicBezTo>
                <a:cubicBezTo>
                  <a:pt x="455501" y="430159"/>
                  <a:pt x="428587" y="398664"/>
                  <a:pt x="458605" y="428680"/>
                </a:cubicBezTo>
                <a:lnTo>
                  <a:pt x="450920" y="413312"/>
                </a:lnTo>
              </a:path>
            </a:pathLst>
          </a:cu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8037499" y="3073613"/>
            <a:ext cx="421468" cy="375364"/>
          </a:xfrm>
          <a:custGeom>
            <a:avLst/>
            <a:gdLst>
              <a:gd name="connsiteX0" fmla="*/ 0 w 421468"/>
              <a:gd name="connsiteY0" fmla="*/ 0 h 375364"/>
              <a:gd name="connsiteX1" fmla="*/ 23052 w 421468"/>
              <a:gd name="connsiteY1" fmla="*/ 23053 h 375364"/>
              <a:gd name="connsiteX2" fmla="*/ 92209 w 421468"/>
              <a:gd name="connsiteY2" fmla="*/ 46105 h 375364"/>
              <a:gd name="connsiteX3" fmla="*/ 115261 w 421468"/>
              <a:gd name="connsiteY3" fmla="*/ 53789 h 375364"/>
              <a:gd name="connsiteX4" fmla="*/ 161365 w 421468"/>
              <a:gd name="connsiteY4" fmla="*/ 76841 h 375364"/>
              <a:gd name="connsiteX5" fmla="*/ 184417 w 421468"/>
              <a:gd name="connsiteY5" fmla="*/ 92209 h 375364"/>
              <a:gd name="connsiteX6" fmla="*/ 199785 w 421468"/>
              <a:gd name="connsiteY6" fmla="*/ 115261 h 375364"/>
              <a:gd name="connsiteX7" fmla="*/ 245889 w 421468"/>
              <a:gd name="connsiteY7" fmla="*/ 145997 h 375364"/>
              <a:gd name="connsiteX8" fmla="*/ 268941 w 421468"/>
              <a:gd name="connsiteY8" fmla="*/ 161365 h 375364"/>
              <a:gd name="connsiteX9" fmla="*/ 330414 w 421468"/>
              <a:gd name="connsiteY9" fmla="*/ 215153 h 375364"/>
              <a:gd name="connsiteX10" fmla="*/ 345782 w 421468"/>
              <a:gd name="connsiteY10" fmla="*/ 238205 h 375364"/>
              <a:gd name="connsiteX11" fmla="*/ 361150 w 421468"/>
              <a:gd name="connsiteY11" fmla="*/ 253574 h 375364"/>
              <a:gd name="connsiteX12" fmla="*/ 376518 w 421468"/>
              <a:gd name="connsiteY12" fmla="*/ 299678 h 375364"/>
              <a:gd name="connsiteX13" fmla="*/ 391886 w 421468"/>
              <a:gd name="connsiteY13" fmla="*/ 322730 h 375364"/>
              <a:gd name="connsiteX14" fmla="*/ 399570 w 421468"/>
              <a:gd name="connsiteY14" fmla="*/ 345782 h 375364"/>
              <a:gd name="connsiteX15" fmla="*/ 414938 w 421468"/>
              <a:gd name="connsiteY15" fmla="*/ 368834 h 375364"/>
              <a:gd name="connsiteX16" fmla="*/ 399570 w 421468"/>
              <a:gd name="connsiteY16" fmla="*/ 353466 h 375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1468" h="375364">
                <a:moveTo>
                  <a:pt x="0" y="0"/>
                </a:moveTo>
                <a:cubicBezTo>
                  <a:pt x="7684" y="7684"/>
                  <a:pt x="13553" y="17775"/>
                  <a:pt x="23052" y="23053"/>
                </a:cubicBezTo>
                <a:cubicBezTo>
                  <a:pt x="23056" y="23055"/>
                  <a:pt x="80681" y="42262"/>
                  <a:pt x="92209" y="46105"/>
                </a:cubicBezTo>
                <a:cubicBezTo>
                  <a:pt x="99893" y="48666"/>
                  <a:pt x="108522" y="49296"/>
                  <a:pt x="115261" y="53789"/>
                </a:cubicBezTo>
                <a:cubicBezTo>
                  <a:pt x="181325" y="97832"/>
                  <a:pt x="97739" y="45028"/>
                  <a:pt x="161365" y="76841"/>
                </a:cubicBezTo>
                <a:cubicBezTo>
                  <a:pt x="169625" y="80971"/>
                  <a:pt x="176733" y="87086"/>
                  <a:pt x="184417" y="92209"/>
                </a:cubicBezTo>
                <a:cubicBezTo>
                  <a:pt x="189540" y="99893"/>
                  <a:pt x="192835" y="109180"/>
                  <a:pt x="199785" y="115261"/>
                </a:cubicBezTo>
                <a:cubicBezTo>
                  <a:pt x="213685" y="127424"/>
                  <a:pt x="230521" y="135752"/>
                  <a:pt x="245889" y="145997"/>
                </a:cubicBezTo>
                <a:cubicBezTo>
                  <a:pt x="253573" y="151120"/>
                  <a:pt x="262411" y="154835"/>
                  <a:pt x="268941" y="161365"/>
                </a:cubicBezTo>
                <a:cubicBezTo>
                  <a:pt x="313892" y="206315"/>
                  <a:pt x="292292" y="189738"/>
                  <a:pt x="330414" y="215153"/>
                </a:cubicBezTo>
                <a:cubicBezTo>
                  <a:pt x="335537" y="222837"/>
                  <a:pt x="340013" y="230994"/>
                  <a:pt x="345782" y="238205"/>
                </a:cubicBezTo>
                <a:cubicBezTo>
                  <a:pt x="350308" y="243862"/>
                  <a:pt x="357910" y="247094"/>
                  <a:pt x="361150" y="253574"/>
                </a:cubicBezTo>
                <a:cubicBezTo>
                  <a:pt x="368394" y="268063"/>
                  <a:pt x="367532" y="286199"/>
                  <a:pt x="376518" y="299678"/>
                </a:cubicBezTo>
                <a:cubicBezTo>
                  <a:pt x="381641" y="307362"/>
                  <a:pt x="387756" y="314470"/>
                  <a:pt x="391886" y="322730"/>
                </a:cubicBezTo>
                <a:cubicBezTo>
                  <a:pt x="395508" y="329975"/>
                  <a:pt x="395948" y="338537"/>
                  <a:pt x="399570" y="345782"/>
                </a:cubicBezTo>
                <a:cubicBezTo>
                  <a:pt x="403700" y="354042"/>
                  <a:pt x="421468" y="375364"/>
                  <a:pt x="414938" y="368834"/>
                </a:cubicBezTo>
                <a:lnTo>
                  <a:pt x="399570" y="353466"/>
                </a:lnTo>
              </a:path>
            </a:pathLst>
          </a:cu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>
          <a:xfrm rot="5400000">
            <a:off x="8037501" y="3842015"/>
            <a:ext cx="376517" cy="330416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0800000" flipV="1">
            <a:off x="7307516" y="4533582"/>
            <a:ext cx="437990" cy="407251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10800000" flipV="1">
            <a:off x="6484684" y="5250116"/>
            <a:ext cx="437990" cy="407251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4178300" y="2781300"/>
            <a:ext cx="685800" cy="381000"/>
          </a:xfrm>
          <a:prstGeom prst="ellipse">
            <a:avLst/>
          </a:prstGeom>
          <a:solidFill>
            <a:srgbClr val="7030A0">
              <a:alpha val="27000"/>
            </a:srgbClr>
          </a:solidFill>
          <a:ln>
            <a:solidFill>
              <a:srgbClr val="FF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178300" y="3479800"/>
            <a:ext cx="685800" cy="381000"/>
          </a:xfrm>
          <a:prstGeom prst="ellipse">
            <a:avLst/>
          </a:prstGeom>
          <a:solidFill>
            <a:srgbClr val="7030A0">
              <a:alpha val="27000"/>
            </a:srgbClr>
          </a:solidFill>
          <a:ln>
            <a:solidFill>
              <a:srgbClr val="FF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368800" y="4178300"/>
            <a:ext cx="685800" cy="381000"/>
          </a:xfrm>
          <a:prstGeom prst="ellipse">
            <a:avLst/>
          </a:prstGeom>
          <a:solidFill>
            <a:srgbClr val="7030A0">
              <a:alpha val="27000"/>
            </a:srgbClr>
          </a:solidFill>
          <a:ln>
            <a:solidFill>
              <a:srgbClr val="FF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178932" y="4876800"/>
            <a:ext cx="685800" cy="381000"/>
          </a:xfrm>
          <a:prstGeom prst="ellipse">
            <a:avLst/>
          </a:prstGeom>
          <a:solidFill>
            <a:srgbClr val="7030A0">
              <a:alpha val="27000"/>
            </a:srgbClr>
          </a:solidFill>
          <a:ln>
            <a:solidFill>
              <a:srgbClr val="FF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991100" y="2781300"/>
            <a:ext cx="685800" cy="381000"/>
          </a:xfrm>
          <a:prstGeom prst="ellipse">
            <a:avLst/>
          </a:prstGeom>
          <a:solidFill>
            <a:srgbClr val="7030A0">
              <a:alpha val="27000"/>
            </a:srgbClr>
          </a:solidFill>
          <a:ln>
            <a:solidFill>
              <a:srgbClr val="FF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003800" y="3479800"/>
            <a:ext cx="685800" cy="381000"/>
          </a:xfrm>
          <a:prstGeom prst="ellipse">
            <a:avLst/>
          </a:prstGeom>
          <a:solidFill>
            <a:srgbClr val="7030A0">
              <a:alpha val="27000"/>
            </a:srgbClr>
          </a:solidFill>
          <a:ln>
            <a:solidFill>
              <a:srgbClr val="FF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171248" y="4191000"/>
            <a:ext cx="685800" cy="381000"/>
          </a:xfrm>
          <a:prstGeom prst="ellipse">
            <a:avLst/>
          </a:prstGeom>
          <a:solidFill>
            <a:srgbClr val="7030A0">
              <a:alpha val="27000"/>
            </a:srgbClr>
          </a:solidFill>
          <a:ln>
            <a:solidFill>
              <a:srgbClr val="FF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/>
          <p:nvPr/>
        </p:nvCxnSpPr>
        <p:spPr>
          <a:xfrm rot="5400000">
            <a:off x="5397500" y="2501902"/>
            <a:ext cx="330202" cy="254001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10800000" flipV="1">
            <a:off x="4721413" y="3124201"/>
            <a:ext cx="419101" cy="406402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10800000" flipV="1">
            <a:off x="5549900" y="3124200"/>
            <a:ext cx="431802" cy="381000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5400000">
            <a:off x="5638801" y="3835399"/>
            <a:ext cx="381000" cy="330202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5400000">
            <a:off x="4782922" y="3827099"/>
            <a:ext cx="388062" cy="370221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16200000" flipH="1">
            <a:off x="5226050" y="3994150"/>
            <a:ext cx="317500" cy="76200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4906537" y="4540777"/>
            <a:ext cx="428206" cy="374681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5400000">
            <a:off x="5336974" y="4734810"/>
            <a:ext cx="347922" cy="4459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5704965" y="4527397"/>
            <a:ext cx="446051" cy="401445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5715000" y="5257800"/>
            <a:ext cx="446051" cy="401445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16200000" flipH="1">
            <a:off x="4399320" y="3987676"/>
            <a:ext cx="352382" cy="93672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rot="10800000" flipV="1">
            <a:off x="4772723" y="2404204"/>
            <a:ext cx="802889" cy="441589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16200000" flipH="1">
            <a:off x="4345307" y="3327524"/>
            <a:ext cx="352378" cy="4459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Freeform 118"/>
          <p:cNvSpPr/>
          <p:nvPr/>
        </p:nvSpPr>
        <p:spPr>
          <a:xfrm>
            <a:off x="4591216" y="2417584"/>
            <a:ext cx="235823" cy="364010"/>
          </a:xfrm>
          <a:custGeom>
            <a:avLst/>
            <a:gdLst>
              <a:gd name="connsiteX0" fmla="*/ 235823 w 235823"/>
              <a:gd name="connsiteY0" fmla="*/ 0 h 364010"/>
              <a:gd name="connsiteX1" fmla="*/ 222441 w 235823"/>
              <a:gd name="connsiteY1" fmla="*/ 8921 h 364010"/>
              <a:gd name="connsiteX2" fmla="*/ 209060 w 235823"/>
              <a:gd name="connsiteY2" fmla="*/ 22303 h 364010"/>
              <a:gd name="connsiteX3" fmla="*/ 164455 w 235823"/>
              <a:gd name="connsiteY3" fmla="*/ 49066 h 364010"/>
              <a:gd name="connsiteX4" fmla="*/ 142153 w 235823"/>
              <a:gd name="connsiteY4" fmla="*/ 75829 h 364010"/>
              <a:gd name="connsiteX5" fmla="*/ 128771 w 235823"/>
              <a:gd name="connsiteY5" fmla="*/ 89210 h 364010"/>
              <a:gd name="connsiteX6" fmla="*/ 102008 w 235823"/>
              <a:gd name="connsiteY6" fmla="*/ 129355 h 364010"/>
              <a:gd name="connsiteX7" fmla="*/ 93087 w 235823"/>
              <a:gd name="connsiteY7" fmla="*/ 142736 h 364010"/>
              <a:gd name="connsiteX8" fmla="*/ 84166 w 235823"/>
              <a:gd name="connsiteY8" fmla="*/ 156117 h 364010"/>
              <a:gd name="connsiteX9" fmla="*/ 79706 w 235823"/>
              <a:gd name="connsiteY9" fmla="*/ 169499 h 364010"/>
              <a:gd name="connsiteX10" fmla="*/ 52943 w 235823"/>
              <a:gd name="connsiteY10" fmla="*/ 209643 h 364010"/>
              <a:gd name="connsiteX11" fmla="*/ 44022 w 235823"/>
              <a:gd name="connsiteY11" fmla="*/ 223025 h 364010"/>
              <a:gd name="connsiteX12" fmla="*/ 26180 w 235823"/>
              <a:gd name="connsiteY12" fmla="*/ 276551 h 364010"/>
              <a:gd name="connsiteX13" fmla="*/ 17259 w 235823"/>
              <a:gd name="connsiteY13" fmla="*/ 303314 h 364010"/>
              <a:gd name="connsiteX14" fmla="*/ 12798 w 235823"/>
              <a:gd name="connsiteY14" fmla="*/ 316695 h 364010"/>
              <a:gd name="connsiteX15" fmla="*/ 3877 w 235823"/>
              <a:gd name="connsiteY15" fmla="*/ 352379 h 364010"/>
              <a:gd name="connsiteX16" fmla="*/ 8338 w 235823"/>
              <a:gd name="connsiteY16" fmla="*/ 338997 h 364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5823" h="364010">
                <a:moveTo>
                  <a:pt x="235823" y="0"/>
                </a:moveTo>
                <a:cubicBezTo>
                  <a:pt x="231362" y="2974"/>
                  <a:pt x="226559" y="5489"/>
                  <a:pt x="222441" y="8921"/>
                </a:cubicBezTo>
                <a:cubicBezTo>
                  <a:pt x="217595" y="12959"/>
                  <a:pt x="214193" y="18636"/>
                  <a:pt x="209060" y="22303"/>
                </a:cubicBezTo>
                <a:cubicBezTo>
                  <a:pt x="184419" y="39904"/>
                  <a:pt x="192251" y="21270"/>
                  <a:pt x="164455" y="49066"/>
                </a:cubicBezTo>
                <a:cubicBezTo>
                  <a:pt x="125354" y="88167"/>
                  <a:pt x="173210" y="38561"/>
                  <a:pt x="142153" y="75829"/>
                </a:cubicBezTo>
                <a:cubicBezTo>
                  <a:pt x="138115" y="80675"/>
                  <a:pt x="132644" y="84231"/>
                  <a:pt x="128771" y="89210"/>
                </a:cubicBezTo>
                <a:cubicBezTo>
                  <a:pt x="128763" y="89220"/>
                  <a:pt x="106472" y="122659"/>
                  <a:pt x="102008" y="129355"/>
                </a:cubicBezTo>
                <a:lnTo>
                  <a:pt x="93087" y="142736"/>
                </a:lnTo>
                <a:lnTo>
                  <a:pt x="84166" y="156117"/>
                </a:lnTo>
                <a:cubicBezTo>
                  <a:pt x="82679" y="160578"/>
                  <a:pt x="81989" y="165389"/>
                  <a:pt x="79706" y="169499"/>
                </a:cubicBezTo>
                <a:cubicBezTo>
                  <a:pt x="79700" y="169509"/>
                  <a:pt x="57407" y="202947"/>
                  <a:pt x="52943" y="209643"/>
                </a:cubicBezTo>
                <a:cubicBezTo>
                  <a:pt x="49969" y="214104"/>
                  <a:pt x="45717" y="217939"/>
                  <a:pt x="44022" y="223025"/>
                </a:cubicBezTo>
                <a:lnTo>
                  <a:pt x="26180" y="276551"/>
                </a:lnTo>
                <a:lnTo>
                  <a:pt x="17259" y="303314"/>
                </a:lnTo>
                <a:cubicBezTo>
                  <a:pt x="15772" y="307774"/>
                  <a:pt x="13938" y="312134"/>
                  <a:pt x="12798" y="316695"/>
                </a:cubicBezTo>
                <a:cubicBezTo>
                  <a:pt x="9824" y="328590"/>
                  <a:pt x="0" y="364010"/>
                  <a:pt x="3877" y="352379"/>
                </a:cubicBezTo>
                <a:lnTo>
                  <a:pt x="8338" y="338997"/>
                </a:lnTo>
              </a:path>
            </a:pathLst>
          </a:custGeom>
          <a:ln w="25400">
            <a:solidFill>
              <a:srgbClr val="7030A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lide Number Placeholder 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4781405" y="3098840"/>
            <a:ext cx="517287" cy="358544"/>
          </a:xfrm>
          <a:custGeom>
            <a:avLst/>
            <a:gdLst>
              <a:gd name="connsiteX0" fmla="*/ 0 w 517287"/>
              <a:gd name="connsiteY0" fmla="*/ 348 h 358544"/>
              <a:gd name="connsiteX1" fmla="*/ 55841 w 517287"/>
              <a:gd name="connsiteY1" fmla="*/ 14308 h 358544"/>
              <a:gd name="connsiteX2" fmla="*/ 104702 w 517287"/>
              <a:gd name="connsiteY2" fmla="*/ 28268 h 358544"/>
              <a:gd name="connsiteX3" fmla="*/ 139603 w 517287"/>
              <a:gd name="connsiteY3" fmla="*/ 49209 h 358544"/>
              <a:gd name="connsiteX4" fmla="*/ 160543 w 517287"/>
              <a:gd name="connsiteY4" fmla="*/ 63169 h 358544"/>
              <a:gd name="connsiteX5" fmla="*/ 202424 w 517287"/>
              <a:gd name="connsiteY5" fmla="*/ 77129 h 358544"/>
              <a:gd name="connsiteX6" fmla="*/ 223364 w 517287"/>
              <a:gd name="connsiteY6" fmla="*/ 84110 h 358544"/>
              <a:gd name="connsiteX7" fmla="*/ 244305 w 517287"/>
              <a:gd name="connsiteY7" fmla="*/ 91090 h 358544"/>
              <a:gd name="connsiteX8" fmla="*/ 307126 w 517287"/>
              <a:gd name="connsiteY8" fmla="*/ 119010 h 358544"/>
              <a:gd name="connsiteX9" fmla="*/ 328067 w 517287"/>
              <a:gd name="connsiteY9" fmla="*/ 125991 h 358544"/>
              <a:gd name="connsiteX10" fmla="*/ 362968 w 517287"/>
              <a:gd name="connsiteY10" fmla="*/ 153911 h 358544"/>
              <a:gd name="connsiteX11" fmla="*/ 383908 w 517287"/>
              <a:gd name="connsiteY11" fmla="*/ 167871 h 358544"/>
              <a:gd name="connsiteX12" fmla="*/ 439749 w 517287"/>
              <a:gd name="connsiteY12" fmla="*/ 237673 h 358544"/>
              <a:gd name="connsiteX13" fmla="*/ 453710 w 517287"/>
              <a:gd name="connsiteY13" fmla="*/ 258613 h 358544"/>
              <a:gd name="connsiteX14" fmla="*/ 460690 w 517287"/>
              <a:gd name="connsiteY14" fmla="*/ 279554 h 358544"/>
              <a:gd name="connsiteX15" fmla="*/ 488610 w 517287"/>
              <a:gd name="connsiteY15" fmla="*/ 314455 h 358544"/>
              <a:gd name="connsiteX16" fmla="*/ 495590 w 517287"/>
              <a:gd name="connsiteY16" fmla="*/ 356336 h 35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17287" h="358544">
                <a:moveTo>
                  <a:pt x="0" y="348"/>
                </a:moveTo>
                <a:cubicBezTo>
                  <a:pt x="70951" y="14538"/>
                  <a:pt x="5761" y="0"/>
                  <a:pt x="55841" y="14308"/>
                </a:cubicBezTo>
                <a:cubicBezTo>
                  <a:pt x="117194" y="31837"/>
                  <a:pt x="54492" y="11532"/>
                  <a:pt x="104702" y="28268"/>
                </a:cubicBezTo>
                <a:cubicBezTo>
                  <a:pt x="131968" y="55536"/>
                  <a:pt x="103358" y="31087"/>
                  <a:pt x="139603" y="49209"/>
                </a:cubicBezTo>
                <a:cubicBezTo>
                  <a:pt x="147106" y="52961"/>
                  <a:pt x="152877" y="59762"/>
                  <a:pt x="160543" y="63169"/>
                </a:cubicBezTo>
                <a:cubicBezTo>
                  <a:pt x="173990" y="69145"/>
                  <a:pt x="188464" y="72475"/>
                  <a:pt x="202424" y="77129"/>
                </a:cubicBezTo>
                <a:lnTo>
                  <a:pt x="223364" y="84110"/>
                </a:lnTo>
                <a:lnTo>
                  <a:pt x="244305" y="91090"/>
                </a:lnTo>
                <a:cubicBezTo>
                  <a:pt x="277490" y="113213"/>
                  <a:pt x="257285" y="102396"/>
                  <a:pt x="307126" y="119010"/>
                </a:cubicBezTo>
                <a:cubicBezTo>
                  <a:pt x="314106" y="121337"/>
                  <a:pt x="321945" y="121910"/>
                  <a:pt x="328067" y="125991"/>
                </a:cubicBezTo>
                <a:cubicBezTo>
                  <a:pt x="392517" y="168958"/>
                  <a:pt x="313237" y="114128"/>
                  <a:pt x="362968" y="153911"/>
                </a:cubicBezTo>
                <a:cubicBezTo>
                  <a:pt x="369519" y="159151"/>
                  <a:pt x="377539" y="162412"/>
                  <a:pt x="383908" y="167871"/>
                </a:cubicBezTo>
                <a:cubicBezTo>
                  <a:pt x="414854" y="194396"/>
                  <a:pt x="415796" y="201743"/>
                  <a:pt x="439749" y="237673"/>
                </a:cubicBezTo>
                <a:lnTo>
                  <a:pt x="453710" y="258613"/>
                </a:lnTo>
                <a:cubicBezTo>
                  <a:pt x="456037" y="265593"/>
                  <a:pt x="457400" y="272973"/>
                  <a:pt x="460690" y="279554"/>
                </a:cubicBezTo>
                <a:cubicBezTo>
                  <a:pt x="469494" y="297163"/>
                  <a:pt x="475627" y="301471"/>
                  <a:pt x="488610" y="314455"/>
                </a:cubicBezTo>
                <a:cubicBezTo>
                  <a:pt x="503307" y="358544"/>
                  <a:pt x="517287" y="356336"/>
                  <a:pt x="495590" y="356336"/>
                </a:cubicBezTo>
              </a:path>
            </a:pathLst>
          </a:custGeom>
          <a:ln w="25400">
            <a:solidFill>
              <a:srgbClr val="7030A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4" grpId="0" animBg="1"/>
      <p:bldP spid="15" grpId="0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61" grpId="0" animBg="1"/>
      <p:bldP spid="61" grpId="1" animBg="1"/>
      <p:bldP spid="66" grpId="0" animBg="1"/>
      <p:bldP spid="40" grpId="0" animBg="1"/>
      <p:bldP spid="45" grpId="0" animBg="1"/>
      <p:bldP spid="49" grpId="0" animBg="1"/>
      <p:bldP spid="55" grpId="0" animBg="1"/>
      <p:bldP spid="59" grpId="0" animBg="1"/>
      <p:bldP spid="62" grpId="0" animBg="1"/>
      <p:bldP spid="63" grpId="0" animBg="1"/>
      <p:bldP spid="64" grpId="0" animBg="1"/>
      <p:bldP spid="65" grpId="0" animBg="1"/>
      <p:bldP spid="67" grpId="0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119" grpId="0" animBg="1"/>
      <p:bldP spid="119" grpId="1" animBg="1"/>
      <p:bldP spid="82" grpId="0" animBg="1"/>
      <p:bldP spid="82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Example: Avoiding Bad Interleavings</a:t>
            </a:r>
            <a:endParaRPr lang="en-US" sz="3200" dirty="0"/>
          </a:p>
        </p:txBody>
      </p:sp>
      <p:sp>
        <p:nvSpPr>
          <p:cNvPr id="45" name="Rounded Rectangle 44"/>
          <p:cNvSpPr/>
          <p:nvPr/>
        </p:nvSpPr>
        <p:spPr>
          <a:xfrm>
            <a:off x="1625600" y="3200400"/>
            <a:ext cx="1879600" cy="304800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3"/>
          <p:cNvSpPr txBox="1">
            <a:spLocks noChangeArrowheads="1"/>
          </p:cNvSpPr>
          <p:nvPr/>
        </p:nvSpPr>
        <p:spPr bwMode="auto">
          <a:xfrm>
            <a:off x="5763631" y="1447800"/>
            <a:ext cx="114005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1: x += z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2: x += z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" name="TextBox 4"/>
          <p:cNvSpPr txBox="1">
            <a:spLocks noChangeArrowheads="1"/>
          </p:cNvSpPr>
          <p:nvPr/>
        </p:nvSpPr>
        <p:spPr bwMode="auto">
          <a:xfrm>
            <a:off x="5763631" y="3046512"/>
            <a:ext cx="1676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T2 </a:t>
            </a:r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1: z++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2: z++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9" name="TextBox 5"/>
          <p:cNvSpPr txBox="1">
            <a:spLocks noChangeArrowheads="1"/>
          </p:cNvSpPr>
          <p:nvPr/>
        </p:nvSpPr>
        <p:spPr bwMode="auto">
          <a:xfrm>
            <a:off x="5763631" y="4645224"/>
            <a:ext cx="216116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T3 </a:t>
            </a:r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1: y1 = f(x)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2: y2 = x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3: assert(y1 != y2)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" name="Left Bracket 57"/>
          <p:cNvSpPr/>
          <p:nvPr/>
        </p:nvSpPr>
        <p:spPr>
          <a:xfrm>
            <a:off x="5791200" y="2057400"/>
            <a:ext cx="381000" cy="685800"/>
          </a:xfrm>
          <a:prstGeom prst="lef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Left Bracket 58"/>
          <p:cNvSpPr/>
          <p:nvPr/>
        </p:nvSpPr>
        <p:spPr>
          <a:xfrm>
            <a:off x="5791200" y="3657600"/>
            <a:ext cx="381000" cy="685800"/>
          </a:xfrm>
          <a:prstGeom prst="lef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52400" y="6204119"/>
            <a:ext cx="3886200" cy="624385"/>
            <a:chOff x="152400" y="7071815"/>
            <a:chExt cx="3886200" cy="624385"/>
          </a:xfrm>
        </p:grpSpPr>
        <p:sp>
          <p:nvSpPr>
            <p:cNvPr id="16" name="Rounded Rectangle 15"/>
            <p:cNvSpPr/>
            <p:nvPr/>
          </p:nvSpPr>
          <p:spPr>
            <a:xfrm>
              <a:off x="152400" y="7071815"/>
              <a:ext cx="3886200" cy="6243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8600" y="7224215"/>
              <a:ext cx="37721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 = [z++,z++][x+=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  <a:sym typeface="Symbol"/>
                </a:rPr>
                <a:t>z,x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+=z] </a:t>
              </a:r>
              <a:endParaRPr lang="en-US" dirty="0"/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-165100" y="1752600"/>
            <a:ext cx="4660900" cy="434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 = true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while(true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) {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	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BadTraces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={|(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</a:t>
            </a:r>
            <a:r>
              <a:rPr kumimoji="0" lang="en-US" sz="1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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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) and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B"/>
              </a:rPr>
              <a:t>		    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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C"/>
              </a:rPr>
              <a:t></a:t>
            </a:r>
            <a:r>
              <a:rPr kumimoji="0" lang="en-US" sz="1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S }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if (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BadTraces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is empty) 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	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return implement(P,)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select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 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BadTraces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  <a:sym typeface="Symbol"/>
            </a:endParaRP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if (?) { 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   =   avoid() 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} else {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= refine(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,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)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}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}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70823" y="2444427"/>
            <a:ext cx="1838654" cy="2002394"/>
            <a:chOff x="936996" y="2362199"/>
            <a:chExt cx="1838654" cy="2002394"/>
          </a:xfrm>
        </p:grpSpPr>
        <p:sp>
          <p:nvSpPr>
            <p:cNvPr id="5" name="Rounded Rectangle 4"/>
            <p:cNvSpPr/>
            <p:nvPr/>
          </p:nvSpPr>
          <p:spPr>
            <a:xfrm>
              <a:off x="1126672" y="2735943"/>
              <a:ext cx="1139372" cy="1429657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392439" y="3309758"/>
              <a:ext cx="1655624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1220253" y="4120486"/>
              <a:ext cx="1379619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 flipH="1">
              <a:off x="727129" y="3406638"/>
              <a:ext cx="1459684" cy="2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969405" y="3411104"/>
              <a:ext cx="1452427" cy="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1218939" y="3421654"/>
              <a:ext cx="1430655" cy="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1441646" y="3407727"/>
              <a:ext cx="14596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220250" y="388669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1220250" y="3660152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220250" y="343361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1220250" y="3207075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1220250" y="2980537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86735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45607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775043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36996" y="37192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36996" y="34906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36996" y="32620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36996" y="30334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44124" y="28048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04479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2130130" y="2944886"/>
              <a:ext cx="82311" cy="8266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10800000">
              <a:off x="1220250" y="277834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936996" y="25762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1183644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0" name="Oval 29"/>
            <p:cNvSpPr/>
            <p:nvPr/>
          </p:nvSpPr>
          <p:spPr>
            <a:xfrm>
              <a:off x="1418499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" name="Oval 30"/>
            <p:cNvSpPr/>
            <p:nvPr/>
          </p:nvSpPr>
          <p:spPr>
            <a:xfrm>
              <a:off x="1656886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2" name="Oval 31"/>
            <p:cNvSpPr/>
            <p:nvPr/>
          </p:nvSpPr>
          <p:spPr>
            <a:xfrm>
              <a:off x="1896370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3" name="Oval 32"/>
            <p:cNvSpPr/>
            <p:nvPr/>
          </p:nvSpPr>
          <p:spPr>
            <a:xfrm>
              <a:off x="1656889" y="274492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4" name="Oval 33"/>
            <p:cNvSpPr/>
            <p:nvPr/>
          </p:nvSpPr>
          <p:spPr>
            <a:xfrm>
              <a:off x="2135854" y="274493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5" name="Oval 34"/>
            <p:cNvSpPr/>
            <p:nvPr/>
          </p:nvSpPr>
          <p:spPr>
            <a:xfrm>
              <a:off x="1659081" y="3399971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6" name="Oval 35"/>
            <p:cNvSpPr/>
            <p:nvPr/>
          </p:nvSpPr>
          <p:spPr>
            <a:xfrm>
              <a:off x="1412346" y="3399974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7" name="Oval 36"/>
            <p:cNvSpPr/>
            <p:nvPr/>
          </p:nvSpPr>
          <p:spPr>
            <a:xfrm>
              <a:off x="1905822" y="3392717"/>
              <a:ext cx="76200" cy="76200"/>
            </a:xfrm>
            <a:prstGeom prst="ellipse">
              <a:avLst/>
            </a:prstGeom>
            <a:solidFill>
              <a:srgbClr val="C00000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54728" y="4082142"/>
              <a:ext cx="3209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y2</a:t>
              </a:r>
              <a:endParaRPr lang="en-US" sz="11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937986" y="2362199"/>
              <a:ext cx="3209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y1</a:t>
              </a:r>
              <a:endParaRPr lang="en-US" sz="1100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1209114" y="4053125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16171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1659087" y="3617687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3" name="Oval 42"/>
            <p:cNvSpPr/>
            <p:nvPr/>
          </p:nvSpPr>
          <p:spPr>
            <a:xfrm>
              <a:off x="1412344" y="3849916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4" name="Oval 43"/>
            <p:cNvSpPr/>
            <p:nvPr/>
          </p:nvSpPr>
          <p:spPr>
            <a:xfrm>
              <a:off x="2145315" y="3182259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0" y="2370073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parity</a:t>
            </a:r>
          </a:p>
        </p:txBody>
      </p:sp>
      <p:sp>
        <p:nvSpPr>
          <p:cNvPr id="47" name="Freeform 46"/>
          <p:cNvSpPr/>
          <p:nvPr/>
        </p:nvSpPr>
        <p:spPr>
          <a:xfrm rot="16200000">
            <a:off x="4171036" y="2992077"/>
            <a:ext cx="1666349" cy="1160119"/>
          </a:xfrm>
          <a:custGeom>
            <a:avLst/>
            <a:gdLst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0" fmla="*/ 2185147 w 2700618"/>
              <a:gd name="connsiteY0" fmla="*/ 1848971 h 1913965"/>
              <a:gd name="connsiteX1" fmla="*/ 558053 w 2700618"/>
              <a:gd name="connsiteY1" fmla="*/ 1875865 h 1913965"/>
              <a:gd name="connsiteX2" fmla="*/ 625288 w 2700618"/>
              <a:gd name="connsiteY2" fmla="*/ 1620371 h 1913965"/>
              <a:gd name="connsiteX3" fmla="*/ 2212041 w 2700618"/>
              <a:gd name="connsiteY3" fmla="*/ 1633818 h 1913965"/>
              <a:gd name="connsiteX4" fmla="*/ 2359959 w 2700618"/>
              <a:gd name="connsiteY4" fmla="*/ 1364877 h 1913965"/>
              <a:gd name="connsiteX5" fmla="*/ 463924 w 2700618"/>
              <a:gd name="connsiteY5" fmla="*/ 1364877 h 1913965"/>
              <a:gd name="connsiteX6" fmla="*/ 396688 w 2700618"/>
              <a:gd name="connsiteY6" fmla="*/ 1095936 h 1913965"/>
              <a:gd name="connsiteX7" fmla="*/ 2386853 w 2700618"/>
              <a:gd name="connsiteY7" fmla="*/ 1069042 h 1913965"/>
              <a:gd name="connsiteX8" fmla="*/ 2279277 w 2700618"/>
              <a:gd name="connsiteY8" fmla="*/ 826995 h 1913965"/>
              <a:gd name="connsiteX9" fmla="*/ 410135 w 2700618"/>
              <a:gd name="connsiteY9" fmla="*/ 813548 h 1913965"/>
              <a:gd name="connsiteX10" fmla="*/ 383241 w 2700618"/>
              <a:gd name="connsiteY10" fmla="*/ 584948 h 1913965"/>
              <a:gd name="connsiteX11" fmla="*/ 2373406 w 2700618"/>
              <a:gd name="connsiteY11" fmla="*/ 544606 h 1913965"/>
              <a:gd name="connsiteX12" fmla="*/ 2306171 w 2700618"/>
              <a:gd name="connsiteY12" fmla="*/ 302559 h 1913965"/>
              <a:gd name="connsiteX13" fmla="*/ 302559 w 2700618"/>
              <a:gd name="connsiteY13" fmla="*/ 262218 h 1913965"/>
              <a:gd name="connsiteX14" fmla="*/ 490818 w 2700618"/>
              <a:gd name="connsiteY14" fmla="*/ 60512 h 1913965"/>
              <a:gd name="connsiteX15" fmla="*/ 2373406 w 2700618"/>
              <a:gd name="connsiteY15" fmla="*/ 20171 h 1913965"/>
              <a:gd name="connsiteX16" fmla="*/ 2373406 w 2700618"/>
              <a:gd name="connsiteY16" fmla="*/ 20171 h 1913965"/>
              <a:gd name="connsiteX17" fmla="*/ 2386853 w 2700618"/>
              <a:gd name="connsiteY17" fmla="*/ 0 h 1913965"/>
              <a:gd name="connsiteX0" fmla="*/ 2185147 w 3592606"/>
              <a:gd name="connsiteY0" fmla="*/ 1828800 h 1893794"/>
              <a:gd name="connsiteX1" fmla="*/ 558053 w 3592606"/>
              <a:gd name="connsiteY1" fmla="*/ 1855694 h 1893794"/>
              <a:gd name="connsiteX2" fmla="*/ 625288 w 3592606"/>
              <a:gd name="connsiteY2" fmla="*/ 1600200 h 1893794"/>
              <a:gd name="connsiteX3" fmla="*/ 2212041 w 3592606"/>
              <a:gd name="connsiteY3" fmla="*/ 1613647 h 1893794"/>
              <a:gd name="connsiteX4" fmla="*/ 2359959 w 3592606"/>
              <a:gd name="connsiteY4" fmla="*/ 1344706 h 1893794"/>
              <a:gd name="connsiteX5" fmla="*/ 463924 w 3592606"/>
              <a:gd name="connsiteY5" fmla="*/ 1344706 h 1893794"/>
              <a:gd name="connsiteX6" fmla="*/ 396688 w 3592606"/>
              <a:gd name="connsiteY6" fmla="*/ 1075765 h 1893794"/>
              <a:gd name="connsiteX7" fmla="*/ 2386853 w 3592606"/>
              <a:gd name="connsiteY7" fmla="*/ 1048871 h 1893794"/>
              <a:gd name="connsiteX8" fmla="*/ 2279277 w 3592606"/>
              <a:gd name="connsiteY8" fmla="*/ 806824 h 1893794"/>
              <a:gd name="connsiteX9" fmla="*/ 410135 w 3592606"/>
              <a:gd name="connsiteY9" fmla="*/ 793377 h 1893794"/>
              <a:gd name="connsiteX10" fmla="*/ 383241 w 3592606"/>
              <a:gd name="connsiteY10" fmla="*/ 564777 h 1893794"/>
              <a:gd name="connsiteX11" fmla="*/ 2373406 w 3592606"/>
              <a:gd name="connsiteY11" fmla="*/ 524435 h 1893794"/>
              <a:gd name="connsiteX12" fmla="*/ 2306171 w 3592606"/>
              <a:gd name="connsiteY12" fmla="*/ 282388 h 1893794"/>
              <a:gd name="connsiteX13" fmla="*/ 302559 w 3592606"/>
              <a:gd name="connsiteY13" fmla="*/ 242047 h 1893794"/>
              <a:gd name="connsiteX14" fmla="*/ 490818 w 3592606"/>
              <a:gd name="connsiteY14" fmla="*/ 40341 h 1893794"/>
              <a:gd name="connsiteX15" fmla="*/ 2373406 w 3592606"/>
              <a:gd name="connsiteY15" fmla="*/ 0 h 1893794"/>
              <a:gd name="connsiteX16" fmla="*/ 2373406 w 3592606"/>
              <a:gd name="connsiteY16" fmla="*/ 0 h 1893794"/>
              <a:gd name="connsiteX17" fmla="*/ 3592606 w 3592606"/>
              <a:gd name="connsiteY17" fmla="*/ 598395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42347 w 2700618"/>
              <a:gd name="connsiteY18" fmla="*/ 396688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02006 w 2700618"/>
              <a:gd name="connsiteY18" fmla="*/ 1055594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02006 w 2700618"/>
              <a:gd name="connsiteY18" fmla="*/ 1055594 h 1893794"/>
              <a:gd name="connsiteX19" fmla="*/ 2602006 w 2700618"/>
              <a:gd name="connsiteY19" fmla="*/ 1082488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02006 w 2700618"/>
              <a:gd name="connsiteY18" fmla="*/ 1055594 h 1893794"/>
              <a:gd name="connsiteX19" fmla="*/ 2602006 w 2700618"/>
              <a:gd name="connsiteY19" fmla="*/ 1817594 h 1893794"/>
              <a:gd name="connsiteX0" fmla="*/ 2185147 w 2700618"/>
              <a:gd name="connsiteY0" fmla="*/ 1828800 h 1947582"/>
              <a:gd name="connsiteX1" fmla="*/ 558053 w 2700618"/>
              <a:gd name="connsiteY1" fmla="*/ 1855694 h 1947582"/>
              <a:gd name="connsiteX2" fmla="*/ 625288 w 2700618"/>
              <a:gd name="connsiteY2" fmla="*/ 1600200 h 1947582"/>
              <a:gd name="connsiteX3" fmla="*/ 2212041 w 2700618"/>
              <a:gd name="connsiteY3" fmla="*/ 1613647 h 1947582"/>
              <a:gd name="connsiteX4" fmla="*/ 2359959 w 2700618"/>
              <a:gd name="connsiteY4" fmla="*/ 1344706 h 1947582"/>
              <a:gd name="connsiteX5" fmla="*/ 463924 w 2700618"/>
              <a:gd name="connsiteY5" fmla="*/ 1344706 h 1947582"/>
              <a:gd name="connsiteX6" fmla="*/ 396688 w 2700618"/>
              <a:gd name="connsiteY6" fmla="*/ 1075765 h 1947582"/>
              <a:gd name="connsiteX7" fmla="*/ 2386853 w 2700618"/>
              <a:gd name="connsiteY7" fmla="*/ 1048871 h 1947582"/>
              <a:gd name="connsiteX8" fmla="*/ 2279277 w 2700618"/>
              <a:gd name="connsiteY8" fmla="*/ 806824 h 1947582"/>
              <a:gd name="connsiteX9" fmla="*/ 410135 w 2700618"/>
              <a:gd name="connsiteY9" fmla="*/ 793377 h 1947582"/>
              <a:gd name="connsiteX10" fmla="*/ 383241 w 2700618"/>
              <a:gd name="connsiteY10" fmla="*/ 564777 h 1947582"/>
              <a:gd name="connsiteX11" fmla="*/ 2373406 w 2700618"/>
              <a:gd name="connsiteY11" fmla="*/ 524435 h 1947582"/>
              <a:gd name="connsiteX12" fmla="*/ 2306171 w 2700618"/>
              <a:gd name="connsiteY12" fmla="*/ 282388 h 1947582"/>
              <a:gd name="connsiteX13" fmla="*/ 302559 w 2700618"/>
              <a:gd name="connsiteY13" fmla="*/ 242047 h 1947582"/>
              <a:gd name="connsiteX14" fmla="*/ 490818 w 2700618"/>
              <a:gd name="connsiteY14" fmla="*/ 40341 h 1947582"/>
              <a:gd name="connsiteX15" fmla="*/ 2373406 w 2700618"/>
              <a:gd name="connsiteY15" fmla="*/ 0 h 1947582"/>
              <a:gd name="connsiteX16" fmla="*/ 2373406 w 2700618"/>
              <a:gd name="connsiteY16" fmla="*/ 0 h 1947582"/>
              <a:gd name="connsiteX17" fmla="*/ 2602006 w 2700618"/>
              <a:gd name="connsiteY17" fmla="*/ 369794 h 1947582"/>
              <a:gd name="connsiteX18" fmla="*/ 2602006 w 2700618"/>
              <a:gd name="connsiteY18" fmla="*/ 1055594 h 1947582"/>
              <a:gd name="connsiteX19" fmla="*/ 2602006 w 2700618"/>
              <a:gd name="connsiteY19" fmla="*/ 1817594 h 1947582"/>
              <a:gd name="connsiteX20" fmla="*/ 2628900 w 2700618"/>
              <a:gd name="connsiteY20" fmla="*/ 1835523 h 1947582"/>
              <a:gd name="connsiteX0" fmla="*/ 2185147 w 2700618"/>
              <a:gd name="connsiteY0" fmla="*/ 1828800 h 1947582"/>
              <a:gd name="connsiteX1" fmla="*/ 558053 w 2700618"/>
              <a:gd name="connsiteY1" fmla="*/ 1855694 h 1947582"/>
              <a:gd name="connsiteX2" fmla="*/ 625288 w 2700618"/>
              <a:gd name="connsiteY2" fmla="*/ 1600200 h 1947582"/>
              <a:gd name="connsiteX3" fmla="*/ 2212041 w 2700618"/>
              <a:gd name="connsiteY3" fmla="*/ 1613647 h 1947582"/>
              <a:gd name="connsiteX4" fmla="*/ 2359959 w 2700618"/>
              <a:gd name="connsiteY4" fmla="*/ 1344706 h 1947582"/>
              <a:gd name="connsiteX5" fmla="*/ 463924 w 2700618"/>
              <a:gd name="connsiteY5" fmla="*/ 1344706 h 1947582"/>
              <a:gd name="connsiteX6" fmla="*/ 396688 w 2700618"/>
              <a:gd name="connsiteY6" fmla="*/ 1075765 h 1947582"/>
              <a:gd name="connsiteX7" fmla="*/ 2386853 w 2700618"/>
              <a:gd name="connsiteY7" fmla="*/ 1048871 h 1947582"/>
              <a:gd name="connsiteX8" fmla="*/ 2279277 w 2700618"/>
              <a:gd name="connsiteY8" fmla="*/ 806824 h 1947582"/>
              <a:gd name="connsiteX9" fmla="*/ 410135 w 2700618"/>
              <a:gd name="connsiteY9" fmla="*/ 793377 h 1947582"/>
              <a:gd name="connsiteX10" fmla="*/ 383241 w 2700618"/>
              <a:gd name="connsiteY10" fmla="*/ 564777 h 1947582"/>
              <a:gd name="connsiteX11" fmla="*/ 2373406 w 2700618"/>
              <a:gd name="connsiteY11" fmla="*/ 524435 h 1947582"/>
              <a:gd name="connsiteX12" fmla="*/ 2306171 w 2700618"/>
              <a:gd name="connsiteY12" fmla="*/ 282388 h 1947582"/>
              <a:gd name="connsiteX13" fmla="*/ 302559 w 2700618"/>
              <a:gd name="connsiteY13" fmla="*/ 242047 h 1947582"/>
              <a:gd name="connsiteX14" fmla="*/ 490818 w 2700618"/>
              <a:gd name="connsiteY14" fmla="*/ 40341 h 1947582"/>
              <a:gd name="connsiteX15" fmla="*/ 2373406 w 2700618"/>
              <a:gd name="connsiteY15" fmla="*/ 0 h 1947582"/>
              <a:gd name="connsiteX16" fmla="*/ 2373406 w 2700618"/>
              <a:gd name="connsiteY16" fmla="*/ 0 h 1947582"/>
              <a:gd name="connsiteX17" fmla="*/ 2602006 w 2700618"/>
              <a:gd name="connsiteY17" fmla="*/ 369794 h 1947582"/>
              <a:gd name="connsiteX18" fmla="*/ 2602006 w 2700618"/>
              <a:gd name="connsiteY18" fmla="*/ 1055594 h 1947582"/>
              <a:gd name="connsiteX19" fmla="*/ 2602006 w 2700618"/>
              <a:gd name="connsiteY19" fmla="*/ 1817594 h 1947582"/>
              <a:gd name="connsiteX20" fmla="*/ 2297206 w 2700618"/>
              <a:gd name="connsiteY20" fmla="*/ 1893794 h 1947582"/>
              <a:gd name="connsiteX0" fmla="*/ 2185147 w 2700618"/>
              <a:gd name="connsiteY0" fmla="*/ 1828800 h 1947582"/>
              <a:gd name="connsiteX1" fmla="*/ 558053 w 2700618"/>
              <a:gd name="connsiteY1" fmla="*/ 1855694 h 1947582"/>
              <a:gd name="connsiteX2" fmla="*/ 625288 w 2700618"/>
              <a:gd name="connsiteY2" fmla="*/ 1600200 h 1947582"/>
              <a:gd name="connsiteX3" fmla="*/ 2212041 w 2700618"/>
              <a:gd name="connsiteY3" fmla="*/ 1613647 h 1947582"/>
              <a:gd name="connsiteX4" fmla="*/ 2359959 w 2700618"/>
              <a:gd name="connsiteY4" fmla="*/ 1344706 h 1947582"/>
              <a:gd name="connsiteX5" fmla="*/ 463924 w 2700618"/>
              <a:gd name="connsiteY5" fmla="*/ 1344706 h 1947582"/>
              <a:gd name="connsiteX6" fmla="*/ 396688 w 2700618"/>
              <a:gd name="connsiteY6" fmla="*/ 1075765 h 1947582"/>
              <a:gd name="connsiteX7" fmla="*/ 2386853 w 2700618"/>
              <a:gd name="connsiteY7" fmla="*/ 1048871 h 1947582"/>
              <a:gd name="connsiteX8" fmla="*/ 2279277 w 2700618"/>
              <a:gd name="connsiteY8" fmla="*/ 806824 h 1947582"/>
              <a:gd name="connsiteX9" fmla="*/ 410135 w 2700618"/>
              <a:gd name="connsiteY9" fmla="*/ 793377 h 1947582"/>
              <a:gd name="connsiteX10" fmla="*/ 383241 w 2700618"/>
              <a:gd name="connsiteY10" fmla="*/ 564777 h 1947582"/>
              <a:gd name="connsiteX11" fmla="*/ 2373406 w 2700618"/>
              <a:gd name="connsiteY11" fmla="*/ 524435 h 1947582"/>
              <a:gd name="connsiteX12" fmla="*/ 2306171 w 2700618"/>
              <a:gd name="connsiteY12" fmla="*/ 282388 h 1947582"/>
              <a:gd name="connsiteX13" fmla="*/ 302559 w 2700618"/>
              <a:gd name="connsiteY13" fmla="*/ 242047 h 1947582"/>
              <a:gd name="connsiteX14" fmla="*/ 490818 w 2700618"/>
              <a:gd name="connsiteY14" fmla="*/ 40341 h 1947582"/>
              <a:gd name="connsiteX15" fmla="*/ 2373406 w 2700618"/>
              <a:gd name="connsiteY15" fmla="*/ 0 h 1947582"/>
              <a:gd name="connsiteX16" fmla="*/ 2373406 w 2700618"/>
              <a:gd name="connsiteY16" fmla="*/ 0 h 1947582"/>
              <a:gd name="connsiteX17" fmla="*/ 2602006 w 2700618"/>
              <a:gd name="connsiteY17" fmla="*/ 369794 h 1947582"/>
              <a:gd name="connsiteX18" fmla="*/ 2602006 w 2700618"/>
              <a:gd name="connsiteY18" fmla="*/ 1055594 h 1947582"/>
              <a:gd name="connsiteX19" fmla="*/ 2602006 w 2700618"/>
              <a:gd name="connsiteY19" fmla="*/ 1817594 h 1947582"/>
              <a:gd name="connsiteX20" fmla="*/ 2221006 w 2700618"/>
              <a:gd name="connsiteY20" fmla="*/ 1817594 h 1947582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02006 w 2700618"/>
              <a:gd name="connsiteY18" fmla="*/ 1055594 h 1893794"/>
              <a:gd name="connsiteX19" fmla="*/ 2602006 w 2700618"/>
              <a:gd name="connsiteY19" fmla="*/ 1741394 h 1893794"/>
              <a:gd name="connsiteX20" fmla="*/ 2221006 w 2700618"/>
              <a:gd name="connsiteY20" fmla="*/ 1817594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78206 w 2700618"/>
              <a:gd name="connsiteY18" fmla="*/ 1055594 h 1893794"/>
              <a:gd name="connsiteX19" fmla="*/ 2602006 w 2700618"/>
              <a:gd name="connsiteY19" fmla="*/ 1741394 h 1893794"/>
              <a:gd name="connsiteX20" fmla="*/ 2221006 w 2700618"/>
              <a:gd name="connsiteY20" fmla="*/ 1817594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78206 w 2700618"/>
              <a:gd name="connsiteY18" fmla="*/ 1055594 h 1893794"/>
              <a:gd name="connsiteX19" fmla="*/ 2678206 w 2700618"/>
              <a:gd name="connsiteY19" fmla="*/ 1741394 h 1893794"/>
              <a:gd name="connsiteX20" fmla="*/ 2221006 w 2700618"/>
              <a:gd name="connsiteY20" fmla="*/ 1817594 h 1893794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221006 w 2723030"/>
              <a:gd name="connsiteY20" fmla="*/ 1828800 h 1905000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144806 w 2723030"/>
              <a:gd name="connsiteY20" fmla="*/ 1828800 h 1905000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068606 w 2723030"/>
              <a:gd name="connsiteY20" fmla="*/ 1828800 h 1905000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068606 w 2723030"/>
              <a:gd name="connsiteY20" fmla="*/ 1828800 h 1905000"/>
              <a:gd name="connsiteX21" fmla="*/ 2185147 w 2723030"/>
              <a:gd name="connsiteY21" fmla="*/ 1840006 h 1905000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144806 w 2723030"/>
              <a:gd name="connsiteY20" fmla="*/ 1828800 h 1905000"/>
              <a:gd name="connsiteX21" fmla="*/ 2185147 w 2723030"/>
              <a:gd name="connsiteY21" fmla="*/ 1840006 h 1905000"/>
              <a:gd name="connsiteX0" fmla="*/ 2144806 w 2723030"/>
              <a:gd name="connsiteY0" fmla="*/ 1828800 h 1882588"/>
              <a:gd name="connsiteX1" fmla="*/ 558053 w 2723030"/>
              <a:gd name="connsiteY1" fmla="*/ 1866900 h 1882588"/>
              <a:gd name="connsiteX2" fmla="*/ 625288 w 2723030"/>
              <a:gd name="connsiteY2" fmla="*/ 1611406 h 1882588"/>
              <a:gd name="connsiteX3" fmla="*/ 2212041 w 2723030"/>
              <a:gd name="connsiteY3" fmla="*/ 1624853 h 1882588"/>
              <a:gd name="connsiteX4" fmla="*/ 2359959 w 2723030"/>
              <a:gd name="connsiteY4" fmla="*/ 1355912 h 1882588"/>
              <a:gd name="connsiteX5" fmla="*/ 463924 w 2723030"/>
              <a:gd name="connsiteY5" fmla="*/ 1355912 h 1882588"/>
              <a:gd name="connsiteX6" fmla="*/ 396688 w 2723030"/>
              <a:gd name="connsiteY6" fmla="*/ 1086971 h 1882588"/>
              <a:gd name="connsiteX7" fmla="*/ 2386853 w 2723030"/>
              <a:gd name="connsiteY7" fmla="*/ 1060077 h 1882588"/>
              <a:gd name="connsiteX8" fmla="*/ 2279277 w 2723030"/>
              <a:gd name="connsiteY8" fmla="*/ 818030 h 1882588"/>
              <a:gd name="connsiteX9" fmla="*/ 410135 w 2723030"/>
              <a:gd name="connsiteY9" fmla="*/ 804583 h 1882588"/>
              <a:gd name="connsiteX10" fmla="*/ 383241 w 2723030"/>
              <a:gd name="connsiteY10" fmla="*/ 575983 h 1882588"/>
              <a:gd name="connsiteX11" fmla="*/ 2373406 w 2723030"/>
              <a:gd name="connsiteY11" fmla="*/ 535641 h 1882588"/>
              <a:gd name="connsiteX12" fmla="*/ 2306171 w 2723030"/>
              <a:gd name="connsiteY12" fmla="*/ 293594 h 1882588"/>
              <a:gd name="connsiteX13" fmla="*/ 302559 w 2723030"/>
              <a:gd name="connsiteY13" fmla="*/ 253253 h 1882588"/>
              <a:gd name="connsiteX14" fmla="*/ 490818 w 2723030"/>
              <a:gd name="connsiteY14" fmla="*/ 51547 h 1882588"/>
              <a:gd name="connsiteX15" fmla="*/ 2373406 w 2723030"/>
              <a:gd name="connsiteY15" fmla="*/ 11206 h 1882588"/>
              <a:gd name="connsiteX16" fmla="*/ 2373406 w 2723030"/>
              <a:gd name="connsiteY16" fmla="*/ 11206 h 1882588"/>
              <a:gd name="connsiteX17" fmla="*/ 2678206 w 2723030"/>
              <a:gd name="connsiteY17" fmla="*/ 0 h 1882588"/>
              <a:gd name="connsiteX18" fmla="*/ 2678206 w 2723030"/>
              <a:gd name="connsiteY18" fmla="*/ 1066800 h 1882588"/>
              <a:gd name="connsiteX19" fmla="*/ 2678206 w 2723030"/>
              <a:gd name="connsiteY19" fmla="*/ 1752600 h 1882588"/>
              <a:gd name="connsiteX20" fmla="*/ 2144806 w 2723030"/>
              <a:gd name="connsiteY20" fmla="*/ 1828800 h 1882588"/>
              <a:gd name="connsiteX0" fmla="*/ 2088777 w 2667001"/>
              <a:gd name="connsiteY0" fmla="*/ 1828800 h 1882588"/>
              <a:gd name="connsiteX1" fmla="*/ 502024 w 2667001"/>
              <a:gd name="connsiteY1" fmla="*/ 1866900 h 1882588"/>
              <a:gd name="connsiteX2" fmla="*/ 569259 w 2667001"/>
              <a:gd name="connsiteY2" fmla="*/ 1611406 h 1882588"/>
              <a:gd name="connsiteX3" fmla="*/ 2156012 w 2667001"/>
              <a:gd name="connsiteY3" fmla="*/ 1624853 h 1882588"/>
              <a:gd name="connsiteX4" fmla="*/ 2303930 w 2667001"/>
              <a:gd name="connsiteY4" fmla="*/ 1355912 h 1882588"/>
              <a:gd name="connsiteX5" fmla="*/ 407895 w 2667001"/>
              <a:gd name="connsiteY5" fmla="*/ 1355912 h 1882588"/>
              <a:gd name="connsiteX6" fmla="*/ 340659 w 2667001"/>
              <a:gd name="connsiteY6" fmla="*/ 1086971 h 1882588"/>
              <a:gd name="connsiteX7" fmla="*/ 2330824 w 2667001"/>
              <a:gd name="connsiteY7" fmla="*/ 1060077 h 1882588"/>
              <a:gd name="connsiteX8" fmla="*/ 2223248 w 2667001"/>
              <a:gd name="connsiteY8" fmla="*/ 818030 h 1882588"/>
              <a:gd name="connsiteX9" fmla="*/ 354106 w 2667001"/>
              <a:gd name="connsiteY9" fmla="*/ 804583 h 1882588"/>
              <a:gd name="connsiteX10" fmla="*/ 327212 w 2667001"/>
              <a:gd name="connsiteY10" fmla="*/ 575983 h 1882588"/>
              <a:gd name="connsiteX11" fmla="*/ 2317377 w 2667001"/>
              <a:gd name="connsiteY11" fmla="*/ 535641 h 1882588"/>
              <a:gd name="connsiteX12" fmla="*/ 2250142 w 2667001"/>
              <a:gd name="connsiteY12" fmla="*/ 293594 h 1882588"/>
              <a:gd name="connsiteX13" fmla="*/ 553571 w 2667001"/>
              <a:gd name="connsiteY13" fmla="*/ 228600 h 1882588"/>
              <a:gd name="connsiteX14" fmla="*/ 434789 w 2667001"/>
              <a:gd name="connsiteY14" fmla="*/ 51547 h 1882588"/>
              <a:gd name="connsiteX15" fmla="*/ 2317377 w 2667001"/>
              <a:gd name="connsiteY15" fmla="*/ 11206 h 1882588"/>
              <a:gd name="connsiteX16" fmla="*/ 2317377 w 2667001"/>
              <a:gd name="connsiteY16" fmla="*/ 11206 h 1882588"/>
              <a:gd name="connsiteX17" fmla="*/ 2622177 w 2667001"/>
              <a:gd name="connsiteY17" fmla="*/ 0 h 1882588"/>
              <a:gd name="connsiteX18" fmla="*/ 2622177 w 2667001"/>
              <a:gd name="connsiteY18" fmla="*/ 1066800 h 1882588"/>
              <a:gd name="connsiteX19" fmla="*/ 2622177 w 2667001"/>
              <a:gd name="connsiteY19" fmla="*/ 1752600 h 1882588"/>
              <a:gd name="connsiteX20" fmla="*/ 2088777 w 2667001"/>
              <a:gd name="connsiteY20" fmla="*/ 1828800 h 1882588"/>
              <a:gd name="connsiteX0" fmla="*/ 2068606 w 2646830"/>
              <a:gd name="connsiteY0" fmla="*/ 1828800 h 1882588"/>
              <a:gd name="connsiteX1" fmla="*/ 481853 w 2646830"/>
              <a:gd name="connsiteY1" fmla="*/ 1866900 h 1882588"/>
              <a:gd name="connsiteX2" fmla="*/ 549088 w 2646830"/>
              <a:gd name="connsiteY2" fmla="*/ 1611406 h 1882588"/>
              <a:gd name="connsiteX3" fmla="*/ 2135841 w 2646830"/>
              <a:gd name="connsiteY3" fmla="*/ 1624853 h 1882588"/>
              <a:gd name="connsiteX4" fmla="*/ 2283759 w 2646830"/>
              <a:gd name="connsiteY4" fmla="*/ 1355912 h 1882588"/>
              <a:gd name="connsiteX5" fmla="*/ 387724 w 2646830"/>
              <a:gd name="connsiteY5" fmla="*/ 1355912 h 1882588"/>
              <a:gd name="connsiteX6" fmla="*/ 320488 w 2646830"/>
              <a:gd name="connsiteY6" fmla="*/ 1086971 h 1882588"/>
              <a:gd name="connsiteX7" fmla="*/ 2310653 w 2646830"/>
              <a:gd name="connsiteY7" fmla="*/ 1060077 h 1882588"/>
              <a:gd name="connsiteX8" fmla="*/ 2203077 w 2646830"/>
              <a:gd name="connsiteY8" fmla="*/ 818030 h 1882588"/>
              <a:gd name="connsiteX9" fmla="*/ 333935 w 2646830"/>
              <a:gd name="connsiteY9" fmla="*/ 804583 h 1882588"/>
              <a:gd name="connsiteX10" fmla="*/ 457200 w 2646830"/>
              <a:gd name="connsiteY10" fmla="*/ 609600 h 1882588"/>
              <a:gd name="connsiteX11" fmla="*/ 2297206 w 2646830"/>
              <a:gd name="connsiteY11" fmla="*/ 535641 h 1882588"/>
              <a:gd name="connsiteX12" fmla="*/ 2229971 w 2646830"/>
              <a:gd name="connsiteY12" fmla="*/ 293594 h 1882588"/>
              <a:gd name="connsiteX13" fmla="*/ 533400 w 2646830"/>
              <a:gd name="connsiteY13" fmla="*/ 228600 h 1882588"/>
              <a:gd name="connsiteX14" fmla="*/ 414618 w 2646830"/>
              <a:gd name="connsiteY14" fmla="*/ 51547 h 1882588"/>
              <a:gd name="connsiteX15" fmla="*/ 2297206 w 2646830"/>
              <a:gd name="connsiteY15" fmla="*/ 11206 h 1882588"/>
              <a:gd name="connsiteX16" fmla="*/ 2297206 w 2646830"/>
              <a:gd name="connsiteY16" fmla="*/ 11206 h 1882588"/>
              <a:gd name="connsiteX17" fmla="*/ 2602006 w 2646830"/>
              <a:gd name="connsiteY17" fmla="*/ 0 h 1882588"/>
              <a:gd name="connsiteX18" fmla="*/ 2602006 w 2646830"/>
              <a:gd name="connsiteY18" fmla="*/ 1066800 h 1882588"/>
              <a:gd name="connsiteX19" fmla="*/ 2602006 w 2646830"/>
              <a:gd name="connsiteY19" fmla="*/ 1752600 h 1882588"/>
              <a:gd name="connsiteX20" fmla="*/ 2068606 w 2646830"/>
              <a:gd name="connsiteY20" fmla="*/ 1828800 h 1882588"/>
              <a:gd name="connsiteX0" fmla="*/ 2068606 w 2646830"/>
              <a:gd name="connsiteY0" fmla="*/ 1828800 h 1882588"/>
              <a:gd name="connsiteX1" fmla="*/ 481853 w 2646830"/>
              <a:gd name="connsiteY1" fmla="*/ 1866900 h 1882588"/>
              <a:gd name="connsiteX2" fmla="*/ 549088 w 2646830"/>
              <a:gd name="connsiteY2" fmla="*/ 1611406 h 1882588"/>
              <a:gd name="connsiteX3" fmla="*/ 2135841 w 2646830"/>
              <a:gd name="connsiteY3" fmla="*/ 1624853 h 1882588"/>
              <a:gd name="connsiteX4" fmla="*/ 2283759 w 2646830"/>
              <a:gd name="connsiteY4" fmla="*/ 1355912 h 1882588"/>
              <a:gd name="connsiteX5" fmla="*/ 387724 w 2646830"/>
              <a:gd name="connsiteY5" fmla="*/ 1355912 h 1882588"/>
              <a:gd name="connsiteX6" fmla="*/ 320488 w 2646830"/>
              <a:gd name="connsiteY6" fmla="*/ 1086971 h 1882588"/>
              <a:gd name="connsiteX7" fmla="*/ 2310653 w 2646830"/>
              <a:gd name="connsiteY7" fmla="*/ 1060077 h 1882588"/>
              <a:gd name="connsiteX8" fmla="*/ 2203077 w 2646830"/>
              <a:gd name="connsiteY8" fmla="*/ 818030 h 1882588"/>
              <a:gd name="connsiteX9" fmla="*/ 533399 w 2646830"/>
              <a:gd name="connsiteY9" fmla="*/ 762000 h 1882588"/>
              <a:gd name="connsiteX10" fmla="*/ 457200 w 2646830"/>
              <a:gd name="connsiteY10" fmla="*/ 609600 h 1882588"/>
              <a:gd name="connsiteX11" fmla="*/ 2297206 w 2646830"/>
              <a:gd name="connsiteY11" fmla="*/ 535641 h 1882588"/>
              <a:gd name="connsiteX12" fmla="*/ 2229971 w 2646830"/>
              <a:gd name="connsiteY12" fmla="*/ 293594 h 1882588"/>
              <a:gd name="connsiteX13" fmla="*/ 533400 w 2646830"/>
              <a:gd name="connsiteY13" fmla="*/ 228600 h 1882588"/>
              <a:gd name="connsiteX14" fmla="*/ 414618 w 2646830"/>
              <a:gd name="connsiteY14" fmla="*/ 51547 h 1882588"/>
              <a:gd name="connsiteX15" fmla="*/ 2297206 w 2646830"/>
              <a:gd name="connsiteY15" fmla="*/ 11206 h 1882588"/>
              <a:gd name="connsiteX16" fmla="*/ 2297206 w 2646830"/>
              <a:gd name="connsiteY16" fmla="*/ 11206 h 1882588"/>
              <a:gd name="connsiteX17" fmla="*/ 2602006 w 2646830"/>
              <a:gd name="connsiteY17" fmla="*/ 0 h 1882588"/>
              <a:gd name="connsiteX18" fmla="*/ 2602006 w 2646830"/>
              <a:gd name="connsiteY18" fmla="*/ 1066800 h 1882588"/>
              <a:gd name="connsiteX19" fmla="*/ 2602006 w 2646830"/>
              <a:gd name="connsiteY19" fmla="*/ 1752600 h 1882588"/>
              <a:gd name="connsiteX20" fmla="*/ 2068606 w 2646830"/>
              <a:gd name="connsiteY20" fmla="*/ 1828800 h 1882588"/>
              <a:gd name="connsiteX0" fmla="*/ 1972609 w 2550833"/>
              <a:gd name="connsiteY0" fmla="*/ 1828800 h 1882588"/>
              <a:gd name="connsiteX1" fmla="*/ 385856 w 2550833"/>
              <a:gd name="connsiteY1" fmla="*/ 1866900 h 1882588"/>
              <a:gd name="connsiteX2" fmla="*/ 453091 w 2550833"/>
              <a:gd name="connsiteY2" fmla="*/ 1611406 h 1882588"/>
              <a:gd name="connsiteX3" fmla="*/ 2039844 w 2550833"/>
              <a:gd name="connsiteY3" fmla="*/ 1624853 h 1882588"/>
              <a:gd name="connsiteX4" fmla="*/ 2187762 w 2550833"/>
              <a:gd name="connsiteY4" fmla="*/ 1355912 h 1882588"/>
              <a:gd name="connsiteX5" fmla="*/ 291727 w 2550833"/>
              <a:gd name="connsiteY5" fmla="*/ 1355912 h 1882588"/>
              <a:gd name="connsiteX6" fmla="*/ 437402 w 2550833"/>
              <a:gd name="connsiteY6" fmla="*/ 1143000 h 1882588"/>
              <a:gd name="connsiteX7" fmla="*/ 2214656 w 2550833"/>
              <a:gd name="connsiteY7" fmla="*/ 1060077 h 1882588"/>
              <a:gd name="connsiteX8" fmla="*/ 2107080 w 2550833"/>
              <a:gd name="connsiteY8" fmla="*/ 818030 h 1882588"/>
              <a:gd name="connsiteX9" fmla="*/ 437402 w 2550833"/>
              <a:gd name="connsiteY9" fmla="*/ 762000 h 1882588"/>
              <a:gd name="connsiteX10" fmla="*/ 361203 w 2550833"/>
              <a:gd name="connsiteY10" fmla="*/ 609600 h 1882588"/>
              <a:gd name="connsiteX11" fmla="*/ 2201209 w 2550833"/>
              <a:gd name="connsiteY11" fmla="*/ 535641 h 1882588"/>
              <a:gd name="connsiteX12" fmla="*/ 2133974 w 2550833"/>
              <a:gd name="connsiteY12" fmla="*/ 293594 h 1882588"/>
              <a:gd name="connsiteX13" fmla="*/ 437403 w 2550833"/>
              <a:gd name="connsiteY13" fmla="*/ 228600 h 1882588"/>
              <a:gd name="connsiteX14" fmla="*/ 318621 w 2550833"/>
              <a:gd name="connsiteY14" fmla="*/ 51547 h 1882588"/>
              <a:gd name="connsiteX15" fmla="*/ 2201209 w 2550833"/>
              <a:gd name="connsiteY15" fmla="*/ 11206 h 1882588"/>
              <a:gd name="connsiteX16" fmla="*/ 2201209 w 2550833"/>
              <a:gd name="connsiteY16" fmla="*/ 11206 h 1882588"/>
              <a:gd name="connsiteX17" fmla="*/ 2506009 w 2550833"/>
              <a:gd name="connsiteY17" fmla="*/ 0 h 1882588"/>
              <a:gd name="connsiteX18" fmla="*/ 2506009 w 2550833"/>
              <a:gd name="connsiteY18" fmla="*/ 1066800 h 1882588"/>
              <a:gd name="connsiteX19" fmla="*/ 2506009 w 2550833"/>
              <a:gd name="connsiteY19" fmla="*/ 1752600 h 1882588"/>
              <a:gd name="connsiteX20" fmla="*/ 1972609 w 2550833"/>
              <a:gd name="connsiteY20" fmla="*/ 1828800 h 1882588"/>
              <a:gd name="connsiteX0" fmla="*/ 1947956 w 2526180"/>
              <a:gd name="connsiteY0" fmla="*/ 1828800 h 1882588"/>
              <a:gd name="connsiteX1" fmla="*/ 361203 w 2526180"/>
              <a:gd name="connsiteY1" fmla="*/ 1866900 h 1882588"/>
              <a:gd name="connsiteX2" fmla="*/ 428438 w 2526180"/>
              <a:gd name="connsiteY2" fmla="*/ 1611406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9 w 2526180"/>
              <a:gd name="connsiteY6" fmla="*/ 1143000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336550 w 2526180"/>
              <a:gd name="connsiteY10" fmla="*/ 609600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28438 w 2526180"/>
              <a:gd name="connsiteY2" fmla="*/ 1611406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9 w 2526180"/>
              <a:gd name="connsiteY6" fmla="*/ 1143000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336550 w 2526180"/>
              <a:gd name="connsiteY10" fmla="*/ 609600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9 w 2526180"/>
              <a:gd name="connsiteY6" fmla="*/ 1143000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336550 w 2526180"/>
              <a:gd name="connsiteY10" fmla="*/ 609600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8 w 2526180"/>
              <a:gd name="connsiteY6" fmla="*/ 1120588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336550 w 2526180"/>
              <a:gd name="connsiteY10" fmla="*/ 609600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8 w 2526180"/>
              <a:gd name="connsiteY6" fmla="*/ 1120588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412748 w 2526180"/>
              <a:gd name="connsiteY10" fmla="*/ 587188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8 w 2526180"/>
              <a:gd name="connsiteY6" fmla="*/ 1120588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412748 w 2526180"/>
              <a:gd name="connsiteY10" fmla="*/ 587188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82588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8 w 2526180"/>
              <a:gd name="connsiteY6" fmla="*/ 1120588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412748 w 2526180"/>
              <a:gd name="connsiteY10" fmla="*/ 587188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82588 h 1882588"/>
              <a:gd name="connsiteX2" fmla="*/ 2015191 w 2526180"/>
              <a:gd name="connsiteY2" fmla="*/ 1624853 h 1882588"/>
              <a:gd name="connsiteX3" fmla="*/ 2163109 w 2526180"/>
              <a:gd name="connsiteY3" fmla="*/ 1355912 h 1882588"/>
              <a:gd name="connsiteX4" fmla="*/ 412749 w 2526180"/>
              <a:gd name="connsiteY4" fmla="*/ 1295400 h 1882588"/>
              <a:gd name="connsiteX5" fmla="*/ 412748 w 2526180"/>
              <a:gd name="connsiteY5" fmla="*/ 1120588 h 1882588"/>
              <a:gd name="connsiteX6" fmla="*/ 2190003 w 2526180"/>
              <a:gd name="connsiteY6" fmla="*/ 1060077 h 1882588"/>
              <a:gd name="connsiteX7" fmla="*/ 2082427 w 2526180"/>
              <a:gd name="connsiteY7" fmla="*/ 818030 h 1882588"/>
              <a:gd name="connsiteX8" fmla="*/ 412749 w 2526180"/>
              <a:gd name="connsiteY8" fmla="*/ 762000 h 1882588"/>
              <a:gd name="connsiteX9" fmla="*/ 412748 w 2526180"/>
              <a:gd name="connsiteY9" fmla="*/ 587188 h 1882588"/>
              <a:gd name="connsiteX10" fmla="*/ 2176556 w 2526180"/>
              <a:gd name="connsiteY10" fmla="*/ 535641 h 1882588"/>
              <a:gd name="connsiteX11" fmla="*/ 2109321 w 2526180"/>
              <a:gd name="connsiteY11" fmla="*/ 293594 h 1882588"/>
              <a:gd name="connsiteX12" fmla="*/ 412750 w 2526180"/>
              <a:gd name="connsiteY12" fmla="*/ 228600 h 1882588"/>
              <a:gd name="connsiteX13" fmla="*/ 293968 w 2526180"/>
              <a:gd name="connsiteY13" fmla="*/ 51547 h 1882588"/>
              <a:gd name="connsiteX14" fmla="*/ 2176556 w 2526180"/>
              <a:gd name="connsiteY14" fmla="*/ 11206 h 1882588"/>
              <a:gd name="connsiteX15" fmla="*/ 2176556 w 2526180"/>
              <a:gd name="connsiteY15" fmla="*/ 11206 h 1882588"/>
              <a:gd name="connsiteX16" fmla="*/ 2481356 w 2526180"/>
              <a:gd name="connsiteY16" fmla="*/ 0 h 1882588"/>
              <a:gd name="connsiteX17" fmla="*/ 2481356 w 2526180"/>
              <a:gd name="connsiteY17" fmla="*/ 1066800 h 1882588"/>
              <a:gd name="connsiteX18" fmla="*/ 2481356 w 2526180"/>
              <a:gd name="connsiteY18" fmla="*/ 1752600 h 1882588"/>
              <a:gd name="connsiteX19" fmla="*/ 1947956 w 2526180"/>
              <a:gd name="connsiteY19" fmla="*/ 1828800 h 1882588"/>
              <a:gd name="connsiteX0" fmla="*/ 1947956 w 2526180"/>
              <a:gd name="connsiteY0" fmla="*/ 1828800 h 1882588"/>
              <a:gd name="connsiteX1" fmla="*/ 2015191 w 2526180"/>
              <a:gd name="connsiteY1" fmla="*/ 1624853 h 1882588"/>
              <a:gd name="connsiteX2" fmla="*/ 2163109 w 2526180"/>
              <a:gd name="connsiteY2" fmla="*/ 1355912 h 1882588"/>
              <a:gd name="connsiteX3" fmla="*/ 412749 w 2526180"/>
              <a:gd name="connsiteY3" fmla="*/ 1295400 h 1882588"/>
              <a:gd name="connsiteX4" fmla="*/ 412748 w 2526180"/>
              <a:gd name="connsiteY4" fmla="*/ 1120588 h 1882588"/>
              <a:gd name="connsiteX5" fmla="*/ 2190003 w 2526180"/>
              <a:gd name="connsiteY5" fmla="*/ 1060077 h 1882588"/>
              <a:gd name="connsiteX6" fmla="*/ 2082427 w 2526180"/>
              <a:gd name="connsiteY6" fmla="*/ 818030 h 1882588"/>
              <a:gd name="connsiteX7" fmla="*/ 412749 w 2526180"/>
              <a:gd name="connsiteY7" fmla="*/ 762000 h 1882588"/>
              <a:gd name="connsiteX8" fmla="*/ 412748 w 2526180"/>
              <a:gd name="connsiteY8" fmla="*/ 587188 h 1882588"/>
              <a:gd name="connsiteX9" fmla="*/ 2176556 w 2526180"/>
              <a:gd name="connsiteY9" fmla="*/ 535641 h 1882588"/>
              <a:gd name="connsiteX10" fmla="*/ 2109321 w 2526180"/>
              <a:gd name="connsiteY10" fmla="*/ 293594 h 1882588"/>
              <a:gd name="connsiteX11" fmla="*/ 412750 w 2526180"/>
              <a:gd name="connsiteY11" fmla="*/ 228600 h 1882588"/>
              <a:gd name="connsiteX12" fmla="*/ 293968 w 2526180"/>
              <a:gd name="connsiteY12" fmla="*/ 51547 h 1882588"/>
              <a:gd name="connsiteX13" fmla="*/ 2176556 w 2526180"/>
              <a:gd name="connsiteY13" fmla="*/ 11206 h 1882588"/>
              <a:gd name="connsiteX14" fmla="*/ 2176556 w 2526180"/>
              <a:gd name="connsiteY14" fmla="*/ 11206 h 1882588"/>
              <a:gd name="connsiteX15" fmla="*/ 2481356 w 2526180"/>
              <a:gd name="connsiteY15" fmla="*/ 0 h 1882588"/>
              <a:gd name="connsiteX16" fmla="*/ 2481356 w 2526180"/>
              <a:gd name="connsiteY16" fmla="*/ 1066800 h 1882588"/>
              <a:gd name="connsiteX17" fmla="*/ 2481356 w 2526180"/>
              <a:gd name="connsiteY17" fmla="*/ 1752600 h 1882588"/>
              <a:gd name="connsiteX18" fmla="*/ 1947956 w 2526180"/>
              <a:gd name="connsiteY18" fmla="*/ 1828800 h 1882588"/>
              <a:gd name="connsiteX0" fmla="*/ 2481356 w 2526180"/>
              <a:gd name="connsiteY0" fmla="*/ 1752600 h 1845609"/>
              <a:gd name="connsiteX1" fmla="*/ 2015191 w 2526180"/>
              <a:gd name="connsiteY1" fmla="*/ 1624853 h 1845609"/>
              <a:gd name="connsiteX2" fmla="*/ 2163109 w 2526180"/>
              <a:gd name="connsiteY2" fmla="*/ 1355912 h 1845609"/>
              <a:gd name="connsiteX3" fmla="*/ 412749 w 2526180"/>
              <a:gd name="connsiteY3" fmla="*/ 1295400 h 1845609"/>
              <a:gd name="connsiteX4" fmla="*/ 412748 w 2526180"/>
              <a:gd name="connsiteY4" fmla="*/ 1120588 h 1845609"/>
              <a:gd name="connsiteX5" fmla="*/ 2190003 w 2526180"/>
              <a:gd name="connsiteY5" fmla="*/ 1060077 h 1845609"/>
              <a:gd name="connsiteX6" fmla="*/ 2082427 w 2526180"/>
              <a:gd name="connsiteY6" fmla="*/ 818030 h 1845609"/>
              <a:gd name="connsiteX7" fmla="*/ 412749 w 2526180"/>
              <a:gd name="connsiteY7" fmla="*/ 762000 h 1845609"/>
              <a:gd name="connsiteX8" fmla="*/ 412748 w 2526180"/>
              <a:gd name="connsiteY8" fmla="*/ 587188 h 1845609"/>
              <a:gd name="connsiteX9" fmla="*/ 2176556 w 2526180"/>
              <a:gd name="connsiteY9" fmla="*/ 535641 h 1845609"/>
              <a:gd name="connsiteX10" fmla="*/ 2109321 w 2526180"/>
              <a:gd name="connsiteY10" fmla="*/ 293594 h 1845609"/>
              <a:gd name="connsiteX11" fmla="*/ 412750 w 2526180"/>
              <a:gd name="connsiteY11" fmla="*/ 228600 h 1845609"/>
              <a:gd name="connsiteX12" fmla="*/ 293968 w 2526180"/>
              <a:gd name="connsiteY12" fmla="*/ 51547 h 1845609"/>
              <a:gd name="connsiteX13" fmla="*/ 2176556 w 2526180"/>
              <a:gd name="connsiteY13" fmla="*/ 11206 h 1845609"/>
              <a:gd name="connsiteX14" fmla="*/ 2176556 w 2526180"/>
              <a:gd name="connsiteY14" fmla="*/ 11206 h 1845609"/>
              <a:gd name="connsiteX15" fmla="*/ 2481356 w 2526180"/>
              <a:gd name="connsiteY15" fmla="*/ 0 h 1845609"/>
              <a:gd name="connsiteX16" fmla="*/ 2481356 w 2526180"/>
              <a:gd name="connsiteY16" fmla="*/ 1066800 h 1845609"/>
              <a:gd name="connsiteX17" fmla="*/ 2481356 w 2526180"/>
              <a:gd name="connsiteY17" fmla="*/ 1752600 h 1845609"/>
              <a:gd name="connsiteX0" fmla="*/ 2481356 w 2526180"/>
              <a:gd name="connsiteY0" fmla="*/ 1066800 h 1624853"/>
              <a:gd name="connsiteX1" fmla="*/ 2015191 w 2526180"/>
              <a:gd name="connsiteY1" fmla="*/ 1624853 h 1624853"/>
              <a:gd name="connsiteX2" fmla="*/ 2163109 w 2526180"/>
              <a:gd name="connsiteY2" fmla="*/ 1355912 h 1624853"/>
              <a:gd name="connsiteX3" fmla="*/ 412749 w 2526180"/>
              <a:gd name="connsiteY3" fmla="*/ 1295400 h 1624853"/>
              <a:gd name="connsiteX4" fmla="*/ 412748 w 2526180"/>
              <a:gd name="connsiteY4" fmla="*/ 1120588 h 1624853"/>
              <a:gd name="connsiteX5" fmla="*/ 2190003 w 2526180"/>
              <a:gd name="connsiteY5" fmla="*/ 1060077 h 1624853"/>
              <a:gd name="connsiteX6" fmla="*/ 2082427 w 2526180"/>
              <a:gd name="connsiteY6" fmla="*/ 818030 h 1624853"/>
              <a:gd name="connsiteX7" fmla="*/ 412749 w 2526180"/>
              <a:gd name="connsiteY7" fmla="*/ 762000 h 1624853"/>
              <a:gd name="connsiteX8" fmla="*/ 412748 w 2526180"/>
              <a:gd name="connsiteY8" fmla="*/ 587188 h 1624853"/>
              <a:gd name="connsiteX9" fmla="*/ 2176556 w 2526180"/>
              <a:gd name="connsiteY9" fmla="*/ 535641 h 1624853"/>
              <a:gd name="connsiteX10" fmla="*/ 2109321 w 2526180"/>
              <a:gd name="connsiteY10" fmla="*/ 293594 h 1624853"/>
              <a:gd name="connsiteX11" fmla="*/ 412750 w 2526180"/>
              <a:gd name="connsiteY11" fmla="*/ 228600 h 1624853"/>
              <a:gd name="connsiteX12" fmla="*/ 293968 w 2526180"/>
              <a:gd name="connsiteY12" fmla="*/ 51547 h 1624853"/>
              <a:gd name="connsiteX13" fmla="*/ 2176556 w 2526180"/>
              <a:gd name="connsiteY13" fmla="*/ 11206 h 1624853"/>
              <a:gd name="connsiteX14" fmla="*/ 2176556 w 2526180"/>
              <a:gd name="connsiteY14" fmla="*/ 11206 h 1624853"/>
              <a:gd name="connsiteX15" fmla="*/ 2481356 w 2526180"/>
              <a:gd name="connsiteY15" fmla="*/ 0 h 1624853"/>
              <a:gd name="connsiteX16" fmla="*/ 2481356 w 2526180"/>
              <a:gd name="connsiteY16" fmla="*/ 1066800 h 1624853"/>
              <a:gd name="connsiteX0" fmla="*/ 2481356 w 2526180"/>
              <a:gd name="connsiteY0" fmla="*/ 1066800 h 1355912"/>
              <a:gd name="connsiteX1" fmla="*/ 2163109 w 2526180"/>
              <a:gd name="connsiteY1" fmla="*/ 1355912 h 1355912"/>
              <a:gd name="connsiteX2" fmla="*/ 412749 w 2526180"/>
              <a:gd name="connsiteY2" fmla="*/ 1295400 h 1355912"/>
              <a:gd name="connsiteX3" fmla="*/ 412748 w 2526180"/>
              <a:gd name="connsiteY3" fmla="*/ 1120588 h 1355912"/>
              <a:gd name="connsiteX4" fmla="*/ 2190003 w 2526180"/>
              <a:gd name="connsiteY4" fmla="*/ 1060077 h 1355912"/>
              <a:gd name="connsiteX5" fmla="*/ 2082427 w 2526180"/>
              <a:gd name="connsiteY5" fmla="*/ 818030 h 1355912"/>
              <a:gd name="connsiteX6" fmla="*/ 412749 w 2526180"/>
              <a:gd name="connsiteY6" fmla="*/ 762000 h 1355912"/>
              <a:gd name="connsiteX7" fmla="*/ 412748 w 2526180"/>
              <a:gd name="connsiteY7" fmla="*/ 587188 h 1355912"/>
              <a:gd name="connsiteX8" fmla="*/ 2176556 w 2526180"/>
              <a:gd name="connsiteY8" fmla="*/ 535641 h 1355912"/>
              <a:gd name="connsiteX9" fmla="*/ 2109321 w 2526180"/>
              <a:gd name="connsiteY9" fmla="*/ 293594 h 1355912"/>
              <a:gd name="connsiteX10" fmla="*/ 412750 w 2526180"/>
              <a:gd name="connsiteY10" fmla="*/ 228600 h 1355912"/>
              <a:gd name="connsiteX11" fmla="*/ 293968 w 2526180"/>
              <a:gd name="connsiteY11" fmla="*/ 51547 h 1355912"/>
              <a:gd name="connsiteX12" fmla="*/ 2176556 w 2526180"/>
              <a:gd name="connsiteY12" fmla="*/ 11206 h 1355912"/>
              <a:gd name="connsiteX13" fmla="*/ 2176556 w 2526180"/>
              <a:gd name="connsiteY13" fmla="*/ 11206 h 1355912"/>
              <a:gd name="connsiteX14" fmla="*/ 2481356 w 2526180"/>
              <a:gd name="connsiteY14" fmla="*/ 0 h 1355912"/>
              <a:gd name="connsiteX15" fmla="*/ 2481356 w 2526180"/>
              <a:gd name="connsiteY15" fmla="*/ 1066800 h 1355912"/>
              <a:gd name="connsiteX0" fmla="*/ 2481356 w 2526180"/>
              <a:gd name="connsiteY0" fmla="*/ 1066800 h 1355912"/>
              <a:gd name="connsiteX1" fmla="*/ 2275909 w 2526180"/>
              <a:gd name="connsiteY1" fmla="*/ 1246447 h 1355912"/>
              <a:gd name="connsiteX2" fmla="*/ 2163109 w 2526180"/>
              <a:gd name="connsiteY2" fmla="*/ 1355912 h 1355912"/>
              <a:gd name="connsiteX3" fmla="*/ 412749 w 2526180"/>
              <a:gd name="connsiteY3" fmla="*/ 1295400 h 1355912"/>
              <a:gd name="connsiteX4" fmla="*/ 412748 w 2526180"/>
              <a:gd name="connsiteY4" fmla="*/ 1120588 h 1355912"/>
              <a:gd name="connsiteX5" fmla="*/ 2190003 w 2526180"/>
              <a:gd name="connsiteY5" fmla="*/ 1060077 h 1355912"/>
              <a:gd name="connsiteX6" fmla="*/ 2082427 w 2526180"/>
              <a:gd name="connsiteY6" fmla="*/ 818030 h 1355912"/>
              <a:gd name="connsiteX7" fmla="*/ 412749 w 2526180"/>
              <a:gd name="connsiteY7" fmla="*/ 762000 h 1355912"/>
              <a:gd name="connsiteX8" fmla="*/ 412748 w 2526180"/>
              <a:gd name="connsiteY8" fmla="*/ 587188 h 1355912"/>
              <a:gd name="connsiteX9" fmla="*/ 2176556 w 2526180"/>
              <a:gd name="connsiteY9" fmla="*/ 535641 h 1355912"/>
              <a:gd name="connsiteX10" fmla="*/ 2109321 w 2526180"/>
              <a:gd name="connsiteY10" fmla="*/ 293594 h 1355912"/>
              <a:gd name="connsiteX11" fmla="*/ 412750 w 2526180"/>
              <a:gd name="connsiteY11" fmla="*/ 228600 h 1355912"/>
              <a:gd name="connsiteX12" fmla="*/ 293968 w 2526180"/>
              <a:gd name="connsiteY12" fmla="*/ 51547 h 1355912"/>
              <a:gd name="connsiteX13" fmla="*/ 2176556 w 2526180"/>
              <a:gd name="connsiteY13" fmla="*/ 11206 h 1355912"/>
              <a:gd name="connsiteX14" fmla="*/ 2176556 w 2526180"/>
              <a:gd name="connsiteY14" fmla="*/ 11206 h 1355912"/>
              <a:gd name="connsiteX15" fmla="*/ 2481356 w 2526180"/>
              <a:gd name="connsiteY15" fmla="*/ 0 h 1355912"/>
              <a:gd name="connsiteX16" fmla="*/ 2481356 w 2526180"/>
              <a:gd name="connsiteY16" fmla="*/ 1066800 h 1355912"/>
              <a:gd name="connsiteX0" fmla="*/ 2481356 w 2526180"/>
              <a:gd name="connsiteY0" fmla="*/ 1066800 h 1355912"/>
              <a:gd name="connsiteX1" fmla="*/ 2476403 w 2526180"/>
              <a:gd name="connsiteY1" fmla="*/ 1342355 h 1355912"/>
              <a:gd name="connsiteX2" fmla="*/ 2163109 w 2526180"/>
              <a:gd name="connsiteY2" fmla="*/ 1355912 h 1355912"/>
              <a:gd name="connsiteX3" fmla="*/ 412749 w 2526180"/>
              <a:gd name="connsiteY3" fmla="*/ 1295400 h 1355912"/>
              <a:gd name="connsiteX4" fmla="*/ 412748 w 2526180"/>
              <a:gd name="connsiteY4" fmla="*/ 1120588 h 1355912"/>
              <a:gd name="connsiteX5" fmla="*/ 2190003 w 2526180"/>
              <a:gd name="connsiteY5" fmla="*/ 1060077 h 1355912"/>
              <a:gd name="connsiteX6" fmla="*/ 2082427 w 2526180"/>
              <a:gd name="connsiteY6" fmla="*/ 818030 h 1355912"/>
              <a:gd name="connsiteX7" fmla="*/ 412749 w 2526180"/>
              <a:gd name="connsiteY7" fmla="*/ 762000 h 1355912"/>
              <a:gd name="connsiteX8" fmla="*/ 412748 w 2526180"/>
              <a:gd name="connsiteY8" fmla="*/ 587188 h 1355912"/>
              <a:gd name="connsiteX9" fmla="*/ 2176556 w 2526180"/>
              <a:gd name="connsiteY9" fmla="*/ 535641 h 1355912"/>
              <a:gd name="connsiteX10" fmla="*/ 2109321 w 2526180"/>
              <a:gd name="connsiteY10" fmla="*/ 293594 h 1355912"/>
              <a:gd name="connsiteX11" fmla="*/ 412750 w 2526180"/>
              <a:gd name="connsiteY11" fmla="*/ 228600 h 1355912"/>
              <a:gd name="connsiteX12" fmla="*/ 293968 w 2526180"/>
              <a:gd name="connsiteY12" fmla="*/ 51547 h 1355912"/>
              <a:gd name="connsiteX13" fmla="*/ 2176556 w 2526180"/>
              <a:gd name="connsiteY13" fmla="*/ 11206 h 1355912"/>
              <a:gd name="connsiteX14" fmla="*/ 2176556 w 2526180"/>
              <a:gd name="connsiteY14" fmla="*/ 11206 h 1355912"/>
              <a:gd name="connsiteX15" fmla="*/ 2481356 w 2526180"/>
              <a:gd name="connsiteY15" fmla="*/ 0 h 1355912"/>
              <a:gd name="connsiteX16" fmla="*/ 2481356 w 2526180"/>
              <a:gd name="connsiteY16" fmla="*/ 1066800 h 1355912"/>
              <a:gd name="connsiteX0" fmla="*/ 2481356 w 2526180"/>
              <a:gd name="connsiteY0" fmla="*/ 1066800 h 1342356"/>
              <a:gd name="connsiteX1" fmla="*/ 2476403 w 2526180"/>
              <a:gd name="connsiteY1" fmla="*/ 1342355 h 1342356"/>
              <a:gd name="connsiteX2" fmla="*/ 2183161 w 2526180"/>
              <a:gd name="connsiteY2" fmla="*/ 1321040 h 1342356"/>
              <a:gd name="connsiteX3" fmla="*/ 412749 w 2526180"/>
              <a:gd name="connsiteY3" fmla="*/ 1295400 h 1342356"/>
              <a:gd name="connsiteX4" fmla="*/ 412748 w 2526180"/>
              <a:gd name="connsiteY4" fmla="*/ 1120588 h 1342356"/>
              <a:gd name="connsiteX5" fmla="*/ 2190003 w 2526180"/>
              <a:gd name="connsiteY5" fmla="*/ 1060077 h 1342356"/>
              <a:gd name="connsiteX6" fmla="*/ 2082427 w 2526180"/>
              <a:gd name="connsiteY6" fmla="*/ 818030 h 1342356"/>
              <a:gd name="connsiteX7" fmla="*/ 412749 w 2526180"/>
              <a:gd name="connsiteY7" fmla="*/ 762000 h 1342356"/>
              <a:gd name="connsiteX8" fmla="*/ 412748 w 2526180"/>
              <a:gd name="connsiteY8" fmla="*/ 587188 h 1342356"/>
              <a:gd name="connsiteX9" fmla="*/ 2176556 w 2526180"/>
              <a:gd name="connsiteY9" fmla="*/ 535641 h 1342356"/>
              <a:gd name="connsiteX10" fmla="*/ 2109321 w 2526180"/>
              <a:gd name="connsiteY10" fmla="*/ 293594 h 1342356"/>
              <a:gd name="connsiteX11" fmla="*/ 412750 w 2526180"/>
              <a:gd name="connsiteY11" fmla="*/ 228600 h 1342356"/>
              <a:gd name="connsiteX12" fmla="*/ 293968 w 2526180"/>
              <a:gd name="connsiteY12" fmla="*/ 51547 h 1342356"/>
              <a:gd name="connsiteX13" fmla="*/ 2176556 w 2526180"/>
              <a:gd name="connsiteY13" fmla="*/ 11206 h 1342356"/>
              <a:gd name="connsiteX14" fmla="*/ 2176556 w 2526180"/>
              <a:gd name="connsiteY14" fmla="*/ 11206 h 1342356"/>
              <a:gd name="connsiteX15" fmla="*/ 2481356 w 2526180"/>
              <a:gd name="connsiteY15" fmla="*/ 0 h 1342356"/>
              <a:gd name="connsiteX16" fmla="*/ 2481356 w 2526180"/>
              <a:gd name="connsiteY16" fmla="*/ 1066800 h 1342356"/>
              <a:gd name="connsiteX0" fmla="*/ 2481356 w 2526180"/>
              <a:gd name="connsiteY0" fmla="*/ 1066800 h 1344603"/>
              <a:gd name="connsiteX1" fmla="*/ 2476403 w 2526180"/>
              <a:gd name="connsiteY1" fmla="*/ 1342355 h 1344603"/>
              <a:gd name="connsiteX2" fmla="*/ 2183161 w 2526180"/>
              <a:gd name="connsiteY2" fmla="*/ 1321040 h 1344603"/>
              <a:gd name="connsiteX3" fmla="*/ 412749 w 2526180"/>
              <a:gd name="connsiteY3" fmla="*/ 1295400 h 1344603"/>
              <a:gd name="connsiteX4" fmla="*/ 412748 w 2526180"/>
              <a:gd name="connsiteY4" fmla="*/ 1120588 h 1344603"/>
              <a:gd name="connsiteX5" fmla="*/ 2190003 w 2526180"/>
              <a:gd name="connsiteY5" fmla="*/ 1060077 h 1344603"/>
              <a:gd name="connsiteX6" fmla="*/ 2082427 w 2526180"/>
              <a:gd name="connsiteY6" fmla="*/ 818030 h 1344603"/>
              <a:gd name="connsiteX7" fmla="*/ 412749 w 2526180"/>
              <a:gd name="connsiteY7" fmla="*/ 762000 h 1344603"/>
              <a:gd name="connsiteX8" fmla="*/ 412748 w 2526180"/>
              <a:gd name="connsiteY8" fmla="*/ 587188 h 1344603"/>
              <a:gd name="connsiteX9" fmla="*/ 2176556 w 2526180"/>
              <a:gd name="connsiteY9" fmla="*/ 535641 h 1344603"/>
              <a:gd name="connsiteX10" fmla="*/ 2109321 w 2526180"/>
              <a:gd name="connsiteY10" fmla="*/ 293594 h 1344603"/>
              <a:gd name="connsiteX11" fmla="*/ 412750 w 2526180"/>
              <a:gd name="connsiteY11" fmla="*/ 228600 h 1344603"/>
              <a:gd name="connsiteX12" fmla="*/ 293968 w 2526180"/>
              <a:gd name="connsiteY12" fmla="*/ 51547 h 1344603"/>
              <a:gd name="connsiteX13" fmla="*/ 2176556 w 2526180"/>
              <a:gd name="connsiteY13" fmla="*/ 11206 h 1344603"/>
              <a:gd name="connsiteX14" fmla="*/ 2176556 w 2526180"/>
              <a:gd name="connsiteY14" fmla="*/ 11206 h 1344603"/>
              <a:gd name="connsiteX15" fmla="*/ 2481356 w 2526180"/>
              <a:gd name="connsiteY15" fmla="*/ 0 h 1344603"/>
              <a:gd name="connsiteX16" fmla="*/ 2481356 w 2526180"/>
              <a:gd name="connsiteY16" fmla="*/ 1066800 h 1344603"/>
              <a:gd name="connsiteX0" fmla="*/ 2481356 w 2526180"/>
              <a:gd name="connsiteY0" fmla="*/ 1066800 h 1379480"/>
              <a:gd name="connsiteX1" fmla="*/ 2476403 w 2526180"/>
              <a:gd name="connsiteY1" fmla="*/ 1342355 h 1379480"/>
              <a:gd name="connsiteX2" fmla="*/ 2213239 w 2526180"/>
              <a:gd name="connsiteY2" fmla="*/ 1355918 h 1379480"/>
              <a:gd name="connsiteX3" fmla="*/ 412749 w 2526180"/>
              <a:gd name="connsiteY3" fmla="*/ 1295400 h 1379480"/>
              <a:gd name="connsiteX4" fmla="*/ 412748 w 2526180"/>
              <a:gd name="connsiteY4" fmla="*/ 1120588 h 1379480"/>
              <a:gd name="connsiteX5" fmla="*/ 2190003 w 2526180"/>
              <a:gd name="connsiteY5" fmla="*/ 1060077 h 1379480"/>
              <a:gd name="connsiteX6" fmla="*/ 2082427 w 2526180"/>
              <a:gd name="connsiteY6" fmla="*/ 818030 h 1379480"/>
              <a:gd name="connsiteX7" fmla="*/ 412749 w 2526180"/>
              <a:gd name="connsiteY7" fmla="*/ 762000 h 1379480"/>
              <a:gd name="connsiteX8" fmla="*/ 412748 w 2526180"/>
              <a:gd name="connsiteY8" fmla="*/ 587188 h 1379480"/>
              <a:gd name="connsiteX9" fmla="*/ 2176556 w 2526180"/>
              <a:gd name="connsiteY9" fmla="*/ 535641 h 1379480"/>
              <a:gd name="connsiteX10" fmla="*/ 2109321 w 2526180"/>
              <a:gd name="connsiteY10" fmla="*/ 293594 h 1379480"/>
              <a:gd name="connsiteX11" fmla="*/ 412750 w 2526180"/>
              <a:gd name="connsiteY11" fmla="*/ 228600 h 1379480"/>
              <a:gd name="connsiteX12" fmla="*/ 293968 w 2526180"/>
              <a:gd name="connsiteY12" fmla="*/ 51547 h 1379480"/>
              <a:gd name="connsiteX13" fmla="*/ 2176556 w 2526180"/>
              <a:gd name="connsiteY13" fmla="*/ 11206 h 1379480"/>
              <a:gd name="connsiteX14" fmla="*/ 2176556 w 2526180"/>
              <a:gd name="connsiteY14" fmla="*/ 11206 h 1379480"/>
              <a:gd name="connsiteX15" fmla="*/ 2481356 w 2526180"/>
              <a:gd name="connsiteY15" fmla="*/ 0 h 1379480"/>
              <a:gd name="connsiteX16" fmla="*/ 2481356 w 2526180"/>
              <a:gd name="connsiteY16" fmla="*/ 1066800 h 1379480"/>
              <a:gd name="connsiteX0" fmla="*/ 2481356 w 2531330"/>
              <a:gd name="connsiteY0" fmla="*/ 0 h 1379481"/>
              <a:gd name="connsiteX1" fmla="*/ 2476403 w 2531330"/>
              <a:gd name="connsiteY1" fmla="*/ 1342355 h 1379481"/>
              <a:gd name="connsiteX2" fmla="*/ 2213239 w 2531330"/>
              <a:gd name="connsiteY2" fmla="*/ 1355918 h 1379481"/>
              <a:gd name="connsiteX3" fmla="*/ 412749 w 2531330"/>
              <a:gd name="connsiteY3" fmla="*/ 1295400 h 1379481"/>
              <a:gd name="connsiteX4" fmla="*/ 412748 w 2531330"/>
              <a:gd name="connsiteY4" fmla="*/ 1120588 h 1379481"/>
              <a:gd name="connsiteX5" fmla="*/ 2190003 w 2531330"/>
              <a:gd name="connsiteY5" fmla="*/ 1060077 h 1379481"/>
              <a:gd name="connsiteX6" fmla="*/ 2082427 w 2531330"/>
              <a:gd name="connsiteY6" fmla="*/ 818030 h 1379481"/>
              <a:gd name="connsiteX7" fmla="*/ 412749 w 2531330"/>
              <a:gd name="connsiteY7" fmla="*/ 762000 h 1379481"/>
              <a:gd name="connsiteX8" fmla="*/ 412748 w 2531330"/>
              <a:gd name="connsiteY8" fmla="*/ 587188 h 1379481"/>
              <a:gd name="connsiteX9" fmla="*/ 2176556 w 2531330"/>
              <a:gd name="connsiteY9" fmla="*/ 535641 h 1379481"/>
              <a:gd name="connsiteX10" fmla="*/ 2109321 w 2531330"/>
              <a:gd name="connsiteY10" fmla="*/ 293594 h 1379481"/>
              <a:gd name="connsiteX11" fmla="*/ 412750 w 2531330"/>
              <a:gd name="connsiteY11" fmla="*/ 228600 h 1379481"/>
              <a:gd name="connsiteX12" fmla="*/ 293968 w 2531330"/>
              <a:gd name="connsiteY12" fmla="*/ 51547 h 1379481"/>
              <a:gd name="connsiteX13" fmla="*/ 2176556 w 2531330"/>
              <a:gd name="connsiteY13" fmla="*/ 11206 h 1379481"/>
              <a:gd name="connsiteX14" fmla="*/ 2176556 w 2531330"/>
              <a:gd name="connsiteY14" fmla="*/ 11206 h 1379481"/>
              <a:gd name="connsiteX15" fmla="*/ 2481356 w 2531330"/>
              <a:gd name="connsiteY15" fmla="*/ 0 h 1379481"/>
              <a:gd name="connsiteX0" fmla="*/ 2481356 w 2531330"/>
              <a:gd name="connsiteY0" fmla="*/ 0 h 1379481"/>
              <a:gd name="connsiteX1" fmla="*/ 2356113 w 2531330"/>
              <a:gd name="connsiteY1" fmla="*/ 1377233 h 1379481"/>
              <a:gd name="connsiteX2" fmla="*/ 2213239 w 2531330"/>
              <a:gd name="connsiteY2" fmla="*/ 1355918 h 1379481"/>
              <a:gd name="connsiteX3" fmla="*/ 412749 w 2531330"/>
              <a:gd name="connsiteY3" fmla="*/ 1295400 h 1379481"/>
              <a:gd name="connsiteX4" fmla="*/ 412748 w 2531330"/>
              <a:gd name="connsiteY4" fmla="*/ 1120588 h 1379481"/>
              <a:gd name="connsiteX5" fmla="*/ 2190003 w 2531330"/>
              <a:gd name="connsiteY5" fmla="*/ 1060077 h 1379481"/>
              <a:gd name="connsiteX6" fmla="*/ 2082427 w 2531330"/>
              <a:gd name="connsiteY6" fmla="*/ 818030 h 1379481"/>
              <a:gd name="connsiteX7" fmla="*/ 412749 w 2531330"/>
              <a:gd name="connsiteY7" fmla="*/ 762000 h 1379481"/>
              <a:gd name="connsiteX8" fmla="*/ 412748 w 2531330"/>
              <a:gd name="connsiteY8" fmla="*/ 587188 h 1379481"/>
              <a:gd name="connsiteX9" fmla="*/ 2176556 w 2531330"/>
              <a:gd name="connsiteY9" fmla="*/ 535641 h 1379481"/>
              <a:gd name="connsiteX10" fmla="*/ 2109321 w 2531330"/>
              <a:gd name="connsiteY10" fmla="*/ 293594 h 1379481"/>
              <a:gd name="connsiteX11" fmla="*/ 412750 w 2531330"/>
              <a:gd name="connsiteY11" fmla="*/ 228600 h 1379481"/>
              <a:gd name="connsiteX12" fmla="*/ 293968 w 2531330"/>
              <a:gd name="connsiteY12" fmla="*/ 51547 h 1379481"/>
              <a:gd name="connsiteX13" fmla="*/ 2176556 w 2531330"/>
              <a:gd name="connsiteY13" fmla="*/ 11206 h 1379481"/>
              <a:gd name="connsiteX14" fmla="*/ 2176556 w 2531330"/>
              <a:gd name="connsiteY14" fmla="*/ 11206 h 1379481"/>
              <a:gd name="connsiteX15" fmla="*/ 2481356 w 2531330"/>
              <a:gd name="connsiteY15" fmla="*/ 0 h 1379481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76556 w 2468283"/>
              <a:gd name="connsiteY9" fmla="*/ 544358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76556 w 2468283"/>
              <a:gd name="connsiteY9" fmla="*/ 544358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76556 w 2468283"/>
              <a:gd name="connsiteY9" fmla="*/ 544358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76556 w 2468283"/>
              <a:gd name="connsiteY9" fmla="*/ 544358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16409 w 2468283"/>
              <a:gd name="connsiteY9" fmla="*/ 553080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082427 w 2431085"/>
              <a:gd name="connsiteY6" fmla="*/ 826747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082427 w 2431085"/>
              <a:gd name="connsiteY6" fmla="*/ 826747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122524 w 2431085"/>
              <a:gd name="connsiteY6" fmla="*/ 844185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122524 w 2431085"/>
              <a:gd name="connsiteY6" fmla="*/ 844185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122524 w 2431085"/>
              <a:gd name="connsiteY6" fmla="*/ 844185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541299"/>
              <a:gd name="connsiteY0" fmla="*/ 0 h 1581988"/>
              <a:gd name="connsiteX1" fmla="*/ 2213239 w 2541299"/>
              <a:gd name="connsiteY1" fmla="*/ 1364635 h 1581988"/>
              <a:gd name="connsiteX2" fmla="*/ 412749 w 2541299"/>
              <a:gd name="connsiteY2" fmla="*/ 1304117 h 1581988"/>
              <a:gd name="connsiteX3" fmla="*/ 412748 w 2541299"/>
              <a:gd name="connsiteY3" fmla="*/ 1129305 h 1581988"/>
              <a:gd name="connsiteX4" fmla="*/ 2109810 w 2541299"/>
              <a:gd name="connsiteY4" fmla="*/ 1103672 h 1581988"/>
              <a:gd name="connsiteX5" fmla="*/ 2122524 w 2541299"/>
              <a:gd name="connsiteY5" fmla="*/ 844185 h 1581988"/>
              <a:gd name="connsiteX6" fmla="*/ 412749 w 2541299"/>
              <a:gd name="connsiteY6" fmla="*/ 770717 h 1581988"/>
              <a:gd name="connsiteX7" fmla="*/ 412748 w 2541299"/>
              <a:gd name="connsiteY7" fmla="*/ 595905 h 1581988"/>
              <a:gd name="connsiteX8" fmla="*/ 2116409 w 2541299"/>
              <a:gd name="connsiteY8" fmla="*/ 553080 h 1581988"/>
              <a:gd name="connsiteX9" fmla="*/ 2109321 w 2541299"/>
              <a:gd name="connsiteY9" fmla="*/ 302311 h 1581988"/>
              <a:gd name="connsiteX10" fmla="*/ 412750 w 2541299"/>
              <a:gd name="connsiteY10" fmla="*/ 237317 h 1581988"/>
              <a:gd name="connsiteX11" fmla="*/ 293968 w 2541299"/>
              <a:gd name="connsiteY11" fmla="*/ 60264 h 1581988"/>
              <a:gd name="connsiteX12" fmla="*/ 2176556 w 2541299"/>
              <a:gd name="connsiteY12" fmla="*/ 19923 h 1581988"/>
              <a:gd name="connsiteX13" fmla="*/ 2176556 w 2541299"/>
              <a:gd name="connsiteY13" fmla="*/ 19923 h 1581988"/>
              <a:gd name="connsiteX14" fmla="*/ 2381111 w 2541299"/>
              <a:gd name="connsiteY14" fmla="*/ 0 h 1581988"/>
              <a:gd name="connsiteX0" fmla="*/ 2381111 w 2601450"/>
              <a:gd name="connsiteY0" fmla="*/ 0 h 1564555"/>
              <a:gd name="connsiteX1" fmla="*/ 2273390 w 2601450"/>
              <a:gd name="connsiteY1" fmla="*/ 1347202 h 1564555"/>
              <a:gd name="connsiteX2" fmla="*/ 412749 w 2601450"/>
              <a:gd name="connsiteY2" fmla="*/ 1304117 h 1564555"/>
              <a:gd name="connsiteX3" fmla="*/ 412748 w 2601450"/>
              <a:gd name="connsiteY3" fmla="*/ 1129305 h 1564555"/>
              <a:gd name="connsiteX4" fmla="*/ 2109810 w 2601450"/>
              <a:gd name="connsiteY4" fmla="*/ 1103672 h 1564555"/>
              <a:gd name="connsiteX5" fmla="*/ 2122524 w 2601450"/>
              <a:gd name="connsiteY5" fmla="*/ 844185 h 1564555"/>
              <a:gd name="connsiteX6" fmla="*/ 412749 w 2601450"/>
              <a:gd name="connsiteY6" fmla="*/ 770717 h 1564555"/>
              <a:gd name="connsiteX7" fmla="*/ 412748 w 2601450"/>
              <a:gd name="connsiteY7" fmla="*/ 595905 h 1564555"/>
              <a:gd name="connsiteX8" fmla="*/ 2116409 w 2601450"/>
              <a:gd name="connsiteY8" fmla="*/ 553080 h 1564555"/>
              <a:gd name="connsiteX9" fmla="*/ 2109321 w 2601450"/>
              <a:gd name="connsiteY9" fmla="*/ 302311 h 1564555"/>
              <a:gd name="connsiteX10" fmla="*/ 412750 w 2601450"/>
              <a:gd name="connsiteY10" fmla="*/ 237317 h 1564555"/>
              <a:gd name="connsiteX11" fmla="*/ 293968 w 2601450"/>
              <a:gd name="connsiteY11" fmla="*/ 60264 h 1564555"/>
              <a:gd name="connsiteX12" fmla="*/ 2176556 w 2601450"/>
              <a:gd name="connsiteY12" fmla="*/ 19923 h 1564555"/>
              <a:gd name="connsiteX13" fmla="*/ 2176556 w 2601450"/>
              <a:gd name="connsiteY13" fmla="*/ 19923 h 1564555"/>
              <a:gd name="connsiteX14" fmla="*/ 2381111 w 2601450"/>
              <a:gd name="connsiteY14" fmla="*/ 0 h 1564555"/>
              <a:gd name="connsiteX0" fmla="*/ 2381111 w 2601450"/>
              <a:gd name="connsiteY0" fmla="*/ 0 h 1398901"/>
              <a:gd name="connsiteX1" fmla="*/ 2273390 w 2601450"/>
              <a:gd name="connsiteY1" fmla="*/ 1347202 h 1398901"/>
              <a:gd name="connsiteX2" fmla="*/ 412749 w 2601450"/>
              <a:gd name="connsiteY2" fmla="*/ 1304117 h 1398901"/>
              <a:gd name="connsiteX3" fmla="*/ 412748 w 2601450"/>
              <a:gd name="connsiteY3" fmla="*/ 1129305 h 1398901"/>
              <a:gd name="connsiteX4" fmla="*/ 2109810 w 2601450"/>
              <a:gd name="connsiteY4" fmla="*/ 1103672 h 1398901"/>
              <a:gd name="connsiteX5" fmla="*/ 2122524 w 2601450"/>
              <a:gd name="connsiteY5" fmla="*/ 844185 h 1398901"/>
              <a:gd name="connsiteX6" fmla="*/ 412749 w 2601450"/>
              <a:gd name="connsiteY6" fmla="*/ 770717 h 1398901"/>
              <a:gd name="connsiteX7" fmla="*/ 412748 w 2601450"/>
              <a:gd name="connsiteY7" fmla="*/ 595905 h 1398901"/>
              <a:gd name="connsiteX8" fmla="*/ 2116409 w 2601450"/>
              <a:gd name="connsiteY8" fmla="*/ 553080 h 1398901"/>
              <a:gd name="connsiteX9" fmla="*/ 2109321 w 2601450"/>
              <a:gd name="connsiteY9" fmla="*/ 302311 h 1398901"/>
              <a:gd name="connsiteX10" fmla="*/ 412750 w 2601450"/>
              <a:gd name="connsiteY10" fmla="*/ 237317 h 1398901"/>
              <a:gd name="connsiteX11" fmla="*/ 293968 w 2601450"/>
              <a:gd name="connsiteY11" fmla="*/ 60264 h 1398901"/>
              <a:gd name="connsiteX12" fmla="*/ 2176556 w 2601450"/>
              <a:gd name="connsiteY12" fmla="*/ 19923 h 1398901"/>
              <a:gd name="connsiteX13" fmla="*/ 2176556 w 2601450"/>
              <a:gd name="connsiteY13" fmla="*/ 19923 h 1398901"/>
              <a:gd name="connsiteX14" fmla="*/ 2381111 w 2601450"/>
              <a:gd name="connsiteY14" fmla="*/ 0 h 1398901"/>
              <a:gd name="connsiteX0" fmla="*/ 2381111 w 2601450"/>
              <a:gd name="connsiteY0" fmla="*/ 0 h 1398901"/>
              <a:gd name="connsiteX1" fmla="*/ 2273390 w 2601450"/>
              <a:gd name="connsiteY1" fmla="*/ 1347202 h 1398901"/>
              <a:gd name="connsiteX2" fmla="*/ 402725 w 2601450"/>
              <a:gd name="connsiteY2" fmla="*/ 1338991 h 1398901"/>
              <a:gd name="connsiteX3" fmla="*/ 412748 w 2601450"/>
              <a:gd name="connsiteY3" fmla="*/ 1129305 h 1398901"/>
              <a:gd name="connsiteX4" fmla="*/ 2109810 w 2601450"/>
              <a:gd name="connsiteY4" fmla="*/ 1103672 h 1398901"/>
              <a:gd name="connsiteX5" fmla="*/ 2122524 w 2601450"/>
              <a:gd name="connsiteY5" fmla="*/ 844185 h 1398901"/>
              <a:gd name="connsiteX6" fmla="*/ 412749 w 2601450"/>
              <a:gd name="connsiteY6" fmla="*/ 770717 h 1398901"/>
              <a:gd name="connsiteX7" fmla="*/ 412748 w 2601450"/>
              <a:gd name="connsiteY7" fmla="*/ 595905 h 1398901"/>
              <a:gd name="connsiteX8" fmla="*/ 2116409 w 2601450"/>
              <a:gd name="connsiteY8" fmla="*/ 553080 h 1398901"/>
              <a:gd name="connsiteX9" fmla="*/ 2109321 w 2601450"/>
              <a:gd name="connsiteY9" fmla="*/ 302311 h 1398901"/>
              <a:gd name="connsiteX10" fmla="*/ 412750 w 2601450"/>
              <a:gd name="connsiteY10" fmla="*/ 237317 h 1398901"/>
              <a:gd name="connsiteX11" fmla="*/ 293968 w 2601450"/>
              <a:gd name="connsiteY11" fmla="*/ 60264 h 1398901"/>
              <a:gd name="connsiteX12" fmla="*/ 2176556 w 2601450"/>
              <a:gd name="connsiteY12" fmla="*/ 19923 h 1398901"/>
              <a:gd name="connsiteX13" fmla="*/ 2176556 w 2601450"/>
              <a:gd name="connsiteY13" fmla="*/ 19923 h 1398901"/>
              <a:gd name="connsiteX14" fmla="*/ 2381111 w 2601450"/>
              <a:gd name="connsiteY14" fmla="*/ 0 h 1398901"/>
              <a:gd name="connsiteX0" fmla="*/ 2381111 w 2387225"/>
              <a:gd name="connsiteY0" fmla="*/ 0 h 1398901"/>
              <a:gd name="connsiteX1" fmla="*/ 2273390 w 2387225"/>
              <a:gd name="connsiteY1" fmla="*/ 1347202 h 1398901"/>
              <a:gd name="connsiteX2" fmla="*/ 402725 w 2387225"/>
              <a:gd name="connsiteY2" fmla="*/ 1338991 h 1398901"/>
              <a:gd name="connsiteX3" fmla="*/ 412748 w 2387225"/>
              <a:gd name="connsiteY3" fmla="*/ 1129305 h 1398901"/>
              <a:gd name="connsiteX4" fmla="*/ 2109810 w 2387225"/>
              <a:gd name="connsiteY4" fmla="*/ 1103672 h 1398901"/>
              <a:gd name="connsiteX5" fmla="*/ 2122524 w 2387225"/>
              <a:gd name="connsiteY5" fmla="*/ 844185 h 1398901"/>
              <a:gd name="connsiteX6" fmla="*/ 412749 w 2387225"/>
              <a:gd name="connsiteY6" fmla="*/ 770717 h 1398901"/>
              <a:gd name="connsiteX7" fmla="*/ 412748 w 2387225"/>
              <a:gd name="connsiteY7" fmla="*/ 595905 h 1398901"/>
              <a:gd name="connsiteX8" fmla="*/ 2116409 w 2387225"/>
              <a:gd name="connsiteY8" fmla="*/ 553080 h 1398901"/>
              <a:gd name="connsiteX9" fmla="*/ 2109321 w 2387225"/>
              <a:gd name="connsiteY9" fmla="*/ 302311 h 1398901"/>
              <a:gd name="connsiteX10" fmla="*/ 412750 w 2387225"/>
              <a:gd name="connsiteY10" fmla="*/ 237317 h 1398901"/>
              <a:gd name="connsiteX11" fmla="*/ 293968 w 2387225"/>
              <a:gd name="connsiteY11" fmla="*/ 60264 h 1398901"/>
              <a:gd name="connsiteX12" fmla="*/ 2176556 w 2387225"/>
              <a:gd name="connsiteY12" fmla="*/ 19923 h 1398901"/>
              <a:gd name="connsiteX13" fmla="*/ 2176556 w 2387225"/>
              <a:gd name="connsiteY13" fmla="*/ 19923 h 1398901"/>
              <a:gd name="connsiteX14" fmla="*/ 2381111 w 2387225"/>
              <a:gd name="connsiteY14" fmla="*/ 0 h 1398901"/>
              <a:gd name="connsiteX0" fmla="*/ 2176556 w 2295098"/>
              <a:gd name="connsiteY0" fmla="*/ 0 h 1378978"/>
              <a:gd name="connsiteX1" fmla="*/ 2273390 w 2295098"/>
              <a:gd name="connsiteY1" fmla="*/ 1327279 h 1378978"/>
              <a:gd name="connsiteX2" fmla="*/ 402725 w 2295098"/>
              <a:gd name="connsiteY2" fmla="*/ 1319068 h 1378978"/>
              <a:gd name="connsiteX3" fmla="*/ 412748 w 2295098"/>
              <a:gd name="connsiteY3" fmla="*/ 1109382 h 1378978"/>
              <a:gd name="connsiteX4" fmla="*/ 2109810 w 2295098"/>
              <a:gd name="connsiteY4" fmla="*/ 1083749 h 1378978"/>
              <a:gd name="connsiteX5" fmla="*/ 2122524 w 2295098"/>
              <a:gd name="connsiteY5" fmla="*/ 824262 h 1378978"/>
              <a:gd name="connsiteX6" fmla="*/ 412749 w 2295098"/>
              <a:gd name="connsiteY6" fmla="*/ 750794 h 1378978"/>
              <a:gd name="connsiteX7" fmla="*/ 412748 w 2295098"/>
              <a:gd name="connsiteY7" fmla="*/ 575982 h 1378978"/>
              <a:gd name="connsiteX8" fmla="*/ 2116409 w 2295098"/>
              <a:gd name="connsiteY8" fmla="*/ 533157 h 1378978"/>
              <a:gd name="connsiteX9" fmla="*/ 2109321 w 2295098"/>
              <a:gd name="connsiteY9" fmla="*/ 282388 h 1378978"/>
              <a:gd name="connsiteX10" fmla="*/ 412750 w 2295098"/>
              <a:gd name="connsiteY10" fmla="*/ 217394 h 1378978"/>
              <a:gd name="connsiteX11" fmla="*/ 293968 w 2295098"/>
              <a:gd name="connsiteY11" fmla="*/ 40341 h 1378978"/>
              <a:gd name="connsiteX12" fmla="*/ 2176556 w 2295098"/>
              <a:gd name="connsiteY12" fmla="*/ 0 h 1378978"/>
              <a:gd name="connsiteX13" fmla="*/ 2176556 w 2295098"/>
              <a:gd name="connsiteY13" fmla="*/ 0 h 1378978"/>
              <a:gd name="connsiteX0" fmla="*/ 2276800 w 2507027"/>
              <a:gd name="connsiteY0" fmla="*/ 44137 h 1379520"/>
              <a:gd name="connsiteX1" fmla="*/ 2273390 w 2507027"/>
              <a:gd name="connsiteY1" fmla="*/ 1327821 h 1379520"/>
              <a:gd name="connsiteX2" fmla="*/ 402725 w 2507027"/>
              <a:gd name="connsiteY2" fmla="*/ 1319610 h 1379520"/>
              <a:gd name="connsiteX3" fmla="*/ 412748 w 2507027"/>
              <a:gd name="connsiteY3" fmla="*/ 1109924 h 1379520"/>
              <a:gd name="connsiteX4" fmla="*/ 2109810 w 2507027"/>
              <a:gd name="connsiteY4" fmla="*/ 1084291 h 1379520"/>
              <a:gd name="connsiteX5" fmla="*/ 2122524 w 2507027"/>
              <a:gd name="connsiteY5" fmla="*/ 824804 h 1379520"/>
              <a:gd name="connsiteX6" fmla="*/ 412749 w 2507027"/>
              <a:gd name="connsiteY6" fmla="*/ 751336 h 1379520"/>
              <a:gd name="connsiteX7" fmla="*/ 412748 w 2507027"/>
              <a:gd name="connsiteY7" fmla="*/ 576524 h 1379520"/>
              <a:gd name="connsiteX8" fmla="*/ 2116409 w 2507027"/>
              <a:gd name="connsiteY8" fmla="*/ 533699 h 1379520"/>
              <a:gd name="connsiteX9" fmla="*/ 2109321 w 2507027"/>
              <a:gd name="connsiteY9" fmla="*/ 282930 h 1379520"/>
              <a:gd name="connsiteX10" fmla="*/ 412750 w 2507027"/>
              <a:gd name="connsiteY10" fmla="*/ 217936 h 1379520"/>
              <a:gd name="connsiteX11" fmla="*/ 293968 w 2507027"/>
              <a:gd name="connsiteY11" fmla="*/ 40883 h 1379520"/>
              <a:gd name="connsiteX12" fmla="*/ 2176556 w 2507027"/>
              <a:gd name="connsiteY12" fmla="*/ 542 h 1379520"/>
              <a:gd name="connsiteX13" fmla="*/ 2276800 w 2507027"/>
              <a:gd name="connsiteY13" fmla="*/ 44137 h 1379520"/>
              <a:gd name="connsiteX0" fmla="*/ 2293507 w 2311805"/>
              <a:gd name="connsiteY0" fmla="*/ 214490 h 1549873"/>
              <a:gd name="connsiteX1" fmla="*/ 2290097 w 2311805"/>
              <a:gd name="connsiteY1" fmla="*/ 1498174 h 1549873"/>
              <a:gd name="connsiteX2" fmla="*/ 419432 w 2311805"/>
              <a:gd name="connsiteY2" fmla="*/ 1489963 h 1549873"/>
              <a:gd name="connsiteX3" fmla="*/ 429455 w 2311805"/>
              <a:gd name="connsiteY3" fmla="*/ 1280277 h 1549873"/>
              <a:gd name="connsiteX4" fmla="*/ 2126517 w 2311805"/>
              <a:gd name="connsiteY4" fmla="*/ 1254644 h 1549873"/>
              <a:gd name="connsiteX5" fmla="*/ 2139231 w 2311805"/>
              <a:gd name="connsiteY5" fmla="*/ 995157 h 1549873"/>
              <a:gd name="connsiteX6" fmla="*/ 429456 w 2311805"/>
              <a:gd name="connsiteY6" fmla="*/ 921689 h 1549873"/>
              <a:gd name="connsiteX7" fmla="*/ 429455 w 2311805"/>
              <a:gd name="connsiteY7" fmla="*/ 746877 h 1549873"/>
              <a:gd name="connsiteX8" fmla="*/ 2133116 w 2311805"/>
              <a:gd name="connsiteY8" fmla="*/ 704052 h 1549873"/>
              <a:gd name="connsiteX9" fmla="*/ 2126028 w 2311805"/>
              <a:gd name="connsiteY9" fmla="*/ 453283 h 1549873"/>
              <a:gd name="connsiteX10" fmla="*/ 429457 w 2311805"/>
              <a:gd name="connsiteY10" fmla="*/ 388289 h 1549873"/>
              <a:gd name="connsiteX11" fmla="*/ 310675 w 2311805"/>
              <a:gd name="connsiteY11" fmla="*/ 211236 h 1549873"/>
              <a:gd name="connsiteX12" fmla="*/ 2293507 w 2311805"/>
              <a:gd name="connsiteY12" fmla="*/ 214490 h 1549873"/>
              <a:gd name="connsiteX0" fmla="*/ 2293507 w 2311805"/>
              <a:gd name="connsiteY0" fmla="*/ 48837 h 1384220"/>
              <a:gd name="connsiteX1" fmla="*/ 2290097 w 2311805"/>
              <a:gd name="connsiteY1" fmla="*/ 1332521 h 1384220"/>
              <a:gd name="connsiteX2" fmla="*/ 419432 w 2311805"/>
              <a:gd name="connsiteY2" fmla="*/ 1324310 h 1384220"/>
              <a:gd name="connsiteX3" fmla="*/ 429455 w 2311805"/>
              <a:gd name="connsiteY3" fmla="*/ 1114624 h 1384220"/>
              <a:gd name="connsiteX4" fmla="*/ 2126517 w 2311805"/>
              <a:gd name="connsiteY4" fmla="*/ 1088991 h 1384220"/>
              <a:gd name="connsiteX5" fmla="*/ 2139231 w 2311805"/>
              <a:gd name="connsiteY5" fmla="*/ 829504 h 1384220"/>
              <a:gd name="connsiteX6" fmla="*/ 429456 w 2311805"/>
              <a:gd name="connsiteY6" fmla="*/ 756036 h 1384220"/>
              <a:gd name="connsiteX7" fmla="*/ 429455 w 2311805"/>
              <a:gd name="connsiteY7" fmla="*/ 581224 h 1384220"/>
              <a:gd name="connsiteX8" fmla="*/ 2133116 w 2311805"/>
              <a:gd name="connsiteY8" fmla="*/ 538399 h 1384220"/>
              <a:gd name="connsiteX9" fmla="*/ 2126028 w 2311805"/>
              <a:gd name="connsiteY9" fmla="*/ 287630 h 1384220"/>
              <a:gd name="connsiteX10" fmla="*/ 429457 w 2311805"/>
              <a:gd name="connsiteY10" fmla="*/ 222636 h 1384220"/>
              <a:gd name="connsiteX11" fmla="*/ 310675 w 2311805"/>
              <a:gd name="connsiteY11" fmla="*/ 45583 h 1384220"/>
              <a:gd name="connsiteX12" fmla="*/ 2293507 w 2311805"/>
              <a:gd name="connsiteY12" fmla="*/ 48837 h 1384220"/>
              <a:gd name="connsiteX0" fmla="*/ 2283483 w 2301781"/>
              <a:gd name="connsiteY0" fmla="*/ 58372 h 1393755"/>
              <a:gd name="connsiteX1" fmla="*/ 2280073 w 2301781"/>
              <a:gd name="connsiteY1" fmla="*/ 1342056 h 1393755"/>
              <a:gd name="connsiteX2" fmla="*/ 409408 w 2301781"/>
              <a:gd name="connsiteY2" fmla="*/ 1333845 h 1393755"/>
              <a:gd name="connsiteX3" fmla="*/ 419431 w 2301781"/>
              <a:gd name="connsiteY3" fmla="*/ 1124159 h 1393755"/>
              <a:gd name="connsiteX4" fmla="*/ 2116493 w 2301781"/>
              <a:gd name="connsiteY4" fmla="*/ 1098526 h 1393755"/>
              <a:gd name="connsiteX5" fmla="*/ 2129207 w 2301781"/>
              <a:gd name="connsiteY5" fmla="*/ 839039 h 1393755"/>
              <a:gd name="connsiteX6" fmla="*/ 419432 w 2301781"/>
              <a:gd name="connsiteY6" fmla="*/ 765571 h 1393755"/>
              <a:gd name="connsiteX7" fmla="*/ 419431 w 2301781"/>
              <a:gd name="connsiteY7" fmla="*/ 590759 h 1393755"/>
              <a:gd name="connsiteX8" fmla="*/ 2123092 w 2301781"/>
              <a:gd name="connsiteY8" fmla="*/ 547934 h 1393755"/>
              <a:gd name="connsiteX9" fmla="*/ 2116004 w 2301781"/>
              <a:gd name="connsiteY9" fmla="*/ 297165 h 1393755"/>
              <a:gd name="connsiteX10" fmla="*/ 419433 w 2301781"/>
              <a:gd name="connsiteY10" fmla="*/ 232171 h 1393755"/>
              <a:gd name="connsiteX11" fmla="*/ 310675 w 2301781"/>
              <a:gd name="connsiteY11" fmla="*/ 28966 h 1393755"/>
              <a:gd name="connsiteX12" fmla="*/ 2283483 w 2301781"/>
              <a:gd name="connsiteY12" fmla="*/ 58372 h 1393755"/>
              <a:gd name="connsiteX0" fmla="*/ 2283483 w 2301781"/>
              <a:gd name="connsiteY0" fmla="*/ 58370 h 1393753"/>
              <a:gd name="connsiteX1" fmla="*/ 2280073 w 2301781"/>
              <a:gd name="connsiteY1" fmla="*/ 1342054 h 1393753"/>
              <a:gd name="connsiteX2" fmla="*/ 409408 w 2301781"/>
              <a:gd name="connsiteY2" fmla="*/ 1333843 h 1393753"/>
              <a:gd name="connsiteX3" fmla="*/ 419431 w 2301781"/>
              <a:gd name="connsiteY3" fmla="*/ 1124157 h 1393753"/>
              <a:gd name="connsiteX4" fmla="*/ 2116493 w 2301781"/>
              <a:gd name="connsiteY4" fmla="*/ 1098524 h 1393753"/>
              <a:gd name="connsiteX5" fmla="*/ 2129207 w 2301781"/>
              <a:gd name="connsiteY5" fmla="*/ 839037 h 1393753"/>
              <a:gd name="connsiteX6" fmla="*/ 419432 w 2301781"/>
              <a:gd name="connsiteY6" fmla="*/ 765569 h 1393753"/>
              <a:gd name="connsiteX7" fmla="*/ 419431 w 2301781"/>
              <a:gd name="connsiteY7" fmla="*/ 590757 h 1393753"/>
              <a:gd name="connsiteX8" fmla="*/ 2123092 w 2301781"/>
              <a:gd name="connsiteY8" fmla="*/ 547932 h 1393753"/>
              <a:gd name="connsiteX9" fmla="*/ 2116004 w 2301781"/>
              <a:gd name="connsiteY9" fmla="*/ 297163 h 1393753"/>
              <a:gd name="connsiteX10" fmla="*/ 419433 w 2301781"/>
              <a:gd name="connsiteY10" fmla="*/ 232169 h 1393753"/>
              <a:gd name="connsiteX11" fmla="*/ 310675 w 2301781"/>
              <a:gd name="connsiteY11" fmla="*/ 28964 h 1393753"/>
              <a:gd name="connsiteX12" fmla="*/ 2283483 w 2301781"/>
              <a:gd name="connsiteY12" fmla="*/ 58370 h 1393753"/>
              <a:gd name="connsiteX0" fmla="*/ 2293506 w 2301781"/>
              <a:gd name="connsiteY0" fmla="*/ 48837 h 1419090"/>
              <a:gd name="connsiteX1" fmla="*/ 2280073 w 2301781"/>
              <a:gd name="connsiteY1" fmla="*/ 1367391 h 1419090"/>
              <a:gd name="connsiteX2" fmla="*/ 409408 w 2301781"/>
              <a:gd name="connsiteY2" fmla="*/ 1359180 h 1419090"/>
              <a:gd name="connsiteX3" fmla="*/ 419431 w 2301781"/>
              <a:gd name="connsiteY3" fmla="*/ 1149494 h 1419090"/>
              <a:gd name="connsiteX4" fmla="*/ 2116493 w 2301781"/>
              <a:gd name="connsiteY4" fmla="*/ 1123861 h 1419090"/>
              <a:gd name="connsiteX5" fmla="*/ 2129207 w 2301781"/>
              <a:gd name="connsiteY5" fmla="*/ 864374 h 1419090"/>
              <a:gd name="connsiteX6" fmla="*/ 419432 w 2301781"/>
              <a:gd name="connsiteY6" fmla="*/ 790906 h 1419090"/>
              <a:gd name="connsiteX7" fmla="*/ 419431 w 2301781"/>
              <a:gd name="connsiteY7" fmla="*/ 616094 h 1419090"/>
              <a:gd name="connsiteX8" fmla="*/ 2123092 w 2301781"/>
              <a:gd name="connsiteY8" fmla="*/ 573269 h 1419090"/>
              <a:gd name="connsiteX9" fmla="*/ 2116004 w 2301781"/>
              <a:gd name="connsiteY9" fmla="*/ 322500 h 1419090"/>
              <a:gd name="connsiteX10" fmla="*/ 419433 w 2301781"/>
              <a:gd name="connsiteY10" fmla="*/ 257506 h 1419090"/>
              <a:gd name="connsiteX11" fmla="*/ 310675 w 2301781"/>
              <a:gd name="connsiteY11" fmla="*/ 54301 h 1419090"/>
              <a:gd name="connsiteX12" fmla="*/ 2293506 w 2301781"/>
              <a:gd name="connsiteY12" fmla="*/ 48837 h 1419090"/>
              <a:gd name="connsiteX0" fmla="*/ 2293506 w 2301781"/>
              <a:gd name="connsiteY0" fmla="*/ 23499 h 1393752"/>
              <a:gd name="connsiteX1" fmla="*/ 2280073 w 2301781"/>
              <a:gd name="connsiteY1" fmla="*/ 1342053 h 1393752"/>
              <a:gd name="connsiteX2" fmla="*/ 409408 w 2301781"/>
              <a:gd name="connsiteY2" fmla="*/ 1333842 h 1393752"/>
              <a:gd name="connsiteX3" fmla="*/ 419431 w 2301781"/>
              <a:gd name="connsiteY3" fmla="*/ 1124156 h 1393752"/>
              <a:gd name="connsiteX4" fmla="*/ 2116493 w 2301781"/>
              <a:gd name="connsiteY4" fmla="*/ 1098523 h 1393752"/>
              <a:gd name="connsiteX5" fmla="*/ 2129207 w 2301781"/>
              <a:gd name="connsiteY5" fmla="*/ 839036 h 1393752"/>
              <a:gd name="connsiteX6" fmla="*/ 419432 w 2301781"/>
              <a:gd name="connsiteY6" fmla="*/ 765568 h 1393752"/>
              <a:gd name="connsiteX7" fmla="*/ 419431 w 2301781"/>
              <a:gd name="connsiteY7" fmla="*/ 590756 h 1393752"/>
              <a:gd name="connsiteX8" fmla="*/ 2123092 w 2301781"/>
              <a:gd name="connsiteY8" fmla="*/ 547931 h 1393752"/>
              <a:gd name="connsiteX9" fmla="*/ 2116004 w 2301781"/>
              <a:gd name="connsiteY9" fmla="*/ 297162 h 1393752"/>
              <a:gd name="connsiteX10" fmla="*/ 419433 w 2301781"/>
              <a:gd name="connsiteY10" fmla="*/ 232168 h 1393752"/>
              <a:gd name="connsiteX11" fmla="*/ 310675 w 2301781"/>
              <a:gd name="connsiteY11" fmla="*/ 28963 h 1393752"/>
              <a:gd name="connsiteX12" fmla="*/ 2293506 w 2301781"/>
              <a:gd name="connsiteY12" fmla="*/ 23499 h 139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01781" h="1393752">
                <a:moveTo>
                  <a:pt x="2293506" y="23499"/>
                </a:moveTo>
                <a:cubicBezTo>
                  <a:pt x="2292369" y="451394"/>
                  <a:pt x="2281210" y="914158"/>
                  <a:pt x="2280073" y="1342053"/>
                </a:cubicBezTo>
                <a:cubicBezTo>
                  <a:pt x="1911914" y="1393752"/>
                  <a:pt x="719515" y="1370158"/>
                  <a:pt x="409408" y="1333842"/>
                </a:cubicBezTo>
                <a:cubicBezTo>
                  <a:pt x="99301" y="1297526"/>
                  <a:pt x="134917" y="1163376"/>
                  <a:pt x="419431" y="1124156"/>
                </a:cubicBezTo>
                <a:cubicBezTo>
                  <a:pt x="703945" y="1084936"/>
                  <a:pt x="1838213" y="1148949"/>
                  <a:pt x="2116493" y="1098523"/>
                </a:cubicBezTo>
                <a:cubicBezTo>
                  <a:pt x="2264454" y="1004504"/>
                  <a:pt x="2301781" y="929403"/>
                  <a:pt x="2129207" y="839036"/>
                </a:cubicBezTo>
                <a:cubicBezTo>
                  <a:pt x="1846364" y="783544"/>
                  <a:pt x="704395" y="806948"/>
                  <a:pt x="419432" y="765568"/>
                </a:cubicBezTo>
                <a:cubicBezTo>
                  <a:pt x="134469" y="724188"/>
                  <a:pt x="125463" y="628483"/>
                  <a:pt x="419431" y="590756"/>
                </a:cubicBezTo>
                <a:cubicBezTo>
                  <a:pt x="695470" y="548548"/>
                  <a:pt x="1840330" y="596863"/>
                  <a:pt x="2123092" y="547931"/>
                </a:cubicBezTo>
                <a:cubicBezTo>
                  <a:pt x="2245460" y="464132"/>
                  <a:pt x="2299702" y="357057"/>
                  <a:pt x="2116004" y="297162"/>
                </a:cubicBezTo>
                <a:cubicBezTo>
                  <a:pt x="1822036" y="245988"/>
                  <a:pt x="720321" y="276868"/>
                  <a:pt x="419433" y="232168"/>
                </a:cubicBezTo>
                <a:cubicBezTo>
                  <a:pt x="118545" y="187468"/>
                  <a:pt x="0" y="57929"/>
                  <a:pt x="310675" y="28963"/>
                </a:cubicBezTo>
                <a:cubicBezTo>
                  <a:pt x="641399" y="0"/>
                  <a:pt x="1983650" y="26977"/>
                  <a:pt x="2293506" y="23499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3778728" y="3502766"/>
            <a:ext cx="1459684" cy="3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>
            <a:off x="4506868" y="4217226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H="1">
            <a:off x="4013747" y="3503378"/>
            <a:ext cx="1459684" cy="2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H="1">
            <a:off x="4256023" y="3507844"/>
            <a:ext cx="1452427" cy="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4505557" y="3518394"/>
            <a:ext cx="1430655" cy="1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4728264" y="3504467"/>
            <a:ext cx="14596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4506868" y="3983430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4506868" y="3756892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4506868" y="3530354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>
            <a:off x="4506868" y="3303815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0800000">
            <a:off x="4506868" y="3077277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373353" y="4205148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4602789" y="4205148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4832225" y="4205148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5061661" y="4205148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4223614" y="381602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4223614" y="358742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4223614" y="335882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4223614" y="313022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4230742" y="290162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5291097" y="4205148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69" name="Oval 68"/>
          <p:cNvSpPr/>
          <p:nvPr/>
        </p:nvSpPr>
        <p:spPr>
          <a:xfrm>
            <a:off x="5416748" y="3041626"/>
            <a:ext cx="82311" cy="82669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0" name="Straight Connector 69"/>
          <p:cNvCxnSpPr/>
          <p:nvPr/>
        </p:nvCxnSpPr>
        <p:spPr>
          <a:xfrm rot="10800000">
            <a:off x="4506868" y="2875080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223614" y="2729297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72" name="Oval 71"/>
          <p:cNvSpPr/>
          <p:nvPr/>
        </p:nvSpPr>
        <p:spPr>
          <a:xfrm>
            <a:off x="4470262" y="3044860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3" name="Oval 72"/>
          <p:cNvSpPr/>
          <p:nvPr/>
        </p:nvSpPr>
        <p:spPr>
          <a:xfrm>
            <a:off x="4943504" y="3044860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4" name="Oval 73"/>
          <p:cNvSpPr/>
          <p:nvPr/>
        </p:nvSpPr>
        <p:spPr>
          <a:xfrm>
            <a:off x="4943507" y="2841667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5" name="Oval 74"/>
          <p:cNvSpPr/>
          <p:nvPr/>
        </p:nvSpPr>
        <p:spPr>
          <a:xfrm>
            <a:off x="4951990" y="3721680"/>
            <a:ext cx="76200" cy="76200"/>
          </a:xfrm>
          <a:prstGeom prst="ellipse">
            <a:avLst/>
          </a:prstGeom>
          <a:solidFill>
            <a:schemeClr val="accent3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6" name="Oval 75"/>
          <p:cNvSpPr/>
          <p:nvPr/>
        </p:nvSpPr>
        <p:spPr>
          <a:xfrm>
            <a:off x="5423698" y="3264492"/>
            <a:ext cx="76200" cy="76200"/>
          </a:xfrm>
          <a:prstGeom prst="ellipse">
            <a:avLst/>
          </a:prstGeom>
          <a:solidFill>
            <a:schemeClr val="accent3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7" name="Oval 76"/>
          <p:cNvSpPr/>
          <p:nvPr/>
        </p:nvSpPr>
        <p:spPr>
          <a:xfrm>
            <a:off x="4480269" y="4171635"/>
            <a:ext cx="76200" cy="76200"/>
          </a:xfrm>
          <a:prstGeom prst="ellipse">
            <a:avLst/>
          </a:prstGeom>
          <a:solidFill>
            <a:schemeClr val="accent3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pSp>
        <p:nvGrpSpPr>
          <p:cNvPr id="78" name="Group 163"/>
          <p:cNvGrpSpPr/>
          <p:nvPr/>
        </p:nvGrpSpPr>
        <p:grpSpPr>
          <a:xfrm>
            <a:off x="7018522" y="2630235"/>
            <a:ext cx="1524000" cy="1788308"/>
            <a:chOff x="7468466" y="370869"/>
            <a:chExt cx="1524000" cy="1788308"/>
          </a:xfrm>
        </p:grpSpPr>
        <p:sp>
          <p:nvSpPr>
            <p:cNvPr id="79" name="Oval 78"/>
            <p:cNvSpPr/>
            <p:nvPr/>
          </p:nvSpPr>
          <p:spPr>
            <a:xfrm>
              <a:off x="7670806" y="1603816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8135257" y="1589305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8621486" y="1589307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7678060" y="1146622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8142511" y="1132111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8628740" y="1132113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8142508" y="696688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8628737" y="696690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7670800" y="696685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5400000">
              <a:off x="7023580" y="1200610"/>
              <a:ext cx="1459684" cy="34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0800000">
              <a:off x="7751720" y="191507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7258599" y="1201222"/>
              <a:ext cx="1459684" cy="2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16200000" flipH="1">
              <a:off x="7500875" y="1205688"/>
              <a:ext cx="1452427" cy="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7750409" y="1216238"/>
              <a:ext cx="1430655" cy="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7973116" y="1202311"/>
              <a:ext cx="14596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7751720" y="168127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10800000">
              <a:off x="7751720" y="1454736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0800000">
              <a:off x="7751720" y="1228198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7751720" y="1001659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0800000">
              <a:off x="7751720" y="775121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7618205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847641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8077077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8306513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7468466" y="15138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468466" y="12852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7468466" y="10566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468466" y="8280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475594" y="5994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8535949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8661600" y="739470"/>
              <a:ext cx="82311" cy="8266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10" name="Straight Connector 109"/>
            <p:cNvCxnSpPr/>
            <p:nvPr/>
          </p:nvCxnSpPr>
          <p:spPr>
            <a:xfrm rot="10800000">
              <a:off x="7751720" y="57292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7468466" y="3708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112" name="Oval 111"/>
            <p:cNvSpPr/>
            <p:nvPr/>
          </p:nvSpPr>
          <p:spPr>
            <a:xfrm>
              <a:off x="7715114" y="742704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2543629" y="2367459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8476343" y="2367459"/>
            <a:ext cx="522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443728" y="2367459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116" name="Down Arrow 115"/>
          <p:cNvSpPr/>
          <p:nvPr/>
        </p:nvSpPr>
        <p:spPr>
          <a:xfrm rot="16200000">
            <a:off x="5911304" y="3798943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Down Arrow 116"/>
          <p:cNvSpPr/>
          <p:nvPr/>
        </p:nvSpPr>
        <p:spPr>
          <a:xfrm rot="16200000">
            <a:off x="3059247" y="3769914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3171372" y="2370075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parity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008915" y="2370073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parity</a:t>
            </a:r>
          </a:p>
        </p:txBody>
      </p:sp>
      <p:grpSp>
        <p:nvGrpSpPr>
          <p:cNvPr id="123" name="Group 334"/>
          <p:cNvGrpSpPr/>
          <p:nvPr/>
        </p:nvGrpSpPr>
        <p:grpSpPr>
          <a:xfrm>
            <a:off x="225048" y="2744314"/>
            <a:ext cx="1068592" cy="1516928"/>
            <a:chOff x="-52593" y="525996"/>
            <a:chExt cx="1068592" cy="1516928"/>
          </a:xfrm>
        </p:grpSpPr>
        <p:sp>
          <p:nvSpPr>
            <p:cNvPr id="124" name="TextBox 123"/>
            <p:cNvSpPr txBox="1"/>
            <p:nvPr/>
          </p:nvSpPr>
          <p:spPr>
            <a:xfrm>
              <a:off x="223149" y="533254"/>
              <a:ext cx="56062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x+=z; </a:t>
              </a:r>
              <a:br>
                <a:rPr lang="en-US" sz="110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x+=z 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223149" y="894298"/>
              <a:ext cx="55336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82575" algn="l"/>
                </a:tabLst>
              </a:pP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z++; 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z++;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223148" y="1273483"/>
              <a:ext cx="79285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y1=f(x)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y2=x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assert 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   y1!= y2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-52593" y="525996"/>
              <a:ext cx="3811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T1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-52593" y="896106"/>
              <a:ext cx="3483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T2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-52593" y="1273478"/>
              <a:ext cx="348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T3</a:t>
              </a:r>
            </a:p>
          </p:txBody>
        </p:sp>
      </p:grpSp>
      <p:grpSp>
        <p:nvGrpSpPr>
          <p:cNvPr id="130" name="Group 339"/>
          <p:cNvGrpSpPr/>
          <p:nvPr/>
        </p:nvGrpSpPr>
        <p:grpSpPr>
          <a:xfrm>
            <a:off x="3280305" y="2751571"/>
            <a:ext cx="1068592" cy="1516928"/>
            <a:chOff x="215916" y="533253"/>
            <a:chExt cx="1068592" cy="1516928"/>
          </a:xfrm>
        </p:grpSpPr>
        <p:grpSp>
          <p:nvGrpSpPr>
            <p:cNvPr id="131" name="Group 334"/>
            <p:cNvGrpSpPr/>
            <p:nvPr/>
          </p:nvGrpSpPr>
          <p:grpSpPr>
            <a:xfrm>
              <a:off x="215916" y="533253"/>
              <a:ext cx="1068592" cy="1516928"/>
              <a:chOff x="-52593" y="525996"/>
              <a:chExt cx="1068592" cy="1516928"/>
            </a:xfrm>
          </p:grpSpPr>
          <p:sp>
            <p:nvSpPr>
              <p:cNvPr id="133" name="TextBox 132"/>
              <p:cNvSpPr txBox="1"/>
              <p:nvPr/>
            </p:nvSpPr>
            <p:spPr>
              <a:xfrm>
                <a:off x="223149" y="533254"/>
                <a:ext cx="5606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x+=z; </a:t>
                </a:r>
                <a:br>
                  <a:rPr lang="en-US" sz="11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 </a:t>
                </a: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223149" y="894298"/>
                <a:ext cx="55336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282575" algn="l"/>
                  </a:tabLst>
                </a:pP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</a:t>
                </a: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223148" y="1273483"/>
                <a:ext cx="7928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y1=f(x)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y2=x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assert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   y1!= y2</a:t>
                </a: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-52593" y="525996"/>
                <a:ext cx="36702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T1</a:t>
                </a: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-52593" y="896106"/>
                <a:ext cx="34834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T2</a:t>
                </a: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-52593" y="1273478"/>
                <a:ext cx="34834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T3</a:t>
                </a:r>
              </a:p>
            </p:txBody>
          </p:sp>
        </p:grpSp>
        <p:sp>
          <p:nvSpPr>
            <p:cNvPr id="132" name="Left Bracket 131"/>
            <p:cNvSpPr/>
            <p:nvPr/>
          </p:nvSpPr>
          <p:spPr>
            <a:xfrm>
              <a:off x="520692" y="963240"/>
              <a:ext cx="45719" cy="263217"/>
            </a:xfrm>
            <a:prstGeom prst="leftBracket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39" name="Group 352"/>
          <p:cNvGrpSpPr/>
          <p:nvPr/>
        </p:nvGrpSpPr>
        <p:grpSpPr>
          <a:xfrm>
            <a:off x="6064032" y="2744314"/>
            <a:ext cx="1078866" cy="1516928"/>
            <a:chOff x="205642" y="533253"/>
            <a:chExt cx="1078866" cy="1516928"/>
          </a:xfrm>
        </p:grpSpPr>
        <p:grpSp>
          <p:nvGrpSpPr>
            <p:cNvPr id="140" name="Group 334"/>
            <p:cNvGrpSpPr/>
            <p:nvPr/>
          </p:nvGrpSpPr>
          <p:grpSpPr>
            <a:xfrm>
              <a:off x="205642" y="533253"/>
              <a:ext cx="1078866" cy="1516928"/>
              <a:chOff x="-62867" y="525996"/>
              <a:chExt cx="1078866" cy="1516928"/>
            </a:xfrm>
          </p:grpSpPr>
          <p:sp>
            <p:nvSpPr>
              <p:cNvPr id="143" name="TextBox 142"/>
              <p:cNvSpPr txBox="1"/>
              <p:nvPr/>
            </p:nvSpPr>
            <p:spPr>
              <a:xfrm>
                <a:off x="223149" y="533254"/>
                <a:ext cx="5606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x+=z; </a:t>
                </a:r>
                <a:br>
                  <a:rPr lang="en-US" sz="11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 </a:t>
                </a: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223149" y="894298"/>
                <a:ext cx="55336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282575" algn="l"/>
                  </a:tabLst>
                </a:pP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</a:t>
                </a: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223148" y="1273483"/>
                <a:ext cx="7928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y1=f(x)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y2=x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assert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   y1!= y2</a:t>
                </a: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-62867" y="525996"/>
                <a:ext cx="50115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T1</a:t>
                </a: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-62867" y="896106"/>
                <a:ext cx="34834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T2</a:t>
                </a: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-62867" y="1273478"/>
                <a:ext cx="34834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T3</a:t>
                </a:r>
              </a:p>
            </p:txBody>
          </p:sp>
        </p:grpSp>
        <p:sp>
          <p:nvSpPr>
            <p:cNvPr id="141" name="Left Bracket 140"/>
            <p:cNvSpPr/>
            <p:nvPr/>
          </p:nvSpPr>
          <p:spPr>
            <a:xfrm>
              <a:off x="520692" y="963240"/>
              <a:ext cx="45719" cy="263217"/>
            </a:xfrm>
            <a:prstGeom prst="leftBracket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2" name="Left Bracket 141"/>
            <p:cNvSpPr/>
            <p:nvPr/>
          </p:nvSpPr>
          <p:spPr>
            <a:xfrm>
              <a:off x="520692" y="585868"/>
              <a:ext cx="45719" cy="299503"/>
            </a:xfrm>
            <a:prstGeom prst="leftBracket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149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r>
              <a:rPr lang="en-US" sz="3200" dirty="0" smtClean="0"/>
              <a:t>Example: Avoiding Bad Interleavings</a:t>
            </a:r>
            <a:endParaRPr lang="en-US" sz="3200" dirty="0"/>
          </a:p>
        </p:txBody>
      </p:sp>
      <p:sp>
        <p:nvSpPr>
          <p:cNvPr id="150" name="TextBox 149"/>
          <p:cNvSpPr txBox="1"/>
          <p:nvPr/>
        </p:nvSpPr>
        <p:spPr>
          <a:xfrm>
            <a:off x="1676400" y="5715000"/>
            <a:ext cx="6016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But we can also refine the abstraction…</a:t>
            </a:r>
            <a:endParaRPr lang="en-US" sz="2800" dirty="0"/>
          </a:p>
        </p:txBody>
      </p:sp>
      <p:sp>
        <p:nvSpPr>
          <p:cNvPr id="151" name="Slide Number Placeholder 1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 animBg="1"/>
      <p:bldP spid="71" grpId="0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114" grpId="0"/>
      <p:bldP spid="115" grpId="0"/>
      <p:bldP spid="116" grpId="0" animBg="1"/>
      <p:bldP spid="117" grpId="0" animBg="1"/>
      <p:bldP spid="121" grpId="0"/>
      <p:bldP spid="122" grpId="0"/>
      <p:bldP spid="15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70823" y="74354"/>
            <a:ext cx="1838654" cy="2002394"/>
            <a:chOff x="936996" y="2362199"/>
            <a:chExt cx="1838654" cy="2002394"/>
          </a:xfrm>
        </p:grpSpPr>
        <p:sp>
          <p:nvSpPr>
            <p:cNvPr id="3" name="Rounded Rectangle 2"/>
            <p:cNvSpPr/>
            <p:nvPr/>
          </p:nvSpPr>
          <p:spPr>
            <a:xfrm>
              <a:off x="1126672" y="2735943"/>
              <a:ext cx="1139372" cy="1429657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 rot="5400000">
              <a:off x="392439" y="3309758"/>
              <a:ext cx="1655624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0800000">
              <a:off x="1220253" y="4120486"/>
              <a:ext cx="1379619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727129" y="3406638"/>
              <a:ext cx="1459684" cy="2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H="1">
              <a:off x="969405" y="3411104"/>
              <a:ext cx="1452427" cy="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218939" y="3421654"/>
              <a:ext cx="1430655" cy="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1441646" y="3407727"/>
              <a:ext cx="14596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1220250" y="388669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1220250" y="3660152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220250" y="343361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1220250" y="3207075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220250" y="2980537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086735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45607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75043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36996" y="37192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36996" y="34906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36996" y="32620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36996" y="30334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44124" y="28048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04479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2130130" y="2944886"/>
              <a:ext cx="82311" cy="8266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10800000">
              <a:off x="1220250" y="277834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936996" y="25762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1183644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8" name="Oval 27"/>
            <p:cNvSpPr/>
            <p:nvPr/>
          </p:nvSpPr>
          <p:spPr>
            <a:xfrm>
              <a:off x="1418499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9" name="Oval 28"/>
            <p:cNvSpPr/>
            <p:nvPr/>
          </p:nvSpPr>
          <p:spPr>
            <a:xfrm>
              <a:off x="1656886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0" name="Oval 29"/>
            <p:cNvSpPr/>
            <p:nvPr/>
          </p:nvSpPr>
          <p:spPr>
            <a:xfrm>
              <a:off x="1896370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" name="Oval 30"/>
            <p:cNvSpPr/>
            <p:nvPr/>
          </p:nvSpPr>
          <p:spPr>
            <a:xfrm>
              <a:off x="1656889" y="274492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2" name="Oval 31"/>
            <p:cNvSpPr/>
            <p:nvPr/>
          </p:nvSpPr>
          <p:spPr>
            <a:xfrm>
              <a:off x="2135854" y="274493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3" name="Oval 32"/>
            <p:cNvSpPr/>
            <p:nvPr/>
          </p:nvSpPr>
          <p:spPr>
            <a:xfrm>
              <a:off x="1659081" y="3399971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4" name="Oval 33"/>
            <p:cNvSpPr/>
            <p:nvPr/>
          </p:nvSpPr>
          <p:spPr>
            <a:xfrm>
              <a:off x="1412346" y="3399974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5" name="Oval 34"/>
            <p:cNvSpPr/>
            <p:nvPr/>
          </p:nvSpPr>
          <p:spPr>
            <a:xfrm>
              <a:off x="1905822" y="3392717"/>
              <a:ext cx="76200" cy="76200"/>
            </a:xfrm>
            <a:prstGeom prst="ellipse">
              <a:avLst/>
            </a:prstGeom>
            <a:solidFill>
              <a:srgbClr val="C00000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454728" y="4082142"/>
              <a:ext cx="3209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y2</a:t>
              </a:r>
              <a:endParaRPr lang="en-US" sz="11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37986" y="2362199"/>
              <a:ext cx="3209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y1</a:t>
              </a:r>
              <a:endParaRPr lang="en-US" sz="1100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1209114" y="4053125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16171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1659087" y="3617687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2" name="Oval 41"/>
            <p:cNvSpPr/>
            <p:nvPr/>
          </p:nvSpPr>
          <p:spPr>
            <a:xfrm>
              <a:off x="1412344" y="3849916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3" name="Oval 42"/>
            <p:cNvSpPr/>
            <p:nvPr/>
          </p:nvSpPr>
          <p:spPr>
            <a:xfrm>
              <a:off x="2145315" y="3182259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45" name="Rounded Rectangle 44"/>
          <p:cNvSpPr/>
          <p:nvPr/>
        </p:nvSpPr>
        <p:spPr>
          <a:xfrm>
            <a:off x="1428830" y="2609583"/>
            <a:ext cx="1103086" cy="812801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767054" y="3308698"/>
            <a:ext cx="1459684" cy="3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0800000">
            <a:off x="1495194" y="4023158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6200000" flipH="1">
            <a:off x="1002073" y="3309310"/>
            <a:ext cx="1459684" cy="2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 flipH="1">
            <a:off x="1244349" y="3313776"/>
            <a:ext cx="1452427" cy="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1493883" y="3324326"/>
            <a:ext cx="1430655" cy="1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1716590" y="3310399"/>
            <a:ext cx="14596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1495194" y="3789362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495194" y="3562824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1495194" y="3336286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1495194" y="3109747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1495194" y="2883209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361679" y="4011080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1591115" y="4011080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1820551" y="4011080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2049987" y="4011080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1211940" y="3621957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1211940" y="3393357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1211940" y="3164757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1211940" y="2936157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1219068" y="2707557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2279423" y="4011080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67" name="Oval 66"/>
          <p:cNvSpPr/>
          <p:nvPr/>
        </p:nvSpPr>
        <p:spPr>
          <a:xfrm>
            <a:off x="2405074" y="2847558"/>
            <a:ext cx="82311" cy="82669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68" name="Straight Connector 67"/>
          <p:cNvCxnSpPr/>
          <p:nvPr/>
        </p:nvCxnSpPr>
        <p:spPr>
          <a:xfrm rot="10800000">
            <a:off x="1495194" y="2681012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211940" y="2478957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70" name="Oval 69"/>
          <p:cNvSpPr/>
          <p:nvPr/>
        </p:nvSpPr>
        <p:spPr>
          <a:xfrm>
            <a:off x="1458588" y="2850792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1" name="Oval 70"/>
          <p:cNvSpPr/>
          <p:nvPr/>
        </p:nvSpPr>
        <p:spPr>
          <a:xfrm>
            <a:off x="1693443" y="2850792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2" name="Oval 71"/>
          <p:cNvSpPr/>
          <p:nvPr/>
        </p:nvSpPr>
        <p:spPr>
          <a:xfrm>
            <a:off x="1931830" y="2850792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3" name="Oval 72"/>
          <p:cNvSpPr/>
          <p:nvPr/>
        </p:nvSpPr>
        <p:spPr>
          <a:xfrm>
            <a:off x="2171314" y="2850792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4" name="Oval 73"/>
          <p:cNvSpPr/>
          <p:nvPr/>
        </p:nvSpPr>
        <p:spPr>
          <a:xfrm>
            <a:off x="1931833" y="2647599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5" name="Oval 74"/>
          <p:cNvSpPr/>
          <p:nvPr/>
        </p:nvSpPr>
        <p:spPr>
          <a:xfrm>
            <a:off x="2410798" y="2647602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6" name="Oval 75"/>
          <p:cNvSpPr/>
          <p:nvPr/>
        </p:nvSpPr>
        <p:spPr>
          <a:xfrm>
            <a:off x="1934025" y="3302643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7" name="Oval 76"/>
          <p:cNvSpPr/>
          <p:nvPr/>
        </p:nvSpPr>
        <p:spPr>
          <a:xfrm>
            <a:off x="1687290" y="3302646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8" name="Oval 77"/>
          <p:cNvSpPr/>
          <p:nvPr/>
        </p:nvSpPr>
        <p:spPr>
          <a:xfrm>
            <a:off x="2180766" y="3295389"/>
            <a:ext cx="76200" cy="76200"/>
          </a:xfrm>
          <a:prstGeom prst="ellipse">
            <a:avLst/>
          </a:prstGeom>
          <a:solidFill>
            <a:schemeClr val="accent2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0" name="Oval 79"/>
          <p:cNvSpPr/>
          <p:nvPr/>
        </p:nvSpPr>
        <p:spPr>
          <a:xfrm>
            <a:off x="2398479" y="3077682"/>
            <a:ext cx="76200" cy="76200"/>
          </a:xfrm>
          <a:prstGeom prst="ellipse">
            <a:avLst/>
          </a:prstGeom>
          <a:solidFill>
            <a:schemeClr val="accent3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4" name="Freeform 83"/>
          <p:cNvSpPr/>
          <p:nvPr/>
        </p:nvSpPr>
        <p:spPr>
          <a:xfrm>
            <a:off x="1458693" y="4732341"/>
            <a:ext cx="1110342" cy="870857"/>
          </a:xfrm>
          <a:custGeom>
            <a:avLst/>
            <a:gdLst>
              <a:gd name="connsiteX0" fmla="*/ 43543 w 1131898"/>
              <a:gd name="connsiteY0" fmla="*/ 0 h 928914"/>
              <a:gd name="connsiteX1" fmla="*/ 43543 w 1131898"/>
              <a:gd name="connsiteY1" fmla="*/ 0 h 928914"/>
              <a:gd name="connsiteX2" fmla="*/ 921658 w 1131898"/>
              <a:gd name="connsiteY2" fmla="*/ 7257 h 928914"/>
              <a:gd name="connsiteX3" fmla="*/ 1023258 w 1131898"/>
              <a:gd name="connsiteY3" fmla="*/ 21771 h 928914"/>
              <a:gd name="connsiteX4" fmla="*/ 1095829 w 1131898"/>
              <a:gd name="connsiteY4" fmla="*/ 29028 h 928914"/>
              <a:gd name="connsiteX5" fmla="*/ 1124858 w 1131898"/>
              <a:gd name="connsiteY5" fmla="*/ 0 h 928914"/>
              <a:gd name="connsiteX6" fmla="*/ 1117600 w 1131898"/>
              <a:gd name="connsiteY6" fmla="*/ 457200 h 928914"/>
              <a:gd name="connsiteX7" fmla="*/ 1117600 w 1131898"/>
              <a:gd name="connsiteY7" fmla="*/ 558800 h 928914"/>
              <a:gd name="connsiteX8" fmla="*/ 783772 w 1131898"/>
              <a:gd name="connsiteY8" fmla="*/ 928914 h 928914"/>
              <a:gd name="connsiteX9" fmla="*/ 0 w 1131898"/>
              <a:gd name="connsiteY9" fmla="*/ 921657 h 928914"/>
              <a:gd name="connsiteX10" fmla="*/ 43543 w 1131898"/>
              <a:gd name="connsiteY10" fmla="*/ 0 h 928914"/>
              <a:gd name="connsiteX0" fmla="*/ 38704 w 1156087"/>
              <a:gd name="connsiteY0" fmla="*/ 0 h 928914"/>
              <a:gd name="connsiteX1" fmla="*/ 67732 w 1156087"/>
              <a:gd name="connsiteY1" fmla="*/ 0 h 928914"/>
              <a:gd name="connsiteX2" fmla="*/ 945847 w 1156087"/>
              <a:gd name="connsiteY2" fmla="*/ 7257 h 928914"/>
              <a:gd name="connsiteX3" fmla="*/ 1047447 w 1156087"/>
              <a:gd name="connsiteY3" fmla="*/ 21771 h 928914"/>
              <a:gd name="connsiteX4" fmla="*/ 1120018 w 1156087"/>
              <a:gd name="connsiteY4" fmla="*/ 29028 h 928914"/>
              <a:gd name="connsiteX5" fmla="*/ 1149047 w 1156087"/>
              <a:gd name="connsiteY5" fmla="*/ 0 h 928914"/>
              <a:gd name="connsiteX6" fmla="*/ 1141789 w 1156087"/>
              <a:gd name="connsiteY6" fmla="*/ 457200 h 928914"/>
              <a:gd name="connsiteX7" fmla="*/ 1141789 w 1156087"/>
              <a:gd name="connsiteY7" fmla="*/ 558800 h 928914"/>
              <a:gd name="connsiteX8" fmla="*/ 807961 w 1156087"/>
              <a:gd name="connsiteY8" fmla="*/ 928914 h 928914"/>
              <a:gd name="connsiteX9" fmla="*/ 24189 w 1156087"/>
              <a:gd name="connsiteY9" fmla="*/ 921657 h 928914"/>
              <a:gd name="connsiteX10" fmla="*/ 38704 w 1156087"/>
              <a:gd name="connsiteY10" fmla="*/ 0 h 928914"/>
              <a:gd name="connsiteX0" fmla="*/ 14515 w 1131898"/>
              <a:gd name="connsiteY0" fmla="*/ 0 h 928914"/>
              <a:gd name="connsiteX1" fmla="*/ 43543 w 1131898"/>
              <a:gd name="connsiteY1" fmla="*/ 0 h 928914"/>
              <a:gd name="connsiteX2" fmla="*/ 921658 w 1131898"/>
              <a:gd name="connsiteY2" fmla="*/ 7257 h 928914"/>
              <a:gd name="connsiteX3" fmla="*/ 1023258 w 1131898"/>
              <a:gd name="connsiteY3" fmla="*/ 21771 h 928914"/>
              <a:gd name="connsiteX4" fmla="*/ 1095829 w 1131898"/>
              <a:gd name="connsiteY4" fmla="*/ 29028 h 928914"/>
              <a:gd name="connsiteX5" fmla="*/ 1124858 w 1131898"/>
              <a:gd name="connsiteY5" fmla="*/ 0 h 928914"/>
              <a:gd name="connsiteX6" fmla="*/ 1117600 w 1131898"/>
              <a:gd name="connsiteY6" fmla="*/ 457200 h 928914"/>
              <a:gd name="connsiteX7" fmla="*/ 1117600 w 1131898"/>
              <a:gd name="connsiteY7" fmla="*/ 558800 h 928914"/>
              <a:gd name="connsiteX8" fmla="*/ 783772 w 1131898"/>
              <a:gd name="connsiteY8" fmla="*/ 928914 h 928914"/>
              <a:gd name="connsiteX9" fmla="*/ 0 w 1131898"/>
              <a:gd name="connsiteY9" fmla="*/ 921657 h 928914"/>
              <a:gd name="connsiteX10" fmla="*/ 14515 w 1131898"/>
              <a:gd name="connsiteY10" fmla="*/ 0 h 928914"/>
              <a:gd name="connsiteX0" fmla="*/ 2418 w 1119801"/>
              <a:gd name="connsiteY0" fmla="*/ 0 h 928914"/>
              <a:gd name="connsiteX1" fmla="*/ 31446 w 1119801"/>
              <a:gd name="connsiteY1" fmla="*/ 0 h 928914"/>
              <a:gd name="connsiteX2" fmla="*/ 909561 w 1119801"/>
              <a:gd name="connsiteY2" fmla="*/ 7257 h 928914"/>
              <a:gd name="connsiteX3" fmla="*/ 1011161 w 1119801"/>
              <a:gd name="connsiteY3" fmla="*/ 21771 h 928914"/>
              <a:gd name="connsiteX4" fmla="*/ 1083732 w 1119801"/>
              <a:gd name="connsiteY4" fmla="*/ 29028 h 928914"/>
              <a:gd name="connsiteX5" fmla="*/ 1112761 w 1119801"/>
              <a:gd name="connsiteY5" fmla="*/ 0 h 928914"/>
              <a:gd name="connsiteX6" fmla="*/ 1105503 w 1119801"/>
              <a:gd name="connsiteY6" fmla="*/ 457200 h 928914"/>
              <a:gd name="connsiteX7" fmla="*/ 1105503 w 1119801"/>
              <a:gd name="connsiteY7" fmla="*/ 558800 h 928914"/>
              <a:gd name="connsiteX8" fmla="*/ 771675 w 1119801"/>
              <a:gd name="connsiteY8" fmla="*/ 928914 h 928914"/>
              <a:gd name="connsiteX9" fmla="*/ 16932 w 1119801"/>
              <a:gd name="connsiteY9" fmla="*/ 921657 h 928914"/>
              <a:gd name="connsiteX10" fmla="*/ 2418 w 1119801"/>
              <a:gd name="connsiteY10" fmla="*/ 0 h 928914"/>
              <a:gd name="connsiteX0" fmla="*/ 2418 w 1119801"/>
              <a:gd name="connsiteY0" fmla="*/ 0 h 921657"/>
              <a:gd name="connsiteX1" fmla="*/ 31446 w 1119801"/>
              <a:gd name="connsiteY1" fmla="*/ 0 h 921657"/>
              <a:gd name="connsiteX2" fmla="*/ 909561 w 1119801"/>
              <a:gd name="connsiteY2" fmla="*/ 7257 h 921657"/>
              <a:gd name="connsiteX3" fmla="*/ 1011161 w 1119801"/>
              <a:gd name="connsiteY3" fmla="*/ 21771 h 921657"/>
              <a:gd name="connsiteX4" fmla="*/ 1083732 w 1119801"/>
              <a:gd name="connsiteY4" fmla="*/ 29028 h 921657"/>
              <a:gd name="connsiteX5" fmla="*/ 1112761 w 1119801"/>
              <a:gd name="connsiteY5" fmla="*/ 0 h 921657"/>
              <a:gd name="connsiteX6" fmla="*/ 1105503 w 1119801"/>
              <a:gd name="connsiteY6" fmla="*/ 457200 h 921657"/>
              <a:gd name="connsiteX7" fmla="*/ 1105503 w 1119801"/>
              <a:gd name="connsiteY7" fmla="*/ 558800 h 921657"/>
              <a:gd name="connsiteX8" fmla="*/ 800704 w 1119801"/>
              <a:gd name="connsiteY8" fmla="*/ 870857 h 921657"/>
              <a:gd name="connsiteX9" fmla="*/ 16932 w 1119801"/>
              <a:gd name="connsiteY9" fmla="*/ 921657 h 921657"/>
              <a:gd name="connsiteX10" fmla="*/ 2418 w 1119801"/>
              <a:gd name="connsiteY10" fmla="*/ 0 h 921657"/>
              <a:gd name="connsiteX0" fmla="*/ 2418 w 1119801"/>
              <a:gd name="connsiteY0" fmla="*/ 0 h 870857"/>
              <a:gd name="connsiteX1" fmla="*/ 31446 w 1119801"/>
              <a:gd name="connsiteY1" fmla="*/ 0 h 870857"/>
              <a:gd name="connsiteX2" fmla="*/ 909561 w 1119801"/>
              <a:gd name="connsiteY2" fmla="*/ 7257 h 870857"/>
              <a:gd name="connsiteX3" fmla="*/ 1011161 w 1119801"/>
              <a:gd name="connsiteY3" fmla="*/ 21771 h 870857"/>
              <a:gd name="connsiteX4" fmla="*/ 1083732 w 1119801"/>
              <a:gd name="connsiteY4" fmla="*/ 29028 h 870857"/>
              <a:gd name="connsiteX5" fmla="*/ 1112761 w 1119801"/>
              <a:gd name="connsiteY5" fmla="*/ 0 h 870857"/>
              <a:gd name="connsiteX6" fmla="*/ 1105503 w 1119801"/>
              <a:gd name="connsiteY6" fmla="*/ 457200 h 870857"/>
              <a:gd name="connsiteX7" fmla="*/ 1105503 w 1119801"/>
              <a:gd name="connsiteY7" fmla="*/ 558800 h 870857"/>
              <a:gd name="connsiteX8" fmla="*/ 800704 w 1119801"/>
              <a:gd name="connsiteY8" fmla="*/ 870857 h 870857"/>
              <a:gd name="connsiteX9" fmla="*/ 2418 w 1119801"/>
              <a:gd name="connsiteY9" fmla="*/ 870857 h 870857"/>
              <a:gd name="connsiteX10" fmla="*/ 2418 w 1119801"/>
              <a:gd name="connsiteY10" fmla="*/ 0 h 870857"/>
              <a:gd name="connsiteX0" fmla="*/ 2418 w 1119801"/>
              <a:gd name="connsiteY0" fmla="*/ 0 h 870857"/>
              <a:gd name="connsiteX1" fmla="*/ 31446 w 1119801"/>
              <a:gd name="connsiteY1" fmla="*/ 0 h 870857"/>
              <a:gd name="connsiteX2" fmla="*/ 909561 w 1119801"/>
              <a:gd name="connsiteY2" fmla="*/ 7257 h 870857"/>
              <a:gd name="connsiteX3" fmla="*/ 1083732 w 1119801"/>
              <a:gd name="connsiteY3" fmla="*/ 29028 h 870857"/>
              <a:gd name="connsiteX4" fmla="*/ 1112761 w 1119801"/>
              <a:gd name="connsiteY4" fmla="*/ 0 h 870857"/>
              <a:gd name="connsiteX5" fmla="*/ 1105503 w 1119801"/>
              <a:gd name="connsiteY5" fmla="*/ 457200 h 870857"/>
              <a:gd name="connsiteX6" fmla="*/ 1105503 w 1119801"/>
              <a:gd name="connsiteY6" fmla="*/ 558800 h 870857"/>
              <a:gd name="connsiteX7" fmla="*/ 800704 w 1119801"/>
              <a:gd name="connsiteY7" fmla="*/ 870857 h 870857"/>
              <a:gd name="connsiteX8" fmla="*/ 2418 w 1119801"/>
              <a:gd name="connsiteY8" fmla="*/ 870857 h 870857"/>
              <a:gd name="connsiteX9" fmla="*/ 2418 w 1119801"/>
              <a:gd name="connsiteY9" fmla="*/ 0 h 870857"/>
              <a:gd name="connsiteX0" fmla="*/ 2418 w 1116389"/>
              <a:gd name="connsiteY0" fmla="*/ 0 h 870857"/>
              <a:gd name="connsiteX1" fmla="*/ 31446 w 1116389"/>
              <a:gd name="connsiteY1" fmla="*/ 0 h 870857"/>
              <a:gd name="connsiteX2" fmla="*/ 909561 w 1116389"/>
              <a:gd name="connsiteY2" fmla="*/ 7257 h 870857"/>
              <a:gd name="connsiteX3" fmla="*/ 1083732 w 1116389"/>
              <a:gd name="connsiteY3" fmla="*/ 29028 h 870857"/>
              <a:gd name="connsiteX4" fmla="*/ 1105503 w 1116389"/>
              <a:gd name="connsiteY4" fmla="*/ 457200 h 870857"/>
              <a:gd name="connsiteX5" fmla="*/ 1105503 w 1116389"/>
              <a:gd name="connsiteY5" fmla="*/ 558800 h 870857"/>
              <a:gd name="connsiteX6" fmla="*/ 800704 w 1116389"/>
              <a:gd name="connsiteY6" fmla="*/ 870857 h 870857"/>
              <a:gd name="connsiteX7" fmla="*/ 2418 w 1116389"/>
              <a:gd name="connsiteY7" fmla="*/ 870857 h 870857"/>
              <a:gd name="connsiteX8" fmla="*/ 2418 w 1116389"/>
              <a:gd name="connsiteY8" fmla="*/ 0 h 870857"/>
              <a:gd name="connsiteX0" fmla="*/ 2418 w 1130903"/>
              <a:gd name="connsiteY0" fmla="*/ 0 h 870857"/>
              <a:gd name="connsiteX1" fmla="*/ 31446 w 1130903"/>
              <a:gd name="connsiteY1" fmla="*/ 0 h 870857"/>
              <a:gd name="connsiteX2" fmla="*/ 909561 w 1130903"/>
              <a:gd name="connsiteY2" fmla="*/ 7257 h 870857"/>
              <a:gd name="connsiteX3" fmla="*/ 1098246 w 1130903"/>
              <a:gd name="connsiteY3" fmla="*/ 0 h 870857"/>
              <a:gd name="connsiteX4" fmla="*/ 1105503 w 1130903"/>
              <a:gd name="connsiteY4" fmla="*/ 457200 h 870857"/>
              <a:gd name="connsiteX5" fmla="*/ 1105503 w 1130903"/>
              <a:gd name="connsiteY5" fmla="*/ 558800 h 870857"/>
              <a:gd name="connsiteX6" fmla="*/ 800704 w 1130903"/>
              <a:gd name="connsiteY6" fmla="*/ 870857 h 870857"/>
              <a:gd name="connsiteX7" fmla="*/ 2418 w 1130903"/>
              <a:gd name="connsiteY7" fmla="*/ 870857 h 870857"/>
              <a:gd name="connsiteX8" fmla="*/ 2418 w 1130903"/>
              <a:gd name="connsiteY8" fmla="*/ 0 h 870857"/>
              <a:gd name="connsiteX0" fmla="*/ 2418 w 1109132"/>
              <a:gd name="connsiteY0" fmla="*/ 0 h 870857"/>
              <a:gd name="connsiteX1" fmla="*/ 31446 w 1109132"/>
              <a:gd name="connsiteY1" fmla="*/ 0 h 870857"/>
              <a:gd name="connsiteX2" fmla="*/ 909561 w 1109132"/>
              <a:gd name="connsiteY2" fmla="*/ 7257 h 870857"/>
              <a:gd name="connsiteX3" fmla="*/ 1098246 w 1109132"/>
              <a:gd name="connsiteY3" fmla="*/ 0 h 870857"/>
              <a:gd name="connsiteX4" fmla="*/ 1105503 w 1109132"/>
              <a:gd name="connsiteY4" fmla="*/ 457200 h 870857"/>
              <a:gd name="connsiteX5" fmla="*/ 1105503 w 1109132"/>
              <a:gd name="connsiteY5" fmla="*/ 558800 h 870857"/>
              <a:gd name="connsiteX6" fmla="*/ 800704 w 1109132"/>
              <a:gd name="connsiteY6" fmla="*/ 870857 h 870857"/>
              <a:gd name="connsiteX7" fmla="*/ 2418 w 1109132"/>
              <a:gd name="connsiteY7" fmla="*/ 870857 h 870857"/>
              <a:gd name="connsiteX8" fmla="*/ 2418 w 1109132"/>
              <a:gd name="connsiteY8" fmla="*/ 0 h 870857"/>
              <a:gd name="connsiteX0" fmla="*/ 2418 w 1155093"/>
              <a:gd name="connsiteY0" fmla="*/ 0 h 870857"/>
              <a:gd name="connsiteX1" fmla="*/ 31446 w 1155093"/>
              <a:gd name="connsiteY1" fmla="*/ 0 h 870857"/>
              <a:gd name="connsiteX2" fmla="*/ 909561 w 1155093"/>
              <a:gd name="connsiteY2" fmla="*/ 7257 h 870857"/>
              <a:gd name="connsiteX3" fmla="*/ 1098246 w 1155093"/>
              <a:gd name="connsiteY3" fmla="*/ 0 h 870857"/>
              <a:gd name="connsiteX4" fmla="*/ 1105503 w 1155093"/>
              <a:gd name="connsiteY4" fmla="*/ 558800 h 870857"/>
              <a:gd name="connsiteX5" fmla="*/ 800704 w 1155093"/>
              <a:gd name="connsiteY5" fmla="*/ 870857 h 870857"/>
              <a:gd name="connsiteX6" fmla="*/ 2418 w 1155093"/>
              <a:gd name="connsiteY6" fmla="*/ 870857 h 870857"/>
              <a:gd name="connsiteX7" fmla="*/ 2418 w 1155093"/>
              <a:gd name="connsiteY7" fmla="*/ 0 h 870857"/>
              <a:gd name="connsiteX0" fmla="*/ 2418 w 1130903"/>
              <a:gd name="connsiteY0" fmla="*/ 0 h 870857"/>
              <a:gd name="connsiteX1" fmla="*/ 31446 w 1130903"/>
              <a:gd name="connsiteY1" fmla="*/ 0 h 870857"/>
              <a:gd name="connsiteX2" fmla="*/ 909561 w 1130903"/>
              <a:gd name="connsiteY2" fmla="*/ 7257 h 870857"/>
              <a:gd name="connsiteX3" fmla="*/ 1098246 w 1130903"/>
              <a:gd name="connsiteY3" fmla="*/ 0 h 870857"/>
              <a:gd name="connsiteX4" fmla="*/ 1105503 w 1130903"/>
              <a:gd name="connsiteY4" fmla="*/ 558800 h 870857"/>
              <a:gd name="connsiteX5" fmla="*/ 800704 w 1130903"/>
              <a:gd name="connsiteY5" fmla="*/ 870857 h 870857"/>
              <a:gd name="connsiteX6" fmla="*/ 2418 w 1130903"/>
              <a:gd name="connsiteY6" fmla="*/ 870857 h 870857"/>
              <a:gd name="connsiteX7" fmla="*/ 2418 w 1130903"/>
              <a:gd name="connsiteY7" fmla="*/ 0 h 870857"/>
              <a:gd name="connsiteX0" fmla="*/ 2418 w 1130903"/>
              <a:gd name="connsiteY0" fmla="*/ 0 h 870857"/>
              <a:gd name="connsiteX1" fmla="*/ 31446 w 1130903"/>
              <a:gd name="connsiteY1" fmla="*/ 0 h 870857"/>
              <a:gd name="connsiteX2" fmla="*/ 909561 w 1130903"/>
              <a:gd name="connsiteY2" fmla="*/ 7257 h 870857"/>
              <a:gd name="connsiteX3" fmla="*/ 1098246 w 1130903"/>
              <a:gd name="connsiteY3" fmla="*/ 0 h 870857"/>
              <a:gd name="connsiteX4" fmla="*/ 1105503 w 1130903"/>
              <a:gd name="connsiteY4" fmla="*/ 558800 h 870857"/>
              <a:gd name="connsiteX5" fmla="*/ 800704 w 1130903"/>
              <a:gd name="connsiteY5" fmla="*/ 870857 h 870857"/>
              <a:gd name="connsiteX6" fmla="*/ 2418 w 1130903"/>
              <a:gd name="connsiteY6" fmla="*/ 870857 h 870857"/>
              <a:gd name="connsiteX7" fmla="*/ 2418 w 1130903"/>
              <a:gd name="connsiteY7" fmla="*/ 0 h 870857"/>
              <a:gd name="connsiteX0" fmla="*/ 2418 w 1130903"/>
              <a:gd name="connsiteY0" fmla="*/ 0 h 870857"/>
              <a:gd name="connsiteX1" fmla="*/ 31446 w 1130903"/>
              <a:gd name="connsiteY1" fmla="*/ 0 h 870857"/>
              <a:gd name="connsiteX2" fmla="*/ 909561 w 1130903"/>
              <a:gd name="connsiteY2" fmla="*/ 7257 h 870857"/>
              <a:gd name="connsiteX3" fmla="*/ 1098246 w 1130903"/>
              <a:gd name="connsiteY3" fmla="*/ 0 h 870857"/>
              <a:gd name="connsiteX4" fmla="*/ 1105503 w 1130903"/>
              <a:gd name="connsiteY4" fmla="*/ 558800 h 870857"/>
              <a:gd name="connsiteX5" fmla="*/ 800704 w 1130903"/>
              <a:gd name="connsiteY5" fmla="*/ 870857 h 870857"/>
              <a:gd name="connsiteX6" fmla="*/ 2418 w 1130903"/>
              <a:gd name="connsiteY6" fmla="*/ 870857 h 870857"/>
              <a:gd name="connsiteX7" fmla="*/ 2418 w 1130903"/>
              <a:gd name="connsiteY7" fmla="*/ 0 h 870857"/>
              <a:gd name="connsiteX0" fmla="*/ 2418 w 1105503"/>
              <a:gd name="connsiteY0" fmla="*/ 0 h 870857"/>
              <a:gd name="connsiteX1" fmla="*/ 31446 w 1105503"/>
              <a:gd name="connsiteY1" fmla="*/ 0 h 870857"/>
              <a:gd name="connsiteX2" fmla="*/ 909561 w 1105503"/>
              <a:gd name="connsiteY2" fmla="*/ 7257 h 870857"/>
              <a:gd name="connsiteX3" fmla="*/ 1098246 w 1105503"/>
              <a:gd name="connsiteY3" fmla="*/ 0 h 870857"/>
              <a:gd name="connsiteX4" fmla="*/ 1105503 w 1105503"/>
              <a:gd name="connsiteY4" fmla="*/ 558800 h 870857"/>
              <a:gd name="connsiteX5" fmla="*/ 800704 w 1105503"/>
              <a:gd name="connsiteY5" fmla="*/ 870857 h 870857"/>
              <a:gd name="connsiteX6" fmla="*/ 2418 w 1105503"/>
              <a:gd name="connsiteY6" fmla="*/ 870857 h 870857"/>
              <a:gd name="connsiteX7" fmla="*/ 2418 w 1105503"/>
              <a:gd name="connsiteY7" fmla="*/ 0 h 870857"/>
              <a:gd name="connsiteX0" fmla="*/ 2418 w 1105503"/>
              <a:gd name="connsiteY0" fmla="*/ 0 h 870857"/>
              <a:gd name="connsiteX1" fmla="*/ 31446 w 1105503"/>
              <a:gd name="connsiteY1" fmla="*/ 0 h 870857"/>
              <a:gd name="connsiteX2" fmla="*/ 1098246 w 1105503"/>
              <a:gd name="connsiteY2" fmla="*/ 0 h 870857"/>
              <a:gd name="connsiteX3" fmla="*/ 1105503 w 1105503"/>
              <a:gd name="connsiteY3" fmla="*/ 558800 h 870857"/>
              <a:gd name="connsiteX4" fmla="*/ 800704 w 1105503"/>
              <a:gd name="connsiteY4" fmla="*/ 870857 h 870857"/>
              <a:gd name="connsiteX5" fmla="*/ 2418 w 1105503"/>
              <a:gd name="connsiteY5" fmla="*/ 870857 h 870857"/>
              <a:gd name="connsiteX6" fmla="*/ 2418 w 1105503"/>
              <a:gd name="connsiteY6" fmla="*/ 0 h 870857"/>
              <a:gd name="connsiteX0" fmla="*/ 2418 w 1105503"/>
              <a:gd name="connsiteY0" fmla="*/ 0 h 870857"/>
              <a:gd name="connsiteX1" fmla="*/ 31446 w 1105503"/>
              <a:gd name="connsiteY1" fmla="*/ 0 h 870857"/>
              <a:gd name="connsiteX2" fmla="*/ 1098246 w 1105503"/>
              <a:gd name="connsiteY2" fmla="*/ 0 h 870857"/>
              <a:gd name="connsiteX3" fmla="*/ 1105503 w 1105503"/>
              <a:gd name="connsiteY3" fmla="*/ 558800 h 870857"/>
              <a:gd name="connsiteX4" fmla="*/ 800704 w 1105503"/>
              <a:gd name="connsiteY4" fmla="*/ 870857 h 870857"/>
              <a:gd name="connsiteX5" fmla="*/ 2418 w 1105503"/>
              <a:gd name="connsiteY5" fmla="*/ 870857 h 870857"/>
              <a:gd name="connsiteX6" fmla="*/ 2418 w 1105503"/>
              <a:gd name="connsiteY6" fmla="*/ 0 h 870857"/>
              <a:gd name="connsiteX0" fmla="*/ 2418 w 1118808"/>
              <a:gd name="connsiteY0" fmla="*/ 0 h 870857"/>
              <a:gd name="connsiteX1" fmla="*/ 31446 w 1118808"/>
              <a:gd name="connsiteY1" fmla="*/ 0 h 870857"/>
              <a:gd name="connsiteX2" fmla="*/ 1098246 w 1118808"/>
              <a:gd name="connsiteY2" fmla="*/ 0 h 870857"/>
              <a:gd name="connsiteX3" fmla="*/ 1105503 w 1118808"/>
              <a:gd name="connsiteY3" fmla="*/ 558800 h 870857"/>
              <a:gd name="connsiteX4" fmla="*/ 800704 w 1118808"/>
              <a:gd name="connsiteY4" fmla="*/ 870857 h 870857"/>
              <a:gd name="connsiteX5" fmla="*/ 2418 w 1118808"/>
              <a:gd name="connsiteY5" fmla="*/ 870857 h 870857"/>
              <a:gd name="connsiteX6" fmla="*/ 2418 w 1118808"/>
              <a:gd name="connsiteY6" fmla="*/ 0 h 870857"/>
              <a:gd name="connsiteX0" fmla="*/ 134257 w 1250647"/>
              <a:gd name="connsiteY0" fmla="*/ 0 h 899887"/>
              <a:gd name="connsiteX1" fmla="*/ 163285 w 1250647"/>
              <a:gd name="connsiteY1" fmla="*/ 0 h 899887"/>
              <a:gd name="connsiteX2" fmla="*/ 1230085 w 1250647"/>
              <a:gd name="connsiteY2" fmla="*/ 0 h 899887"/>
              <a:gd name="connsiteX3" fmla="*/ 1237342 w 1250647"/>
              <a:gd name="connsiteY3" fmla="*/ 558800 h 899887"/>
              <a:gd name="connsiteX4" fmla="*/ 932543 w 1250647"/>
              <a:gd name="connsiteY4" fmla="*/ 870857 h 899887"/>
              <a:gd name="connsiteX5" fmla="*/ 134257 w 1250647"/>
              <a:gd name="connsiteY5" fmla="*/ 870857 h 899887"/>
              <a:gd name="connsiteX6" fmla="*/ 126999 w 1250647"/>
              <a:gd name="connsiteY6" fmla="*/ 754744 h 899887"/>
              <a:gd name="connsiteX7" fmla="*/ 134257 w 1250647"/>
              <a:gd name="connsiteY7" fmla="*/ 0 h 899887"/>
              <a:gd name="connsiteX0" fmla="*/ 32658 w 1149048"/>
              <a:gd name="connsiteY0" fmla="*/ 0 h 898677"/>
              <a:gd name="connsiteX1" fmla="*/ 61686 w 1149048"/>
              <a:gd name="connsiteY1" fmla="*/ 0 h 898677"/>
              <a:gd name="connsiteX2" fmla="*/ 1128486 w 1149048"/>
              <a:gd name="connsiteY2" fmla="*/ 0 h 898677"/>
              <a:gd name="connsiteX3" fmla="*/ 1135743 w 1149048"/>
              <a:gd name="connsiteY3" fmla="*/ 558800 h 898677"/>
              <a:gd name="connsiteX4" fmla="*/ 830944 w 1149048"/>
              <a:gd name="connsiteY4" fmla="*/ 870857 h 898677"/>
              <a:gd name="connsiteX5" fmla="*/ 185058 w 1149048"/>
              <a:gd name="connsiteY5" fmla="*/ 863600 h 898677"/>
              <a:gd name="connsiteX6" fmla="*/ 25400 w 1149048"/>
              <a:gd name="connsiteY6" fmla="*/ 754744 h 898677"/>
              <a:gd name="connsiteX7" fmla="*/ 32658 w 1149048"/>
              <a:gd name="connsiteY7" fmla="*/ 0 h 898677"/>
              <a:gd name="connsiteX0" fmla="*/ 6048 w 1122438"/>
              <a:gd name="connsiteY0" fmla="*/ 0 h 870857"/>
              <a:gd name="connsiteX1" fmla="*/ 35076 w 1122438"/>
              <a:gd name="connsiteY1" fmla="*/ 0 h 870857"/>
              <a:gd name="connsiteX2" fmla="*/ 1101876 w 1122438"/>
              <a:gd name="connsiteY2" fmla="*/ 0 h 870857"/>
              <a:gd name="connsiteX3" fmla="*/ 1109133 w 1122438"/>
              <a:gd name="connsiteY3" fmla="*/ 558800 h 870857"/>
              <a:gd name="connsiteX4" fmla="*/ 804334 w 1122438"/>
              <a:gd name="connsiteY4" fmla="*/ 870857 h 870857"/>
              <a:gd name="connsiteX5" fmla="*/ 158448 w 1122438"/>
              <a:gd name="connsiteY5" fmla="*/ 863600 h 870857"/>
              <a:gd name="connsiteX6" fmla="*/ 27819 w 1122438"/>
              <a:gd name="connsiteY6" fmla="*/ 609601 h 870857"/>
              <a:gd name="connsiteX7" fmla="*/ 6048 w 1122438"/>
              <a:gd name="connsiteY7" fmla="*/ 0 h 870857"/>
              <a:gd name="connsiteX0" fmla="*/ 6048 w 1122438"/>
              <a:gd name="connsiteY0" fmla="*/ 0 h 870857"/>
              <a:gd name="connsiteX1" fmla="*/ 35076 w 1122438"/>
              <a:gd name="connsiteY1" fmla="*/ 0 h 870857"/>
              <a:gd name="connsiteX2" fmla="*/ 1101876 w 1122438"/>
              <a:gd name="connsiteY2" fmla="*/ 0 h 870857"/>
              <a:gd name="connsiteX3" fmla="*/ 1109133 w 1122438"/>
              <a:gd name="connsiteY3" fmla="*/ 558800 h 870857"/>
              <a:gd name="connsiteX4" fmla="*/ 804334 w 1122438"/>
              <a:gd name="connsiteY4" fmla="*/ 870857 h 870857"/>
              <a:gd name="connsiteX5" fmla="*/ 158448 w 1122438"/>
              <a:gd name="connsiteY5" fmla="*/ 863600 h 870857"/>
              <a:gd name="connsiteX6" fmla="*/ 27819 w 1122438"/>
              <a:gd name="connsiteY6" fmla="*/ 609601 h 870857"/>
              <a:gd name="connsiteX7" fmla="*/ 6048 w 1122438"/>
              <a:gd name="connsiteY7" fmla="*/ 0 h 870857"/>
              <a:gd name="connsiteX0" fmla="*/ 6048 w 1122438"/>
              <a:gd name="connsiteY0" fmla="*/ 0 h 870857"/>
              <a:gd name="connsiteX1" fmla="*/ 35076 w 1122438"/>
              <a:gd name="connsiteY1" fmla="*/ 0 h 870857"/>
              <a:gd name="connsiteX2" fmla="*/ 1101876 w 1122438"/>
              <a:gd name="connsiteY2" fmla="*/ 0 h 870857"/>
              <a:gd name="connsiteX3" fmla="*/ 1109133 w 1122438"/>
              <a:gd name="connsiteY3" fmla="*/ 558800 h 870857"/>
              <a:gd name="connsiteX4" fmla="*/ 804334 w 1122438"/>
              <a:gd name="connsiteY4" fmla="*/ 870857 h 870857"/>
              <a:gd name="connsiteX5" fmla="*/ 158448 w 1122438"/>
              <a:gd name="connsiteY5" fmla="*/ 863600 h 870857"/>
              <a:gd name="connsiteX6" fmla="*/ 27819 w 1122438"/>
              <a:gd name="connsiteY6" fmla="*/ 609601 h 870857"/>
              <a:gd name="connsiteX7" fmla="*/ 6048 w 1122438"/>
              <a:gd name="connsiteY7" fmla="*/ 0 h 870857"/>
              <a:gd name="connsiteX0" fmla="*/ 6048 w 1122438"/>
              <a:gd name="connsiteY0" fmla="*/ 0 h 870857"/>
              <a:gd name="connsiteX1" fmla="*/ 35076 w 1122438"/>
              <a:gd name="connsiteY1" fmla="*/ 0 h 870857"/>
              <a:gd name="connsiteX2" fmla="*/ 1101876 w 1122438"/>
              <a:gd name="connsiteY2" fmla="*/ 0 h 870857"/>
              <a:gd name="connsiteX3" fmla="*/ 1109133 w 1122438"/>
              <a:gd name="connsiteY3" fmla="*/ 558800 h 870857"/>
              <a:gd name="connsiteX4" fmla="*/ 804334 w 1122438"/>
              <a:gd name="connsiteY4" fmla="*/ 870857 h 870857"/>
              <a:gd name="connsiteX5" fmla="*/ 245533 w 1122438"/>
              <a:gd name="connsiteY5" fmla="*/ 870857 h 870857"/>
              <a:gd name="connsiteX6" fmla="*/ 27819 w 1122438"/>
              <a:gd name="connsiteY6" fmla="*/ 609601 h 870857"/>
              <a:gd name="connsiteX7" fmla="*/ 6048 w 1122438"/>
              <a:gd name="connsiteY7" fmla="*/ 0 h 870857"/>
              <a:gd name="connsiteX0" fmla="*/ 6048 w 1122438"/>
              <a:gd name="connsiteY0" fmla="*/ 0 h 870857"/>
              <a:gd name="connsiteX1" fmla="*/ 35076 w 1122438"/>
              <a:gd name="connsiteY1" fmla="*/ 0 h 870857"/>
              <a:gd name="connsiteX2" fmla="*/ 1101876 w 1122438"/>
              <a:gd name="connsiteY2" fmla="*/ 0 h 870857"/>
              <a:gd name="connsiteX3" fmla="*/ 1109133 w 1122438"/>
              <a:gd name="connsiteY3" fmla="*/ 558800 h 870857"/>
              <a:gd name="connsiteX4" fmla="*/ 804334 w 1122438"/>
              <a:gd name="connsiteY4" fmla="*/ 870857 h 870857"/>
              <a:gd name="connsiteX5" fmla="*/ 245533 w 1122438"/>
              <a:gd name="connsiteY5" fmla="*/ 870857 h 870857"/>
              <a:gd name="connsiteX6" fmla="*/ 27819 w 1122438"/>
              <a:gd name="connsiteY6" fmla="*/ 609601 h 870857"/>
              <a:gd name="connsiteX7" fmla="*/ 6048 w 1122438"/>
              <a:gd name="connsiteY7" fmla="*/ 0 h 870857"/>
              <a:gd name="connsiteX0" fmla="*/ 25400 w 1141790"/>
              <a:gd name="connsiteY0" fmla="*/ 0 h 870857"/>
              <a:gd name="connsiteX1" fmla="*/ 54428 w 1141790"/>
              <a:gd name="connsiteY1" fmla="*/ 0 h 870857"/>
              <a:gd name="connsiteX2" fmla="*/ 1121228 w 1141790"/>
              <a:gd name="connsiteY2" fmla="*/ 0 h 870857"/>
              <a:gd name="connsiteX3" fmla="*/ 1128485 w 1141790"/>
              <a:gd name="connsiteY3" fmla="*/ 558800 h 870857"/>
              <a:gd name="connsiteX4" fmla="*/ 823686 w 1141790"/>
              <a:gd name="connsiteY4" fmla="*/ 870857 h 870857"/>
              <a:gd name="connsiteX5" fmla="*/ 264885 w 1141790"/>
              <a:gd name="connsiteY5" fmla="*/ 870857 h 870857"/>
              <a:gd name="connsiteX6" fmla="*/ 25400 w 1141790"/>
              <a:gd name="connsiteY6" fmla="*/ 624115 h 870857"/>
              <a:gd name="connsiteX7" fmla="*/ 25400 w 1141790"/>
              <a:gd name="connsiteY7" fmla="*/ 0 h 870857"/>
              <a:gd name="connsiteX0" fmla="*/ 25400 w 1141790"/>
              <a:gd name="connsiteY0" fmla="*/ 0 h 870857"/>
              <a:gd name="connsiteX1" fmla="*/ 54428 w 1141790"/>
              <a:gd name="connsiteY1" fmla="*/ 0 h 870857"/>
              <a:gd name="connsiteX2" fmla="*/ 1121228 w 1141790"/>
              <a:gd name="connsiteY2" fmla="*/ 0 h 870857"/>
              <a:gd name="connsiteX3" fmla="*/ 1128485 w 1141790"/>
              <a:gd name="connsiteY3" fmla="*/ 558800 h 870857"/>
              <a:gd name="connsiteX4" fmla="*/ 823686 w 1141790"/>
              <a:gd name="connsiteY4" fmla="*/ 870857 h 870857"/>
              <a:gd name="connsiteX5" fmla="*/ 264885 w 1141790"/>
              <a:gd name="connsiteY5" fmla="*/ 870857 h 870857"/>
              <a:gd name="connsiteX6" fmla="*/ 25400 w 1141790"/>
              <a:gd name="connsiteY6" fmla="*/ 624115 h 870857"/>
              <a:gd name="connsiteX7" fmla="*/ 25400 w 1141790"/>
              <a:gd name="connsiteY7" fmla="*/ 0 h 870857"/>
              <a:gd name="connsiteX0" fmla="*/ 6048 w 1122438"/>
              <a:gd name="connsiteY0" fmla="*/ 0 h 870857"/>
              <a:gd name="connsiteX1" fmla="*/ 35076 w 1122438"/>
              <a:gd name="connsiteY1" fmla="*/ 0 h 870857"/>
              <a:gd name="connsiteX2" fmla="*/ 1101876 w 1122438"/>
              <a:gd name="connsiteY2" fmla="*/ 0 h 870857"/>
              <a:gd name="connsiteX3" fmla="*/ 1109133 w 1122438"/>
              <a:gd name="connsiteY3" fmla="*/ 558800 h 870857"/>
              <a:gd name="connsiteX4" fmla="*/ 804334 w 1122438"/>
              <a:gd name="connsiteY4" fmla="*/ 870857 h 870857"/>
              <a:gd name="connsiteX5" fmla="*/ 245533 w 1122438"/>
              <a:gd name="connsiteY5" fmla="*/ 870857 h 870857"/>
              <a:gd name="connsiteX6" fmla="*/ 6048 w 1122438"/>
              <a:gd name="connsiteY6" fmla="*/ 624115 h 870857"/>
              <a:gd name="connsiteX7" fmla="*/ 6048 w 1122438"/>
              <a:gd name="connsiteY7" fmla="*/ 0 h 870857"/>
              <a:gd name="connsiteX0" fmla="*/ 153610 w 1270000"/>
              <a:gd name="connsiteY0" fmla="*/ 624115 h 870857"/>
              <a:gd name="connsiteX1" fmla="*/ 182638 w 1270000"/>
              <a:gd name="connsiteY1" fmla="*/ 0 h 870857"/>
              <a:gd name="connsiteX2" fmla="*/ 1249438 w 1270000"/>
              <a:gd name="connsiteY2" fmla="*/ 0 h 870857"/>
              <a:gd name="connsiteX3" fmla="*/ 1256695 w 1270000"/>
              <a:gd name="connsiteY3" fmla="*/ 558800 h 870857"/>
              <a:gd name="connsiteX4" fmla="*/ 951896 w 1270000"/>
              <a:gd name="connsiteY4" fmla="*/ 870857 h 870857"/>
              <a:gd name="connsiteX5" fmla="*/ 393095 w 1270000"/>
              <a:gd name="connsiteY5" fmla="*/ 870857 h 870857"/>
              <a:gd name="connsiteX6" fmla="*/ 153610 w 1270000"/>
              <a:gd name="connsiteY6" fmla="*/ 624115 h 870857"/>
              <a:gd name="connsiteX0" fmla="*/ 35076 w 1151466"/>
              <a:gd name="connsiteY0" fmla="*/ 624115 h 870857"/>
              <a:gd name="connsiteX1" fmla="*/ 64104 w 1151466"/>
              <a:gd name="connsiteY1" fmla="*/ 0 h 870857"/>
              <a:gd name="connsiteX2" fmla="*/ 1130904 w 1151466"/>
              <a:gd name="connsiteY2" fmla="*/ 0 h 870857"/>
              <a:gd name="connsiteX3" fmla="*/ 1138161 w 1151466"/>
              <a:gd name="connsiteY3" fmla="*/ 558800 h 870857"/>
              <a:gd name="connsiteX4" fmla="*/ 833362 w 1151466"/>
              <a:gd name="connsiteY4" fmla="*/ 870857 h 870857"/>
              <a:gd name="connsiteX5" fmla="*/ 274561 w 1151466"/>
              <a:gd name="connsiteY5" fmla="*/ 870857 h 870857"/>
              <a:gd name="connsiteX6" fmla="*/ 35076 w 1151466"/>
              <a:gd name="connsiteY6" fmla="*/ 624115 h 870857"/>
              <a:gd name="connsiteX0" fmla="*/ 35076 w 1151466"/>
              <a:gd name="connsiteY0" fmla="*/ 624115 h 870857"/>
              <a:gd name="connsiteX1" fmla="*/ 27819 w 1151466"/>
              <a:gd name="connsiteY1" fmla="*/ 0 h 870857"/>
              <a:gd name="connsiteX2" fmla="*/ 1130904 w 1151466"/>
              <a:gd name="connsiteY2" fmla="*/ 0 h 870857"/>
              <a:gd name="connsiteX3" fmla="*/ 1138161 w 1151466"/>
              <a:gd name="connsiteY3" fmla="*/ 558800 h 870857"/>
              <a:gd name="connsiteX4" fmla="*/ 833362 w 1151466"/>
              <a:gd name="connsiteY4" fmla="*/ 870857 h 870857"/>
              <a:gd name="connsiteX5" fmla="*/ 274561 w 1151466"/>
              <a:gd name="connsiteY5" fmla="*/ 870857 h 870857"/>
              <a:gd name="connsiteX6" fmla="*/ 35076 w 1151466"/>
              <a:gd name="connsiteY6" fmla="*/ 624115 h 870857"/>
              <a:gd name="connsiteX0" fmla="*/ 35076 w 1151466"/>
              <a:gd name="connsiteY0" fmla="*/ 624115 h 870857"/>
              <a:gd name="connsiteX1" fmla="*/ 27819 w 1151466"/>
              <a:gd name="connsiteY1" fmla="*/ 0 h 870857"/>
              <a:gd name="connsiteX2" fmla="*/ 1130904 w 1151466"/>
              <a:gd name="connsiteY2" fmla="*/ 0 h 870857"/>
              <a:gd name="connsiteX3" fmla="*/ 1138161 w 1151466"/>
              <a:gd name="connsiteY3" fmla="*/ 558800 h 870857"/>
              <a:gd name="connsiteX4" fmla="*/ 833362 w 1151466"/>
              <a:gd name="connsiteY4" fmla="*/ 870857 h 870857"/>
              <a:gd name="connsiteX5" fmla="*/ 274561 w 1151466"/>
              <a:gd name="connsiteY5" fmla="*/ 870857 h 870857"/>
              <a:gd name="connsiteX6" fmla="*/ 35076 w 1151466"/>
              <a:gd name="connsiteY6" fmla="*/ 624115 h 870857"/>
              <a:gd name="connsiteX0" fmla="*/ 7257 w 1123647"/>
              <a:gd name="connsiteY0" fmla="*/ 624115 h 870857"/>
              <a:gd name="connsiteX1" fmla="*/ 0 w 1123647"/>
              <a:gd name="connsiteY1" fmla="*/ 0 h 870857"/>
              <a:gd name="connsiteX2" fmla="*/ 1103085 w 1123647"/>
              <a:gd name="connsiteY2" fmla="*/ 0 h 870857"/>
              <a:gd name="connsiteX3" fmla="*/ 1110342 w 1123647"/>
              <a:gd name="connsiteY3" fmla="*/ 558800 h 870857"/>
              <a:gd name="connsiteX4" fmla="*/ 805543 w 1123647"/>
              <a:gd name="connsiteY4" fmla="*/ 870857 h 870857"/>
              <a:gd name="connsiteX5" fmla="*/ 246742 w 1123647"/>
              <a:gd name="connsiteY5" fmla="*/ 870857 h 870857"/>
              <a:gd name="connsiteX6" fmla="*/ 7257 w 1123647"/>
              <a:gd name="connsiteY6" fmla="*/ 624115 h 870857"/>
              <a:gd name="connsiteX0" fmla="*/ 7257 w 1128485"/>
              <a:gd name="connsiteY0" fmla="*/ 631372 h 878114"/>
              <a:gd name="connsiteX1" fmla="*/ 0 w 1128485"/>
              <a:gd name="connsiteY1" fmla="*/ 7257 h 878114"/>
              <a:gd name="connsiteX2" fmla="*/ 1124856 w 1128485"/>
              <a:gd name="connsiteY2" fmla="*/ 0 h 878114"/>
              <a:gd name="connsiteX3" fmla="*/ 1110342 w 1128485"/>
              <a:gd name="connsiteY3" fmla="*/ 566057 h 878114"/>
              <a:gd name="connsiteX4" fmla="*/ 805543 w 1128485"/>
              <a:gd name="connsiteY4" fmla="*/ 878114 h 878114"/>
              <a:gd name="connsiteX5" fmla="*/ 246742 w 1128485"/>
              <a:gd name="connsiteY5" fmla="*/ 878114 h 878114"/>
              <a:gd name="connsiteX6" fmla="*/ 7257 w 1128485"/>
              <a:gd name="connsiteY6" fmla="*/ 631372 h 878114"/>
              <a:gd name="connsiteX0" fmla="*/ 7257 w 1123647"/>
              <a:gd name="connsiteY0" fmla="*/ 624115 h 870857"/>
              <a:gd name="connsiteX1" fmla="*/ 0 w 1123647"/>
              <a:gd name="connsiteY1" fmla="*/ 0 h 870857"/>
              <a:gd name="connsiteX2" fmla="*/ 1103085 w 1123647"/>
              <a:gd name="connsiteY2" fmla="*/ 0 h 870857"/>
              <a:gd name="connsiteX3" fmla="*/ 1110342 w 1123647"/>
              <a:gd name="connsiteY3" fmla="*/ 558800 h 870857"/>
              <a:gd name="connsiteX4" fmla="*/ 805543 w 1123647"/>
              <a:gd name="connsiteY4" fmla="*/ 870857 h 870857"/>
              <a:gd name="connsiteX5" fmla="*/ 246742 w 1123647"/>
              <a:gd name="connsiteY5" fmla="*/ 870857 h 870857"/>
              <a:gd name="connsiteX6" fmla="*/ 7257 w 1123647"/>
              <a:gd name="connsiteY6" fmla="*/ 624115 h 870857"/>
              <a:gd name="connsiteX0" fmla="*/ 7257 w 1110342"/>
              <a:gd name="connsiteY0" fmla="*/ 624115 h 870857"/>
              <a:gd name="connsiteX1" fmla="*/ 0 w 1110342"/>
              <a:gd name="connsiteY1" fmla="*/ 0 h 870857"/>
              <a:gd name="connsiteX2" fmla="*/ 1103085 w 1110342"/>
              <a:gd name="connsiteY2" fmla="*/ 0 h 870857"/>
              <a:gd name="connsiteX3" fmla="*/ 1110342 w 1110342"/>
              <a:gd name="connsiteY3" fmla="*/ 558800 h 870857"/>
              <a:gd name="connsiteX4" fmla="*/ 805543 w 1110342"/>
              <a:gd name="connsiteY4" fmla="*/ 870857 h 870857"/>
              <a:gd name="connsiteX5" fmla="*/ 246742 w 1110342"/>
              <a:gd name="connsiteY5" fmla="*/ 870857 h 870857"/>
              <a:gd name="connsiteX6" fmla="*/ 7257 w 1110342"/>
              <a:gd name="connsiteY6" fmla="*/ 624115 h 87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0342" h="870857">
                <a:moveTo>
                  <a:pt x="7257" y="624115"/>
                </a:moveTo>
                <a:cubicBezTo>
                  <a:pt x="1210" y="449944"/>
                  <a:pt x="6048" y="104019"/>
                  <a:pt x="0" y="0"/>
                </a:cubicBezTo>
                <a:lnTo>
                  <a:pt x="1103085" y="0"/>
                </a:lnTo>
                <a:cubicBezTo>
                  <a:pt x="1106714" y="128209"/>
                  <a:pt x="1101876" y="355600"/>
                  <a:pt x="1110342" y="558800"/>
                </a:cubicBezTo>
                <a:lnTo>
                  <a:pt x="805543" y="870857"/>
                </a:lnTo>
                <a:lnTo>
                  <a:pt x="246742" y="870857"/>
                </a:lnTo>
                <a:cubicBezTo>
                  <a:pt x="134256" y="757163"/>
                  <a:pt x="119743" y="753534"/>
                  <a:pt x="7257" y="624115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rot="5400000">
            <a:off x="789660" y="5489512"/>
            <a:ext cx="1459684" cy="3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0800000">
            <a:off x="1517800" y="6203972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6200000" flipH="1">
            <a:off x="1024679" y="5490124"/>
            <a:ext cx="1459684" cy="2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6200000" flipH="1">
            <a:off x="1266955" y="5494590"/>
            <a:ext cx="1452427" cy="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1516489" y="5505140"/>
            <a:ext cx="1430655" cy="1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1739196" y="5491213"/>
            <a:ext cx="14596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0800000">
            <a:off x="1517800" y="5970176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0800000">
            <a:off x="1517800" y="5743638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0800000">
            <a:off x="1517800" y="5517100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0800000">
            <a:off x="1517800" y="5290561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0800000">
            <a:off x="1517800" y="5064023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384285" y="6191894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1613721" y="6191894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1843157" y="6191894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2072593" y="6191894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1234546" y="5802771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01" name="TextBox 100"/>
          <p:cNvSpPr txBox="1"/>
          <p:nvPr/>
        </p:nvSpPr>
        <p:spPr>
          <a:xfrm>
            <a:off x="1234546" y="5574171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234546" y="5345571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234546" y="5116971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104" name="TextBox 103"/>
          <p:cNvSpPr txBox="1"/>
          <p:nvPr/>
        </p:nvSpPr>
        <p:spPr>
          <a:xfrm>
            <a:off x="1241674" y="4888371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302029" y="6191894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106" name="Oval 105"/>
          <p:cNvSpPr/>
          <p:nvPr/>
        </p:nvSpPr>
        <p:spPr>
          <a:xfrm>
            <a:off x="2427680" y="5028372"/>
            <a:ext cx="82311" cy="82669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07" name="Straight Connector 106"/>
          <p:cNvCxnSpPr/>
          <p:nvPr/>
        </p:nvCxnSpPr>
        <p:spPr>
          <a:xfrm rot="10800000">
            <a:off x="1517800" y="4861826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1234546" y="4659771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109" name="Oval 108"/>
          <p:cNvSpPr/>
          <p:nvPr/>
        </p:nvSpPr>
        <p:spPr>
          <a:xfrm>
            <a:off x="1481194" y="5031606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0" name="Oval 109"/>
          <p:cNvSpPr/>
          <p:nvPr/>
        </p:nvSpPr>
        <p:spPr>
          <a:xfrm>
            <a:off x="1716049" y="5031606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1" name="Oval 110"/>
          <p:cNvSpPr/>
          <p:nvPr/>
        </p:nvSpPr>
        <p:spPr>
          <a:xfrm>
            <a:off x="1954436" y="5031606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2" name="Oval 111"/>
          <p:cNvSpPr/>
          <p:nvPr/>
        </p:nvSpPr>
        <p:spPr>
          <a:xfrm>
            <a:off x="2193920" y="5031606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3" name="Oval 112"/>
          <p:cNvSpPr/>
          <p:nvPr/>
        </p:nvSpPr>
        <p:spPr>
          <a:xfrm>
            <a:off x="1954439" y="4828413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4" name="Oval 113"/>
          <p:cNvSpPr/>
          <p:nvPr/>
        </p:nvSpPr>
        <p:spPr>
          <a:xfrm>
            <a:off x="2433404" y="4828416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5" name="Oval 114"/>
          <p:cNvSpPr/>
          <p:nvPr/>
        </p:nvSpPr>
        <p:spPr>
          <a:xfrm>
            <a:off x="1956631" y="5483457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6" name="Oval 115"/>
          <p:cNvSpPr/>
          <p:nvPr/>
        </p:nvSpPr>
        <p:spPr>
          <a:xfrm>
            <a:off x="1709896" y="5483460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7" name="Oval 116"/>
          <p:cNvSpPr/>
          <p:nvPr/>
        </p:nvSpPr>
        <p:spPr>
          <a:xfrm>
            <a:off x="2203372" y="5476203"/>
            <a:ext cx="76200" cy="76200"/>
          </a:xfrm>
          <a:prstGeom prst="ellipse">
            <a:avLst/>
          </a:prstGeom>
          <a:solidFill>
            <a:schemeClr val="accent2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8" name="Oval 117"/>
          <p:cNvSpPr/>
          <p:nvPr/>
        </p:nvSpPr>
        <p:spPr>
          <a:xfrm>
            <a:off x="2413828" y="5251239"/>
            <a:ext cx="76200" cy="76200"/>
          </a:xfrm>
          <a:prstGeom prst="ellipse">
            <a:avLst/>
          </a:prstGeom>
          <a:solidFill>
            <a:schemeClr val="accent3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0" y="2200701"/>
            <a:ext cx="91440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0" y="4383962"/>
            <a:ext cx="5994400" cy="72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0" y="0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parity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0" y="2154181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interval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257" y="4344699"/>
            <a:ext cx="979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octagon</a:t>
            </a:r>
            <a:endParaRPr lang="en-US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Freeform 127"/>
          <p:cNvSpPr/>
          <p:nvPr/>
        </p:nvSpPr>
        <p:spPr>
          <a:xfrm rot="16200000">
            <a:off x="4171036" y="622004"/>
            <a:ext cx="1666349" cy="1160119"/>
          </a:xfrm>
          <a:custGeom>
            <a:avLst/>
            <a:gdLst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0" fmla="*/ 2185147 w 2700618"/>
              <a:gd name="connsiteY0" fmla="*/ 1848971 h 1913965"/>
              <a:gd name="connsiteX1" fmla="*/ 558053 w 2700618"/>
              <a:gd name="connsiteY1" fmla="*/ 1875865 h 1913965"/>
              <a:gd name="connsiteX2" fmla="*/ 625288 w 2700618"/>
              <a:gd name="connsiteY2" fmla="*/ 1620371 h 1913965"/>
              <a:gd name="connsiteX3" fmla="*/ 2212041 w 2700618"/>
              <a:gd name="connsiteY3" fmla="*/ 1633818 h 1913965"/>
              <a:gd name="connsiteX4" fmla="*/ 2359959 w 2700618"/>
              <a:gd name="connsiteY4" fmla="*/ 1364877 h 1913965"/>
              <a:gd name="connsiteX5" fmla="*/ 463924 w 2700618"/>
              <a:gd name="connsiteY5" fmla="*/ 1364877 h 1913965"/>
              <a:gd name="connsiteX6" fmla="*/ 396688 w 2700618"/>
              <a:gd name="connsiteY6" fmla="*/ 1095936 h 1913965"/>
              <a:gd name="connsiteX7" fmla="*/ 2386853 w 2700618"/>
              <a:gd name="connsiteY7" fmla="*/ 1069042 h 1913965"/>
              <a:gd name="connsiteX8" fmla="*/ 2279277 w 2700618"/>
              <a:gd name="connsiteY8" fmla="*/ 826995 h 1913965"/>
              <a:gd name="connsiteX9" fmla="*/ 410135 w 2700618"/>
              <a:gd name="connsiteY9" fmla="*/ 813548 h 1913965"/>
              <a:gd name="connsiteX10" fmla="*/ 383241 w 2700618"/>
              <a:gd name="connsiteY10" fmla="*/ 584948 h 1913965"/>
              <a:gd name="connsiteX11" fmla="*/ 2373406 w 2700618"/>
              <a:gd name="connsiteY11" fmla="*/ 544606 h 1913965"/>
              <a:gd name="connsiteX12" fmla="*/ 2306171 w 2700618"/>
              <a:gd name="connsiteY12" fmla="*/ 302559 h 1913965"/>
              <a:gd name="connsiteX13" fmla="*/ 302559 w 2700618"/>
              <a:gd name="connsiteY13" fmla="*/ 262218 h 1913965"/>
              <a:gd name="connsiteX14" fmla="*/ 490818 w 2700618"/>
              <a:gd name="connsiteY14" fmla="*/ 60512 h 1913965"/>
              <a:gd name="connsiteX15" fmla="*/ 2373406 w 2700618"/>
              <a:gd name="connsiteY15" fmla="*/ 20171 h 1913965"/>
              <a:gd name="connsiteX16" fmla="*/ 2373406 w 2700618"/>
              <a:gd name="connsiteY16" fmla="*/ 20171 h 1913965"/>
              <a:gd name="connsiteX17" fmla="*/ 2386853 w 2700618"/>
              <a:gd name="connsiteY17" fmla="*/ 0 h 1913965"/>
              <a:gd name="connsiteX0" fmla="*/ 2185147 w 3592606"/>
              <a:gd name="connsiteY0" fmla="*/ 1828800 h 1893794"/>
              <a:gd name="connsiteX1" fmla="*/ 558053 w 3592606"/>
              <a:gd name="connsiteY1" fmla="*/ 1855694 h 1893794"/>
              <a:gd name="connsiteX2" fmla="*/ 625288 w 3592606"/>
              <a:gd name="connsiteY2" fmla="*/ 1600200 h 1893794"/>
              <a:gd name="connsiteX3" fmla="*/ 2212041 w 3592606"/>
              <a:gd name="connsiteY3" fmla="*/ 1613647 h 1893794"/>
              <a:gd name="connsiteX4" fmla="*/ 2359959 w 3592606"/>
              <a:gd name="connsiteY4" fmla="*/ 1344706 h 1893794"/>
              <a:gd name="connsiteX5" fmla="*/ 463924 w 3592606"/>
              <a:gd name="connsiteY5" fmla="*/ 1344706 h 1893794"/>
              <a:gd name="connsiteX6" fmla="*/ 396688 w 3592606"/>
              <a:gd name="connsiteY6" fmla="*/ 1075765 h 1893794"/>
              <a:gd name="connsiteX7" fmla="*/ 2386853 w 3592606"/>
              <a:gd name="connsiteY7" fmla="*/ 1048871 h 1893794"/>
              <a:gd name="connsiteX8" fmla="*/ 2279277 w 3592606"/>
              <a:gd name="connsiteY8" fmla="*/ 806824 h 1893794"/>
              <a:gd name="connsiteX9" fmla="*/ 410135 w 3592606"/>
              <a:gd name="connsiteY9" fmla="*/ 793377 h 1893794"/>
              <a:gd name="connsiteX10" fmla="*/ 383241 w 3592606"/>
              <a:gd name="connsiteY10" fmla="*/ 564777 h 1893794"/>
              <a:gd name="connsiteX11" fmla="*/ 2373406 w 3592606"/>
              <a:gd name="connsiteY11" fmla="*/ 524435 h 1893794"/>
              <a:gd name="connsiteX12" fmla="*/ 2306171 w 3592606"/>
              <a:gd name="connsiteY12" fmla="*/ 282388 h 1893794"/>
              <a:gd name="connsiteX13" fmla="*/ 302559 w 3592606"/>
              <a:gd name="connsiteY13" fmla="*/ 242047 h 1893794"/>
              <a:gd name="connsiteX14" fmla="*/ 490818 w 3592606"/>
              <a:gd name="connsiteY14" fmla="*/ 40341 h 1893794"/>
              <a:gd name="connsiteX15" fmla="*/ 2373406 w 3592606"/>
              <a:gd name="connsiteY15" fmla="*/ 0 h 1893794"/>
              <a:gd name="connsiteX16" fmla="*/ 2373406 w 3592606"/>
              <a:gd name="connsiteY16" fmla="*/ 0 h 1893794"/>
              <a:gd name="connsiteX17" fmla="*/ 3592606 w 3592606"/>
              <a:gd name="connsiteY17" fmla="*/ 598395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42347 w 2700618"/>
              <a:gd name="connsiteY18" fmla="*/ 396688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02006 w 2700618"/>
              <a:gd name="connsiteY18" fmla="*/ 1055594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02006 w 2700618"/>
              <a:gd name="connsiteY18" fmla="*/ 1055594 h 1893794"/>
              <a:gd name="connsiteX19" fmla="*/ 2602006 w 2700618"/>
              <a:gd name="connsiteY19" fmla="*/ 1082488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02006 w 2700618"/>
              <a:gd name="connsiteY18" fmla="*/ 1055594 h 1893794"/>
              <a:gd name="connsiteX19" fmla="*/ 2602006 w 2700618"/>
              <a:gd name="connsiteY19" fmla="*/ 1817594 h 1893794"/>
              <a:gd name="connsiteX0" fmla="*/ 2185147 w 2700618"/>
              <a:gd name="connsiteY0" fmla="*/ 1828800 h 1947582"/>
              <a:gd name="connsiteX1" fmla="*/ 558053 w 2700618"/>
              <a:gd name="connsiteY1" fmla="*/ 1855694 h 1947582"/>
              <a:gd name="connsiteX2" fmla="*/ 625288 w 2700618"/>
              <a:gd name="connsiteY2" fmla="*/ 1600200 h 1947582"/>
              <a:gd name="connsiteX3" fmla="*/ 2212041 w 2700618"/>
              <a:gd name="connsiteY3" fmla="*/ 1613647 h 1947582"/>
              <a:gd name="connsiteX4" fmla="*/ 2359959 w 2700618"/>
              <a:gd name="connsiteY4" fmla="*/ 1344706 h 1947582"/>
              <a:gd name="connsiteX5" fmla="*/ 463924 w 2700618"/>
              <a:gd name="connsiteY5" fmla="*/ 1344706 h 1947582"/>
              <a:gd name="connsiteX6" fmla="*/ 396688 w 2700618"/>
              <a:gd name="connsiteY6" fmla="*/ 1075765 h 1947582"/>
              <a:gd name="connsiteX7" fmla="*/ 2386853 w 2700618"/>
              <a:gd name="connsiteY7" fmla="*/ 1048871 h 1947582"/>
              <a:gd name="connsiteX8" fmla="*/ 2279277 w 2700618"/>
              <a:gd name="connsiteY8" fmla="*/ 806824 h 1947582"/>
              <a:gd name="connsiteX9" fmla="*/ 410135 w 2700618"/>
              <a:gd name="connsiteY9" fmla="*/ 793377 h 1947582"/>
              <a:gd name="connsiteX10" fmla="*/ 383241 w 2700618"/>
              <a:gd name="connsiteY10" fmla="*/ 564777 h 1947582"/>
              <a:gd name="connsiteX11" fmla="*/ 2373406 w 2700618"/>
              <a:gd name="connsiteY11" fmla="*/ 524435 h 1947582"/>
              <a:gd name="connsiteX12" fmla="*/ 2306171 w 2700618"/>
              <a:gd name="connsiteY12" fmla="*/ 282388 h 1947582"/>
              <a:gd name="connsiteX13" fmla="*/ 302559 w 2700618"/>
              <a:gd name="connsiteY13" fmla="*/ 242047 h 1947582"/>
              <a:gd name="connsiteX14" fmla="*/ 490818 w 2700618"/>
              <a:gd name="connsiteY14" fmla="*/ 40341 h 1947582"/>
              <a:gd name="connsiteX15" fmla="*/ 2373406 w 2700618"/>
              <a:gd name="connsiteY15" fmla="*/ 0 h 1947582"/>
              <a:gd name="connsiteX16" fmla="*/ 2373406 w 2700618"/>
              <a:gd name="connsiteY16" fmla="*/ 0 h 1947582"/>
              <a:gd name="connsiteX17" fmla="*/ 2602006 w 2700618"/>
              <a:gd name="connsiteY17" fmla="*/ 369794 h 1947582"/>
              <a:gd name="connsiteX18" fmla="*/ 2602006 w 2700618"/>
              <a:gd name="connsiteY18" fmla="*/ 1055594 h 1947582"/>
              <a:gd name="connsiteX19" fmla="*/ 2602006 w 2700618"/>
              <a:gd name="connsiteY19" fmla="*/ 1817594 h 1947582"/>
              <a:gd name="connsiteX20" fmla="*/ 2628900 w 2700618"/>
              <a:gd name="connsiteY20" fmla="*/ 1835523 h 1947582"/>
              <a:gd name="connsiteX0" fmla="*/ 2185147 w 2700618"/>
              <a:gd name="connsiteY0" fmla="*/ 1828800 h 1947582"/>
              <a:gd name="connsiteX1" fmla="*/ 558053 w 2700618"/>
              <a:gd name="connsiteY1" fmla="*/ 1855694 h 1947582"/>
              <a:gd name="connsiteX2" fmla="*/ 625288 w 2700618"/>
              <a:gd name="connsiteY2" fmla="*/ 1600200 h 1947582"/>
              <a:gd name="connsiteX3" fmla="*/ 2212041 w 2700618"/>
              <a:gd name="connsiteY3" fmla="*/ 1613647 h 1947582"/>
              <a:gd name="connsiteX4" fmla="*/ 2359959 w 2700618"/>
              <a:gd name="connsiteY4" fmla="*/ 1344706 h 1947582"/>
              <a:gd name="connsiteX5" fmla="*/ 463924 w 2700618"/>
              <a:gd name="connsiteY5" fmla="*/ 1344706 h 1947582"/>
              <a:gd name="connsiteX6" fmla="*/ 396688 w 2700618"/>
              <a:gd name="connsiteY6" fmla="*/ 1075765 h 1947582"/>
              <a:gd name="connsiteX7" fmla="*/ 2386853 w 2700618"/>
              <a:gd name="connsiteY7" fmla="*/ 1048871 h 1947582"/>
              <a:gd name="connsiteX8" fmla="*/ 2279277 w 2700618"/>
              <a:gd name="connsiteY8" fmla="*/ 806824 h 1947582"/>
              <a:gd name="connsiteX9" fmla="*/ 410135 w 2700618"/>
              <a:gd name="connsiteY9" fmla="*/ 793377 h 1947582"/>
              <a:gd name="connsiteX10" fmla="*/ 383241 w 2700618"/>
              <a:gd name="connsiteY10" fmla="*/ 564777 h 1947582"/>
              <a:gd name="connsiteX11" fmla="*/ 2373406 w 2700618"/>
              <a:gd name="connsiteY11" fmla="*/ 524435 h 1947582"/>
              <a:gd name="connsiteX12" fmla="*/ 2306171 w 2700618"/>
              <a:gd name="connsiteY12" fmla="*/ 282388 h 1947582"/>
              <a:gd name="connsiteX13" fmla="*/ 302559 w 2700618"/>
              <a:gd name="connsiteY13" fmla="*/ 242047 h 1947582"/>
              <a:gd name="connsiteX14" fmla="*/ 490818 w 2700618"/>
              <a:gd name="connsiteY14" fmla="*/ 40341 h 1947582"/>
              <a:gd name="connsiteX15" fmla="*/ 2373406 w 2700618"/>
              <a:gd name="connsiteY15" fmla="*/ 0 h 1947582"/>
              <a:gd name="connsiteX16" fmla="*/ 2373406 w 2700618"/>
              <a:gd name="connsiteY16" fmla="*/ 0 h 1947582"/>
              <a:gd name="connsiteX17" fmla="*/ 2602006 w 2700618"/>
              <a:gd name="connsiteY17" fmla="*/ 369794 h 1947582"/>
              <a:gd name="connsiteX18" fmla="*/ 2602006 w 2700618"/>
              <a:gd name="connsiteY18" fmla="*/ 1055594 h 1947582"/>
              <a:gd name="connsiteX19" fmla="*/ 2602006 w 2700618"/>
              <a:gd name="connsiteY19" fmla="*/ 1817594 h 1947582"/>
              <a:gd name="connsiteX20" fmla="*/ 2297206 w 2700618"/>
              <a:gd name="connsiteY20" fmla="*/ 1893794 h 1947582"/>
              <a:gd name="connsiteX0" fmla="*/ 2185147 w 2700618"/>
              <a:gd name="connsiteY0" fmla="*/ 1828800 h 1947582"/>
              <a:gd name="connsiteX1" fmla="*/ 558053 w 2700618"/>
              <a:gd name="connsiteY1" fmla="*/ 1855694 h 1947582"/>
              <a:gd name="connsiteX2" fmla="*/ 625288 w 2700618"/>
              <a:gd name="connsiteY2" fmla="*/ 1600200 h 1947582"/>
              <a:gd name="connsiteX3" fmla="*/ 2212041 w 2700618"/>
              <a:gd name="connsiteY3" fmla="*/ 1613647 h 1947582"/>
              <a:gd name="connsiteX4" fmla="*/ 2359959 w 2700618"/>
              <a:gd name="connsiteY4" fmla="*/ 1344706 h 1947582"/>
              <a:gd name="connsiteX5" fmla="*/ 463924 w 2700618"/>
              <a:gd name="connsiteY5" fmla="*/ 1344706 h 1947582"/>
              <a:gd name="connsiteX6" fmla="*/ 396688 w 2700618"/>
              <a:gd name="connsiteY6" fmla="*/ 1075765 h 1947582"/>
              <a:gd name="connsiteX7" fmla="*/ 2386853 w 2700618"/>
              <a:gd name="connsiteY7" fmla="*/ 1048871 h 1947582"/>
              <a:gd name="connsiteX8" fmla="*/ 2279277 w 2700618"/>
              <a:gd name="connsiteY8" fmla="*/ 806824 h 1947582"/>
              <a:gd name="connsiteX9" fmla="*/ 410135 w 2700618"/>
              <a:gd name="connsiteY9" fmla="*/ 793377 h 1947582"/>
              <a:gd name="connsiteX10" fmla="*/ 383241 w 2700618"/>
              <a:gd name="connsiteY10" fmla="*/ 564777 h 1947582"/>
              <a:gd name="connsiteX11" fmla="*/ 2373406 w 2700618"/>
              <a:gd name="connsiteY11" fmla="*/ 524435 h 1947582"/>
              <a:gd name="connsiteX12" fmla="*/ 2306171 w 2700618"/>
              <a:gd name="connsiteY12" fmla="*/ 282388 h 1947582"/>
              <a:gd name="connsiteX13" fmla="*/ 302559 w 2700618"/>
              <a:gd name="connsiteY13" fmla="*/ 242047 h 1947582"/>
              <a:gd name="connsiteX14" fmla="*/ 490818 w 2700618"/>
              <a:gd name="connsiteY14" fmla="*/ 40341 h 1947582"/>
              <a:gd name="connsiteX15" fmla="*/ 2373406 w 2700618"/>
              <a:gd name="connsiteY15" fmla="*/ 0 h 1947582"/>
              <a:gd name="connsiteX16" fmla="*/ 2373406 w 2700618"/>
              <a:gd name="connsiteY16" fmla="*/ 0 h 1947582"/>
              <a:gd name="connsiteX17" fmla="*/ 2602006 w 2700618"/>
              <a:gd name="connsiteY17" fmla="*/ 369794 h 1947582"/>
              <a:gd name="connsiteX18" fmla="*/ 2602006 w 2700618"/>
              <a:gd name="connsiteY18" fmla="*/ 1055594 h 1947582"/>
              <a:gd name="connsiteX19" fmla="*/ 2602006 w 2700618"/>
              <a:gd name="connsiteY19" fmla="*/ 1817594 h 1947582"/>
              <a:gd name="connsiteX20" fmla="*/ 2221006 w 2700618"/>
              <a:gd name="connsiteY20" fmla="*/ 1817594 h 1947582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02006 w 2700618"/>
              <a:gd name="connsiteY18" fmla="*/ 1055594 h 1893794"/>
              <a:gd name="connsiteX19" fmla="*/ 2602006 w 2700618"/>
              <a:gd name="connsiteY19" fmla="*/ 1741394 h 1893794"/>
              <a:gd name="connsiteX20" fmla="*/ 2221006 w 2700618"/>
              <a:gd name="connsiteY20" fmla="*/ 1817594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78206 w 2700618"/>
              <a:gd name="connsiteY18" fmla="*/ 1055594 h 1893794"/>
              <a:gd name="connsiteX19" fmla="*/ 2602006 w 2700618"/>
              <a:gd name="connsiteY19" fmla="*/ 1741394 h 1893794"/>
              <a:gd name="connsiteX20" fmla="*/ 2221006 w 2700618"/>
              <a:gd name="connsiteY20" fmla="*/ 1817594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78206 w 2700618"/>
              <a:gd name="connsiteY18" fmla="*/ 1055594 h 1893794"/>
              <a:gd name="connsiteX19" fmla="*/ 2678206 w 2700618"/>
              <a:gd name="connsiteY19" fmla="*/ 1741394 h 1893794"/>
              <a:gd name="connsiteX20" fmla="*/ 2221006 w 2700618"/>
              <a:gd name="connsiteY20" fmla="*/ 1817594 h 1893794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221006 w 2723030"/>
              <a:gd name="connsiteY20" fmla="*/ 1828800 h 1905000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144806 w 2723030"/>
              <a:gd name="connsiteY20" fmla="*/ 1828800 h 1905000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068606 w 2723030"/>
              <a:gd name="connsiteY20" fmla="*/ 1828800 h 1905000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068606 w 2723030"/>
              <a:gd name="connsiteY20" fmla="*/ 1828800 h 1905000"/>
              <a:gd name="connsiteX21" fmla="*/ 2185147 w 2723030"/>
              <a:gd name="connsiteY21" fmla="*/ 1840006 h 1905000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144806 w 2723030"/>
              <a:gd name="connsiteY20" fmla="*/ 1828800 h 1905000"/>
              <a:gd name="connsiteX21" fmla="*/ 2185147 w 2723030"/>
              <a:gd name="connsiteY21" fmla="*/ 1840006 h 1905000"/>
              <a:gd name="connsiteX0" fmla="*/ 2144806 w 2723030"/>
              <a:gd name="connsiteY0" fmla="*/ 1828800 h 1882588"/>
              <a:gd name="connsiteX1" fmla="*/ 558053 w 2723030"/>
              <a:gd name="connsiteY1" fmla="*/ 1866900 h 1882588"/>
              <a:gd name="connsiteX2" fmla="*/ 625288 w 2723030"/>
              <a:gd name="connsiteY2" fmla="*/ 1611406 h 1882588"/>
              <a:gd name="connsiteX3" fmla="*/ 2212041 w 2723030"/>
              <a:gd name="connsiteY3" fmla="*/ 1624853 h 1882588"/>
              <a:gd name="connsiteX4" fmla="*/ 2359959 w 2723030"/>
              <a:gd name="connsiteY4" fmla="*/ 1355912 h 1882588"/>
              <a:gd name="connsiteX5" fmla="*/ 463924 w 2723030"/>
              <a:gd name="connsiteY5" fmla="*/ 1355912 h 1882588"/>
              <a:gd name="connsiteX6" fmla="*/ 396688 w 2723030"/>
              <a:gd name="connsiteY6" fmla="*/ 1086971 h 1882588"/>
              <a:gd name="connsiteX7" fmla="*/ 2386853 w 2723030"/>
              <a:gd name="connsiteY7" fmla="*/ 1060077 h 1882588"/>
              <a:gd name="connsiteX8" fmla="*/ 2279277 w 2723030"/>
              <a:gd name="connsiteY8" fmla="*/ 818030 h 1882588"/>
              <a:gd name="connsiteX9" fmla="*/ 410135 w 2723030"/>
              <a:gd name="connsiteY9" fmla="*/ 804583 h 1882588"/>
              <a:gd name="connsiteX10" fmla="*/ 383241 w 2723030"/>
              <a:gd name="connsiteY10" fmla="*/ 575983 h 1882588"/>
              <a:gd name="connsiteX11" fmla="*/ 2373406 w 2723030"/>
              <a:gd name="connsiteY11" fmla="*/ 535641 h 1882588"/>
              <a:gd name="connsiteX12" fmla="*/ 2306171 w 2723030"/>
              <a:gd name="connsiteY12" fmla="*/ 293594 h 1882588"/>
              <a:gd name="connsiteX13" fmla="*/ 302559 w 2723030"/>
              <a:gd name="connsiteY13" fmla="*/ 253253 h 1882588"/>
              <a:gd name="connsiteX14" fmla="*/ 490818 w 2723030"/>
              <a:gd name="connsiteY14" fmla="*/ 51547 h 1882588"/>
              <a:gd name="connsiteX15" fmla="*/ 2373406 w 2723030"/>
              <a:gd name="connsiteY15" fmla="*/ 11206 h 1882588"/>
              <a:gd name="connsiteX16" fmla="*/ 2373406 w 2723030"/>
              <a:gd name="connsiteY16" fmla="*/ 11206 h 1882588"/>
              <a:gd name="connsiteX17" fmla="*/ 2678206 w 2723030"/>
              <a:gd name="connsiteY17" fmla="*/ 0 h 1882588"/>
              <a:gd name="connsiteX18" fmla="*/ 2678206 w 2723030"/>
              <a:gd name="connsiteY18" fmla="*/ 1066800 h 1882588"/>
              <a:gd name="connsiteX19" fmla="*/ 2678206 w 2723030"/>
              <a:gd name="connsiteY19" fmla="*/ 1752600 h 1882588"/>
              <a:gd name="connsiteX20" fmla="*/ 2144806 w 2723030"/>
              <a:gd name="connsiteY20" fmla="*/ 1828800 h 1882588"/>
              <a:gd name="connsiteX0" fmla="*/ 2088777 w 2667001"/>
              <a:gd name="connsiteY0" fmla="*/ 1828800 h 1882588"/>
              <a:gd name="connsiteX1" fmla="*/ 502024 w 2667001"/>
              <a:gd name="connsiteY1" fmla="*/ 1866900 h 1882588"/>
              <a:gd name="connsiteX2" fmla="*/ 569259 w 2667001"/>
              <a:gd name="connsiteY2" fmla="*/ 1611406 h 1882588"/>
              <a:gd name="connsiteX3" fmla="*/ 2156012 w 2667001"/>
              <a:gd name="connsiteY3" fmla="*/ 1624853 h 1882588"/>
              <a:gd name="connsiteX4" fmla="*/ 2303930 w 2667001"/>
              <a:gd name="connsiteY4" fmla="*/ 1355912 h 1882588"/>
              <a:gd name="connsiteX5" fmla="*/ 407895 w 2667001"/>
              <a:gd name="connsiteY5" fmla="*/ 1355912 h 1882588"/>
              <a:gd name="connsiteX6" fmla="*/ 340659 w 2667001"/>
              <a:gd name="connsiteY6" fmla="*/ 1086971 h 1882588"/>
              <a:gd name="connsiteX7" fmla="*/ 2330824 w 2667001"/>
              <a:gd name="connsiteY7" fmla="*/ 1060077 h 1882588"/>
              <a:gd name="connsiteX8" fmla="*/ 2223248 w 2667001"/>
              <a:gd name="connsiteY8" fmla="*/ 818030 h 1882588"/>
              <a:gd name="connsiteX9" fmla="*/ 354106 w 2667001"/>
              <a:gd name="connsiteY9" fmla="*/ 804583 h 1882588"/>
              <a:gd name="connsiteX10" fmla="*/ 327212 w 2667001"/>
              <a:gd name="connsiteY10" fmla="*/ 575983 h 1882588"/>
              <a:gd name="connsiteX11" fmla="*/ 2317377 w 2667001"/>
              <a:gd name="connsiteY11" fmla="*/ 535641 h 1882588"/>
              <a:gd name="connsiteX12" fmla="*/ 2250142 w 2667001"/>
              <a:gd name="connsiteY12" fmla="*/ 293594 h 1882588"/>
              <a:gd name="connsiteX13" fmla="*/ 553571 w 2667001"/>
              <a:gd name="connsiteY13" fmla="*/ 228600 h 1882588"/>
              <a:gd name="connsiteX14" fmla="*/ 434789 w 2667001"/>
              <a:gd name="connsiteY14" fmla="*/ 51547 h 1882588"/>
              <a:gd name="connsiteX15" fmla="*/ 2317377 w 2667001"/>
              <a:gd name="connsiteY15" fmla="*/ 11206 h 1882588"/>
              <a:gd name="connsiteX16" fmla="*/ 2317377 w 2667001"/>
              <a:gd name="connsiteY16" fmla="*/ 11206 h 1882588"/>
              <a:gd name="connsiteX17" fmla="*/ 2622177 w 2667001"/>
              <a:gd name="connsiteY17" fmla="*/ 0 h 1882588"/>
              <a:gd name="connsiteX18" fmla="*/ 2622177 w 2667001"/>
              <a:gd name="connsiteY18" fmla="*/ 1066800 h 1882588"/>
              <a:gd name="connsiteX19" fmla="*/ 2622177 w 2667001"/>
              <a:gd name="connsiteY19" fmla="*/ 1752600 h 1882588"/>
              <a:gd name="connsiteX20" fmla="*/ 2088777 w 2667001"/>
              <a:gd name="connsiteY20" fmla="*/ 1828800 h 1882588"/>
              <a:gd name="connsiteX0" fmla="*/ 2068606 w 2646830"/>
              <a:gd name="connsiteY0" fmla="*/ 1828800 h 1882588"/>
              <a:gd name="connsiteX1" fmla="*/ 481853 w 2646830"/>
              <a:gd name="connsiteY1" fmla="*/ 1866900 h 1882588"/>
              <a:gd name="connsiteX2" fmla="*/ 549088 w 2646830"/>
              <a:gd name="connsiteY2" fmla="*/ 1611406 h 1882588"/>
              <a:gd name="connsiteX3" fmla="*/ 2135841 w 2646830"/>
              <a:gd name="connsiteY3" fmla="*/ 1624853 h 1882588"/>
              <a:gd name="connsiteX4" fmla="*/ 2283759 w 2646830"/>
              <a:gd name="connsiteY4" fmla="*/ 1355912 h 1882588"/>
              <a:gd name="connsiteX5" fmla="*/ 387724 w 2646830"/>
              <a:gd name="connsiteY5" fmla="*/ 1355912 h 1882588"/>
              <a:gd name="connsiteX6" fmla="*/ 320488 w 2646830"/>
              <a:gd name="connsiteY6" fmla="*/ 1086971 h 1882588"/>
              <a:gd name="connsiteX7" fmla="*/ 2310653 w 2646830"/>
              <a:gd name="connsiteY7" fmla="*/ 1060077 h 1882588"/>
              <a:gd name="connsiteX8" fmla="*/ 2203077 w 2646830"/>
              <a:gd name="connsiteY8" fmla="*/ 818030 h 1882588"/>
              <a:gd name="connsiteX9" fmla="*/ 333935 w 2646830"/>
              <a:gd name="connsiteY9" fmla="*/ 804583 h 1882588"/>
              <a:gd name="connsiteX10" fmla="*/ 457200 w 2646830"/>
              <a:gd name="connsiteY10" fmla="*/ 609600 h 1882588"/>
              <a:gd name="connsiteX11" fmla="*/ 2297206 w 2646830"/>
              <a:gd name="connsiteY11" fmla="*/ 535641 h 1882588"/>
              <a:gd name="connsiteX12" fmla="*/ 2229971 w 2646830"/>
              <a:gd name="connsiteY12" fmla="*/ 293594 h 1882588"/>
              <a:gd name="connsiteX13" fmla="*/ 533400 w 2646830"/>
              <a:gd name="connsiteY13" fmla="*/ 228600 h 1882588"/>
              <a:gd name="connsiteX14" fmla="*/ 414618 w 2646830"/>
              <a:gd name="connsiteY14" fmla="*/ 51547 h 1882588"/>
              <a:gd name="connsiteX15" fmla="*/ 2297206 w 2646830"/>
              <a:gd name="connsiteY15" fmla="*/ 11206 h 1882588"/>
              <a:gd name="connsiteX16" fmla="*/ 2297206 w 2646830"/>
              <a:gd name="connsiteY16" fmla="*/ 11206 h 1882588"/>
              <a:gd name="connsiteX17" fmla="*/ 2602006 w 2646830"/>
              <a:gd name="connsiteY17" fmla="*/ 0 h 1882588"/>
              <a:gd name="connsiteX18" fmla="*/ 2602006 w 2646830"/>
              <a:gd name="connsiteY18" fmla="*/ 1066800 h 1882588"/>
              <a:gd name="connsiteX19" fmla="*/ 2602006 w 2646830"/>
              <a:gd name="connsiteY19" fmla="*/ 1752600 h 1882588"/>
              <a:gd name="connsiteX20" fmla="*/ 2068606 w 2646830"/>
              <a:gd name="connsiteY20" fmla="*/ 1828800 h 1882588"/>
              <a:gd name="connsiteX0" fmla="*/ 2068606 w 2646830"/>
              <a:gd name="connsiteY0" fmla="*/ 1828800 h 1882588"/>
              <a:gd name="connsiteX1" fmla="*/ 481853 w 2646830"/>
              <a:gd name="connsiteY1" fmla="*/ 1866900 h 1882588"/>
              <a:gd name="connsiteX2" fmla="*/ 549088 w 2646830"/>
              <a:gd name="connsiteY2" fmla="*/ 1611406 h 1882588"/>
              <a:gd name="connsiteX3" fmla="*/ 2135841 w 2646830"/>
              <a:gd name="connsiteY3" fmla="*/ 1624853 h 1882588"/>
              <a:gd name="connsiteX4" fmla="*/ 2283759 w 2646830"/>
              <a:gd name="connsiteY4" fmla="*/ 1355912 h 1882588"/>
              <a:gd name="connsiteX5" fmla="*/ 387724 w 2646830"/>
              <a:gd name="connsiteY5" fmla="*/ 1355912 h 1882588"/>
              <a:gd name="connsiteX6" fmla="*/ 320488 w 2646830"/>
              <a:gd name="connsiteY6" fmla="*/ 1086971 h 1882588"/>
              <a:gd name="connsiteX7" fmla="*/ 2310653 w 2646830"/>
              <a:gd name="connsiteY7" fmla="*/ 1060077 h 1882588"/>
              <a:gd name="connsiteX8" fmla="*/ 2203077 w 2646830"/>
              <a:gd name="connsiteY8" fmla="*/ 818030 h 1882588"/>
              <a:gd name="connsiteX9" fmla="*/ 533399 w 2646830"/>
              <a:gd name="connsiteY9" fmla="*/ 762000 h 1882588"/>
              <a:gd name="connsiteX10" fmla="*/ 457200 w 2646830"/>
              <a:gd name="connsiteY10" fmla="*/ 609600 h 1882588"/>
              <a:gd name="connsiteX11" fmla="*/ 2297206 w 2646830"/>
              <a:gd name="connsiteY11" fmla="*/ 535641 h 1882588"/>
              <a:gd name="connsiteX12" fmla="*/ 2229971 w 2646830"/>
              <a:gd name="connsiteY12" fmla="*/ 293594 h 1882588"/>
              <a:gd name="connsiteX13" fmla="*/ 533400 w 2646830"/>
              <a:gd name="connsiteY13" fmla="*/ 228600 h 1882588"/>
              <a:gd name="connsiteX14" fmla="*/ 414618 w 2646830"/>
              <a:gd name="connsiteY14" fmla="*/ 51547 h 1882588"/>
              <a:gd name="connsiteX15" fmla="*/ 2297206 w 2646830"/>
              <a:gd name="connsiteY15" fmla="*/ 11206 h 1882588"/>
              <a:gd name="connsiteX16" fmla="*/ 2297206 w 2646830"/>
              <a:gd name="connsiteY16" fmla="*/ 11206 h 1882588"/>
              <a:gd name="connsiteX17" fmla="*/ 2602006 w 2646830"/>
              <a:gd name="connsiteY17" fmla="*/ 0 h 1882588"/>
              <a:gd name="connsiteX18" fmla="*/ 2602006 w 2646830"/>
              <a:gd name="connsiteY18" fmla="*/ 1066800 h 1882588"/>
              <a:gd name="connsiteX19" fmla="*/ 2602006 w 2646830"/>
              <a:gd name="connsiteY19" fmla="*/ 1752600 h 1882588"/>
              <a:gd name="connsiteX20" fmla="*/ 2068606 w 2646830"/>
              <a:gd name="connsiteY20" fmla="*/ 1828800 h 1882588"/>
              <a:gd name="connsiteX0" fmla="*/ 1972609 w 2550833"/>
              <a:gd name="connsiteY0" fmla="*/ 1828800 h 1882588"/>
              <a:gd name="connsiteX1" fmla="*/ 385856 w 2550833"/>
              <a:gd name="connsiteY1" fmla="*/ 1866900 h 1882588"/>
              <a:gd name="connsiteX2" fmla="*/ 453091 w 2550833"/>
              <a:gd name="connsiteY2" fmla="*/ 1611406 h 1882588"/>
              <a:gd name="connsiteX3" fmla="*/ 2039844 w 2550833"/>
              <a:gd name="connsiteY3" fmla="*/ 1624853 h 1882588"/>
              <a:gd name="connsiteX4" fmla="*/ 2187762 w 2550833"/>
              <a:gd name="connsiteY4" fmla="*/ 1355912 h 1882588"/>
              <a:gd name="connsiteX5" fmla="*/ 291727 w 2550833"/>
              <a:gd name="connsiteY5" fmla="*/ 1355912 h 1882588"/>
              <a:gd name="connsiteX6" fmla="*/ 437402 w 2550833"/>
              <a:gd name="connsiteY6" fmla="*/ 1143000 h 1882588"/>
              <a:gd name="connsiteX7" fmla="*/ 2214656 w 2550833"/>
              <a:gd name="connsiteY7" fmla="*/ 1060077 h 1882588"/>
              <a:gd name="connsiteX8" fmla="*/ 2107080 w 2550833"/>
              <a:gd name="connsiteY8" fmla="*/ 818030 h 1882588"/>
              <a:gd name="connsiteX9" fmla="*/ 437402 w 2550833"/>
              <a:gd name="connsiteY9" fmla="*/ 762000 h 1882588"/>
              <a:gd name="connsiteX10" fmla="*/ 361203 w 2550833"/>
              <a:gd name="connsiteY10" fmla="*/ 609600 h 1882588"/>
              <a:gd name="connsiteX11" fmla="*/ 2201209 w 2550833"/>
              <a:gd name="connsiteY11" fmla="*/ 535641 h 1882588"/>
              <a:gd name="connsiteX12" fmla="*/ 2133974 w 2550833"/>
              <a:gd name="connsiteY12" fmla="*/ 293594 h 1882588"/>
              <a:gd name="connsiteX13" fmla="*/ 437403 w 2550833"/>
              <a:gd name="connsiteY13" fmla="*/ 228600 h 1882588"/>
              <a:gd name="connsiteX14" fmla="*/ 318621 w 2550833"/>
              <a:gd name="connsiteY14" fmla="*/ 51547 h 1882588"/>
              <a:gd name="connsiteX15" fmla="*/ 2201209 w 2550833"/>
              <a:gd name="connsiteY15" fmla="*/ 11206 h 1882588"/>
              <a:gd name="connsiteX16" fmla="*/ 2201209 w 2550833"/>
              <a:gd name="connsiteY16" fmla="*/ 11206 h 1882588"/>
              <a:gd name="connsiteX17" fmla="*/ 2506009 w 2550833"/>
              <a:gd name="connsiteY17" fmla="*/ 0 h 1882588"/>
              <a:gd name="connsiteX18" fmla="*/ 2506009 w 2550833"/>
              <a:gd name="connsiteY18" fmla="*/ 1066800 h 1882588"/>
              <a:gd name="connsiteX19" fmla="*/ 2506009 w 2550833"/>
              <a:gd name="connsiteY19" fmla="*/ 1752600 h 1882588"/>
              <a:gd name="connsiteX20" fmla="*/ 1972609 w 2550833"/>
              <a:gd name="connsiteY20" fmla="*/ 1828800 h 1882588"/>
              <a:gd name="connsiteX0" fmla="*/ 1947956 w 2526180"/>
              <a:gd name="connsiteY0" fmla="*/ 1828800 h 1882588"/>
              <a:gd name="connsiteX1" fmla="*/ 361203 w 2526180"/>
              <a:gd name="connsiteY1" fmla="*/ 1866900 h 1882588"/>
              <a:gd name="connsiteX2" fmla="*/ 428438 w 2526180"/>
              <a:gd name="connsiteY2" fmla="*/ 1611406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9 w 2526180"/>
              <a:gd name="connsiteY6" fmla="*/ 1143000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336550 w 2526180"/>
              <a:gd name="connsiteY10" fmla="*/ 609600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28438 w 2526180"/>
              <a:gd name="connsiteY2" fmla="*/ 1611406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9 w 2526180"/>
              <a:gd name="connsiteY6" fmla="*/ 1143000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336550 w 2526180"/>
              <a:gd name="connsiteY10" fmla="*/ 609600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9 w 2526180"/>
              <a:gd name="connsiteY6" fmla="*/ 1143000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336550 w 2526180"/>
              <a:gd name="connsiteY10" fmla="*/ 609600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8 w 2526180"/>
              <a:gd name="connsiteY6" fmla="*/ 1120588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336550 w 2526180"/>
              <a:gd name="connsiteY10" fmla="*/ 609600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8 w 2526180"/>
              <a:gd name="connsiteY6" fmla="*/ 1120588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412748 w 2526180"/>
              <a:gd name="connsiteY10" fmla="*/ 587188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8 w 2526180"/>
              <a:gd name="connsiteY6" fmla="*/ 1120588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412748 w 2526180"/>
              <a:gd name="connsiteY10" fmla="*/ 587188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82588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8 w 2526180"/>
              <a:gd name="connsiteY6" fmla="*/ 1120588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412748 w 2526180"/>
              <a:gd name="connsiteY10" fmla="*/ 587188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82588 h 1882588"/>
              <a:gd name="connsiteX2" fmla="*/ 2015191 w 2526180"/>
              <a:gd name="connsiteY2" fmla="*/ 1624853 h 1882588"/>
              <a:gd name="connsiteX3" fmla="*/ 2163109 w 2526180"/>
              <a:gd name="connsiteY3" fmla="*/ 1355912 h 1882588"/>
              <a:gd name="connsiteX4" fmla="*/ 412749 w 2526180"/>
              <a:gd name="connsiteY4" fmla="*/ 1295400 h 1882588"/>
              <a:gd name="connsiteX5" fmla="*/ 412748 w 2526180"/>
              <a:gd name="connsiteY5" fmla="*/ 1120588 h 1882588"/>
              <a:gd name="connsiteX6" fmla="*/ 2190003 w 2526180"/>
              <a:gd name="connsiteY6" fmla="*/ 1060077 h 1882588"/>
              <a:gd name="connsiteX7" fmla="*/ 2082427 w 2526180"/>
              <a:gd name="connsiteY7" fmla="*/ 818030 h 1882588"/>
              <a:gd name="connsiteX8" fmla="*/ 412749 w 2526180"/>
              <a:gd name="connsiteY8" fmla="*/ 762000 h 1882588"/>
              <a:gd name="connsiteX9" fmla="*/ 412748 w 2526180"/>
              <a:gd name="connsiteY9" fmla="*/ 587188 h 1882588"/>
              <a:gd name="connsiteX10" fmla="*/ 2176556 w 2526180"/>
              <a:gd name="connsiteY10" fmla="*/ 535641 h 1882588"/>
              <a:gd name="connsiteX11" fmla="*/ 2109321 w 2526180"/>
              <a:gd name="connsiteY11" fmla="*/ 293594 h 1882588"/>
              <a:gd name="connsiteX12" fmla="*/ 412750 w 2526180"/>
              <a:gd name="connsiteY12" fmla="*/ 228600 h 1882588"/>
              <a:gd name="connsiteX13" fmla="*/ 293968 w 2526180"/>
              <a:gd name="connsiteY13" fmla="*/ 51547 h 1882588"/>
              <a:gd name="connsiteX14" fmla="*/ 2176556 w 2526180"/>
              <a:gd name="connsiteY14" fmla="*/ 11206 h 1882588"/>
              <a:gd name="connsiteX15" fmla="*/ 2176556 w 2526180"/>
              <a:gd name="connsiteY15" fmla="*/ 11206 h 1882588"/>
              <a:gd name="connsiteX16" fmla="*/ 2481356 w 2526180"/>
              <a:gd name="connsiteY16" fmla="*/ 0 h 1882588"/>
              <a:gd name="connsiteX17" fmla="*/ 2481356 w 2526180"/>
              <a:gd name="connsiteY17" fmla="*/ 1066800 h 1882588"/>
              <a:gd name="connsiteX18" fmla="*/ 2481356 w 2526180"/>
              <a:gd name="connsiteY18" fmla="*/ 1752600 h 1882588"/>
              <a:gd name="connsiteX19" fmla="*/ 1947956 w 2526180"/>
              <a:gd name="connsiteY19" fmla="*/ 1828800 h 1882588"/>
              <a:gd name="connsiteX0" fmla="*/ 1947956 w 2526180"/>
              <a:gd name="connsiteY0" fmla="*/ 1828800 h 1882588"/>
              <a:gd name="connsiteX1" fmla="*/ 2015191 w 2526180"/>
              <a:gd name="connsiteY1" fmla="*/ 1624853 h 1882588"/>
              <a:gd name="connsiteX2" fmla="*/ 2163109 w 2526180"/>
              <a:gd name="connsiteY2" fmla="*/ 1355912 h 1882588"/>
              <a:gd name="connsiteX3" fmla="*/ 412749 w 2526180"/>
              <a:gd name="connsiteY3" fmla="*/ 1295400 h 1882588"/>
              <a:gd name="connsiteX4" fmla="*/ 412748 w 2526180"/>
              <a:gd name="connsiteY4" fmla="*/ 1120588 h 1882588"/>
              <a:gd name="connsiteX5" fmla="*/ 2190003 w 2526180"/>
              <a:gd name="connsiteY5" fmla="*/ 1060077 h 1882588"/>
              <a:gd name="connsiteX6" fmla="*/ 2082427 w 2526180"/>
              <a:gd name="connsiteY6" fmla="*/ 818030 h 1882588"/>
              <a:gd name="connsiteX7" fmla="*/ 412749 w 2526180"/>
              <a:gd name="connsiteY7" fmla="*/ 762000 h 1882588"/>
              <a:gd name="connsiteX8" fmla="*/ 412748 w 2526180"/>
              <a:gd name="connsiteY8" fmla="*/ 587188 h 1882588"/>
              <a:gd name="connsiteX9" fmla="*/ 2176556 w 2526180"/>
              <a:gd name="connsiteY9" fmla="*/ 535641 h 1882588"/>
              <a:gd name="connsiteX10" fmla="*/ 2109321 w 2526180"/>
              <a:gd name="connsiteY10" fmla="*/ 293594 h 1882588"/>
              <a:gd name="connsiteX11" fmla="*/ 412750 w 2526180"/>
              <a:gd name="connsiteY11" fmla="*/ 228600 h 1882588"/>
              <a:gd name="connsiteX12" fmla="*/ 293968 w 2526180"/>
              <a:gd name="connsiteY12" fmla="*/ 51547 h 1882588"/>
              <a:gd name="connsiteX13" fmla="*/ 2176556 w 2526180"/>
              <a:gd name="connsiteY13" fmla="*/ 11206 h 1882588"/>
              <a:gd name="connsiteX14" fmla="*/ 2176556 w 2526180"/>
              <a:gd name="connsiteY14" fmla="*/ 11206 h 1882588"/>
              <a:gd name="connsiteX15" fmla="*/ 2481356 w 2526180"/>
              <a:gd name="connsiteY15" fmla="*/ 0 h 1882588"/>
              <a:gd name="connsiteX16" fmla="*/ 2481356 w 2526180"/>
              <a:gd name="connsiteY16" fmla="*/ 1066800 h 1882588"/>
              <a:gd name="connsiteX17" fmla="*/ 2481356 w 2526180"/>
              <a:gd name="connsiteY17" fmla="*/ 1752600 h 1882588"/>
              <a:gd name="connsiteX18" fmla="*/ 1947956 w 2526180"/>
              <a:gd name="connsiteY18" fmla="*/ 1828800 h 1882588"/>
              <a:gd name="connsiteX0" fmla="*/ 2481356 w 2526180"/>
              <a:gd name="connsiteY0" fmla="*/ 1752600 h 1845609"/>
              <a:gd name="connsiteX1" fmla="*/ 2015191 w 2526180"/>
              <a:gd name="connsiteY1" fmla="*/ 1624853 h 1845609"/>
              <a:gd name="connsiteX2" fmla="*/ 2163109 w 2526180"/>
              <a:gd name="connsiteY2" fmla="*/ 1355912 h 1845609"/>
              <a:gd name="connsiteX3" fmla="*/ 412749 w 2526180"/>
              <a:gd name="connsiteY3" fmla="*/ 1295400 h 1845609"/>
              <a:gd name="connsiteX4" fmla="*/ 412748 w 2526180"/>
              <a:gd name="connsiteY4" fmla="*/ 1120588 h 1845609"/>
              <a:gd name="connsiteX5" fmla="*/ 2190003 w 2526180"/>
              <a:gd name="connsiteY5" fmla="*/ 1060077 h 1845609"/>
              <a:gd name="connsiteX6" fmla="*/ 2082427 w 2526180"/>
              <a:gd name="connsiteY6" fmla="*/ 818030 h 1845609"/>
              <a:gd name="connsiteX7" fmla="*/ 412749 w 2526180"/>
              <a:gd name="connsiteY7" fmla="*/ 762000 h 1845609"/>
              <a:gd name="connsiteX8" fmla="*/ 412748 w 2526180"/>
              <a:gd name="connsiteY8" fmla="*/ 587188 h 1845609"/>
              <a:gd name="connsiteX9" fmla="*/ 2176556 w 2526180"/>
              <a:gd name="connsiteY9" fmla="*/ 535641 h 1845609"/>
              <a:gd name="connsiteX10" fmla="*/ 2109321 w 2526180"/>
              <a:gd name="connsiteY10" fmla="*/ 293594 h 1845609"/>
              <a:gd name="connsiteX11" fmla="*/ 412750 w 2526180"/>
              <a:gd name="connsiteY11" fmla="*/ 228600 h 1845609"/>
              <a:gd name="connsiteX12" fmla="*/ 293968 w 2526180"/>
              <a:gd name="connsiteY12" fmla="*/ 51547 h 1845609"/>
              <a:gd name="connsiteX13" fmla="*/ 2176556 w 2526180"/>
              <a:gd name="connsiteY13" fmla="*/ 11206 h 1845609"/>
              <a:gd name="connsiteX14" fmla="*/ 2176556 w 2526180"/>
              <a:gd name="connsiteY14" fmla="*/ 11206 h 1845609"/>
              <a:gd name="connsiteX15" fmla="*/ 2481356 w 2526180"/>
              <a:gd name="connsiteY15" fmla="*/ 0 h 1845609"/>
              <a:gd name="connsiteX16" fmla="*/ 2481356 w 2526180"/>
              <a:gd name="connsiteY16" fmla="*/ 1066800 h 1845609"/>
              <a:gd name="connsiteX17" fmla="*/ 2481356 w 2526180"/>
              <a:gd name="connsiteY17" fmla="*/ 1752600 h 1845609"/>
              <a:gd name="connsiteX0" fmla="*/ 2481356 w 2526180"/>
              <a:gd name="connsiteY0" fmla="*/ 1066800 h 1624853"/>
              <a:gd name="connsiteX1" fmla="*/ 2015191 w 2526180"/>
              <a:gd name="connsiteY1" fmla="*/ 1624853 h 1624853"/>
              <a:gd name="connsiteX2" fmla="*/ 2163109 w 2526180"/>
              <a:gd name="connsiteY2" fmla="*/ 1355912 h 1624853"/>
              <a:gd name="connsiteX3" fmla="*/ 412749 w 2526180"/>
              <a:gd name="connsiteY3" fmla="*/ 1295400 h 1624853"/>
              <a:gd name="connsiteX4" fmla="*/ 412748 w 2526180"/>
              <a:gd name="connsiteY4" fmla="*/ 1120588 h 1624853"/>
              <a:gd name="connsiteX5" fmla="*/ 2190003 w 2526180"/>
              <a:gd name="connsiteY5" fmla="*/ 1060077 h 1624853"/>
              <a:gd name="connsiteX6" fmla="*/ 2082427 w 2526180"/>
              <a:gd name="connsiteY6" fmla="*/ 818030 h 1624853"/>
              <a:gd name="connsiteX7" fmla="*/ 412749 w 2526180"/>
              <a:gd name="connsiteY7" fmla="*/ 762000 h 1624853"/>
              <a:gd name="connsiteX8" fmla="*/ 412748 w 2526180"/>
              <a:gd name="connsiteY8" fmla="*/ 587188 h 1624853"/>
              <a:gd name="connsiteX9" fmla="*/ 2176556 w 2526180"/>
              <a:gd name="connsiteY9" fmla="*/ 535641 h 1624853"/>
              <a:gd name="connsiteX10" fmla="*/ 2109321 w 2526180"/>
              <a:gd name="connsiteY10" fmla="*/ 293594 h 1624853"/>
              <a:gd name="connsiteX11" fmla="*/ 412750 w 2526180"/>
              <a:gd name="connsiteY11" fmla="*/ 228600 h 1624853"/>
              <a:gd name="connsiteX12" fmla="*/ 293968 w 2526180"/>
              <a:gd name="connsiteY12" fmla="*/ 51547 h 1624853"/>
              <a:gd name="connsiteX13" fmla="*/ 2176556 w 2526180"/>
              <a:gd name="connsiteY13" fmla="*/ 11206 h 1624853"/>
              <a:gd name="connsiteX14" fmla="*/ 2176556 w 2526180"/>
              <a:gd name="connsiteY14" fmla="*/ 11206 h 1624853"/>
              <a:gd name="connsiteX15" fmla="*/ 2481356 w 2526180"/>
              <a:gd name="connsiteY15" fmla="*/ 0 h 1624853"/>
              <a:gd name="connsiteX16" fmla="*/ 2481356 w 2526180"/>
              <a:gd name="connsiteY16" fmla="*/ 1066800 h 1624853"/>
              <a:gd name="connsiteX0" fmla="*/ 2481356 w 2526180"/>
              <a:gd name="connsiteY0" fmla="*/ 1066800 h 1355912"/>
              <a:gd name="connsiteX1" fmla="*/ 2163109 w 2526180"/>
              <a:gd name="connsiteY1" fmla="*/ 1355912 h 1355912"/>
              <a:gd name="connsiteX2" fmla="*/ 412749 w 2526180"/>
              <a:gd name="connsiteY2" fmla="*/ 1295400 h 1355912"/>
              <a:gd name="connsiteX3" fmla="*/ 412748 w 2526180"/>
              <a:gd name="connsiteY3" fmla="*/ 1120588 h 1355912"/>
              <a:gd name="connsiteX4" fmla="*/ 2190003 w 2526180"/>
              <a:gd name="connsiteY4" fmla="*/ 1060077 h 1355912"/>
              <a:gd name="connsiteX5" fmla="*/ 2082427 w 2526180"/>
              <a:gd name="connsiteY5" fmla="*/ 818030 h 1355912"/>
              <a:gd name="connsiteX6" fmla="*/ 412749 w 2526180"/>
              <a:gd name="connsiteY6" fmla="*/ 762000 h 1355912"/>
              <a:gd name="connsiteX7" fmla="*/ 412748 w 2526180"/>
              <a:gd name="connsiteY7" fmla="*/ 587188 h 1355912"/>
              <a:gd name="connsiteX8" fmla="*/ 2176556 w 2526180"/>
              <a:gd name="connsiteY8" fmla="*/ 535641 h 1355912"/>
              <a:gd name="connsiteX9" fmla="*/ 2109321 w 2526180"/>
              <a:gd name="connsiteY9" fmla="*/ 293594 h 1355912"/>
              <a:gd name="connsiteX10" fmla="*/ 412750 w 2526180"/>
              <a:gd name="connsiteY10" fmla="*/ 228600 h 1355912"/>
              <a:gd name="connsiteX11" fmla="*/ 293968 w 2526180"/>
              <a:gd name="connsiteY11" fmla="*/ 51547 h 1355912"/>
              <a:gd name="connsiteX12" fmla="*/ 2176556 w 2526180"/>
              <a:gd name="connsiteY12" fmla="*/ 11206 h 1355912"/>
              <a:gd name="connsiteX13" fmla="*/ 2176556 w 2526180"/>
              <a:gd name="connsiteY13" fmla="*/ 11206 h 1355912"/>
              <a:gd name="connsiteX14" fmla="*/ 2481356 w 2526180"/>
              <a:gd name="connsiteY14" fmla="*/ 0 h 1355912"/>
              <a:gd name="connsiteX15" fmla="*/ 2481356 w 2526180"/>
              <a:gd name="connsiteY15" fmla="*/ 1066800 h 1355912"/>
              <a:gd name="connsiteX0" fmla="*/ 2481356 w 2526180"/>
              <a:gd name="connsiteY0" fmla="*/ 1066800 h 1355912"/>
              <a:gd name="connsiteX1" fmla="*/ 2275909 w 2526180"/>
              <a:gd name="connsiteY1" fmla="*/ 1246447 h 1355912"/>
              <a:gd name="connsiteX2" fmla="*/ 2163109 w 2526180"/>
              <a:gd name="connsiteY2" fmla="*/ 1355912 h 1355912"/>
              <a:gd name="connsiteX3" fmla="*/ 412749 w 2526180"/>
              <a:gd name="connsiteY3" fmla="*/ 1295400 h 1355912"/>
              <a:gd name="connsiteX4" fmla="*/ 412748 w 2526180"/>
              <a:gd name="connsiteY4" fmla="*/ 1120588 h 1355912"/>
              <a:gd name="connsiteX5" fmla="*/ 2190003 w 2526180"/>
              <a:gd name="connsiteY5" fmla="*/ 1060077 h 1355912"/>
              <a:gd name="connsiteX6" fmla="*/ 2082427 w 2526180"/>
              <a:gd name="connsiteY6" fmla="*/ 818030 h 1355912"/>
              <a:gd name="connsiteX7" fmla="*/ 412749 w 2526180"/>
              <a:gd name="connsiteY7" fmla="*/ 762000 h 1355912"/>
              <a:gd name="connsiteX8" fmla="*/ 412748 w 2526180"/>
              <a:gd name="connsiteY8" fmla="*/ 587188 h 1355912"/>
              <a:gd name="connsiteX9" fmla="*/ 2176556 w 2526180"/>
              <a:gd name="connsiteY9" fmla="*/ 535641 h 1355912"/>
              <a:gd name="connsiteX10" fmla="*/ 2109321 w 2526180"/>
              <a:gd name="connsiteY10" fmla="*/ 293594 h 1355912"/>
              <a:gd name="connsiteX11" fmla="*/ 412750 w 2526180"/>
              <a:gd name="connsiteY11" fmla="*/ 228600 h 1355912"/>
              <a:gd name="connsiteX12" fmla="*/ 293968 w 2526180"/>
              <a:gd name="connsiteY12" fmla="*/ 51547 h 1355912"/>
              <a:gd name="connsiteX13" fmla="*/ 2176556 w 2526180"/>
              <a:gd name="connsiteY13" fmla="*/ 11206 h 1355912"/>
              <a:gd name="connsiteX14" fmla="*/ 2176556 w 2526180"/>
              <a:gd name="connsiteY14" fmla="*/ 11206 h 1355912"/>
              <a:gd name="connsiteX15" fmla="*/ 2481356 w 2526180"/>
              <a:gd name="connsiteY15" fmla="*/ 0 h 1355912"/>
              <a:gd name="connsiteX16" fmla="*/ 2481356 w 2526180"/>
              <a:gd name="connsiteY16" fmla="*/ 1066800 h 1355912"/>
              <a:gd name="connsiteX0" fmla="*/ 2481356 w 2526180"/>
              <a:gd name="connsiteY0" fmla="*/ 1066800 h 1355912"/>
              <a:gd name="connsiteX1" fmla="*/ 2476403 w 2526180"/>
              <a:gd name="connsiteY1" fmla="*/ 1342355 h 1355912"/>
              <a:gd name="connsiteX2" fmla="*/ 2163109 w 2526180"/>
              <a:gd name="connsiteY2" fmla="*/ 1355912 h 1355912"/>
              <a:gd name="connsiteX3" fmla="*/ 412749 w 2526180"/>
              <a:gd name="connsiteY3" fmla="*/ 1295400 h 1355912"/>
              <a:gd name="connsiteX4" fmla="*/ 412748 w 2526180"/>
              <a:gd name="connsiteY4" fmla="*/ 1120588 h 1355912"/>
              <a:gd name="connsiteX5" fmla="*/ 2190003 w 2526180"/>
              <a:gd name="connsiteY5" fmla="*/ 1060077 h 1355912"/>
              <a:gd name="connsiteX6" fmla="*/ 2082427 w 2526180"/>
              <a:gd name="connsiteY6" fmla="*/ 818030 h 1355912"/>
              <a:gd name="connsiteX7" fmla="*/ 412749 w 2526180"/>
              <a:gd name="connsiteY7" fmla="*/ 762000 h 1355912"/>
              <a:gd name="connsiteX8" fmla="*/ 412748 w 2526180"/>
              <a:gd name="connsiteY8" fmla="*/ 587188 h 1355912"/>
              <a:gd name="connsiteX9" fmla="*/ 2176556 w 2526180"/>
              <a:gd name="connsiteY9" fmla="*/ 535641 h 1355912"/>
              <a:gd name="connsiteX10" fmla="*/ 2109321 w 2526180"/>
              <a:gd name="connsiteY10" fmla="*/ 293594 h 1355912"/>
              <a:gd name="connsiteX11" fmla="*/ 412750 w 2526180"/>
              <a:gd name="connsiteY11" fmla="*/ 228600 h 1355912"/>
              <a:gd name="connsiteX12" fmla="*/ 293968 w 2526180"/>
              <a:gd name="connsiteY12" fmla="*/ 51547 h 1355912"/>
              <a:gd name="connsiteX13" fmla="*/ 2176556 w 2526180"/>
              <a:gd name="connsiteY13" fmla="*/ 11206 h 1355912"/>
              <a:gd name="connsiteX14" fmla="*/ 2176556 w 2526180"/>
              <a:gd name="connsiteY14" fmla="*/ 11206 h 1355912"/>
              <a:gd name="connsiteX15" fmla="*/ 2481356 w 2526180"/>
              <a:gd name="connsiteY15" fmla="*/ 0 h 1355912"/>
              <a:gd name="connsiteX16" fmla="*/ 2481356 w 2526180"/>
              <a:gd name="connsiteY16" fmla="*/ 1066800 h 1355912"/>
              <a:gd name="connsiteX0" fmla="*/ 2481356 w 2526180"/>
              <a:gd name="connsiteY0" fmla="*/ 1066800 h 1342356"/>
              <a:gd name="connsiteX1" fmla="*/ 2476403 w 2526180"/>
              <a:gd name="connsiteY1" fmla="*/ 1342355 h 1342356"/>
              <a:gd name="connsiteX2" fmla="*/ 2183161 w 2526180"/>
              <a:gd name="connsiteY2" fmla="*/ 1321040 h 1342356"/>
              <a:gd name="connsiteX3" fmla="*/ 412749 w 2526180"/>
              <a:gd name="connsiteY3" fmla="*/ 1295400 h 1342356"/>
              <a:gd name="connsiteX4" fmla="*/ 412748 w 2526180"/>
              <a:gd name="connsiteY4" fmla="*/ 1120588 h 1342356"/>
              <a:gd name="connsiteX5" fmla="*/ 2190003 w 2526180"/>
              <a:gd name="connsiteY5" fmla="*/ 1060077 h 1342356"/>
              <a:gd name="connsiteX6" fmla="*/ 2082427 w 2526180"/>
              <a:gd name="connsiteY6" fmla="*/ 818030 h 1342356"/>
              <a:gd name="connsiteX7" fmla="*/ 412749 w 2526180"/>
              <a:gd name="connsiteY7" fmla="*/ 762000 h 1342356"/>
              <a:gd name="connsiteX8" fmla="*/ 412748 w 2526180"/>
              <a:gd name="connsiteY8" fmla="*/ 587188 h 1342356"/>
              <a:gd name="connsiteX9" fmla="*/ 2176556 w 2526180"/>
              <a:gd name="connsiteY9" fmla="*/ 535641 h 1342356"/>
              <a:gd name="connsiteX10" fmla="*/ 2109321 w 2526180"/>
              <a:gd name="connsiteY10" fmla="*/ 293594 h 1342356"/>
              <a:gd name="connsiteX11" fmla="*/ 412750 w 2526180"/>
              <a:gd name="connsiteY11" fmla="*/ 228600 h 1342356"/>
              <a:gd name="connsiteX12" fmla="*/ 293968 w 2526180"/>
              <a:gd name="connsiteY12" fmla="*/ 51547 h 1342356"/>
              <a:gd name="connsiteX13" fmla="*/ 2176556 w 2526180"/>
              <a:gd name="connsiteY13" fmla="*/ 11206 h 1342356"/>
              <a:gd name="connsiteX14" fmla="*/ 2176556 w 2526180"/>
              <a:gd name="connsiteY14" fmla="*/ 11206 h 1342356"/>
              <a:gd name="connsiteX15" fmla="*/ 2481356 w 2526180"/>
              <a:gd name="connsiteY15" fmla="*/ 0 h 1342356"/>
              <a:gd name="connsiteX16" fmla="*/ 2481356 w 2526180"/>
              <a:gd name="connsiteY16" fmla="*/ 1066800 h 1342356"/>
              <a:gd name="connsiteX0" fmla="*/ 2481356 w 2526180"/>
              <a:gd name="connsiteY0" fmla="*/ 1066800 h 1344603"/>
              <a:gd name="connsiteX1" fmla="*/ 2476403 w 2526180"/>
              <a:gd name="connsiteY1" fmla="*/ 1342355 h 1344603"/>
              <a:gd name="connsiteX2" fmla="*/ 2183161 w 2526180"/>
              <a:gd name="connsiteY2" fmla="*/ 1321040 h 1344603"/>
              <a:gd name="connsiteX3" fmla="*/ 412749 w 2526180"/>
              <a:gd name="connsiteY3" fmla="*/ 1295400 h 1344603"/>
              <a:gd name="connsiteX4" fmla="*/ 412748 w 2526180"/>
              <a:gd name="connsiteY4" fmla="*/ 1120588 h 1344603"/>
              <a:gd name="connsiteX5" fmla="*/ 2190003 w 2526180"/>
              <a:gd name="connsiteY5" fmla="*/ 1060077 h 1344603"/>
              <a:gd name="connsiteX6" fmla="*/ 2082427 w 2526180"/>
              <a:gd name="connsiteY6" fmla="*/ 818030 h 1344603"/>
              <a:gd name="connsiteX7" fmla="*/ 412749 w 2526180"/>
              <a:gd name="connsiteY7" fmla="*/ 762000 h 1344603"/>
              <a:gd name="connsiteX8" fmla="*/ 412748 w 2526180"/>
              <a:gd name="connsiteY8" fmla="*/ 587188 h 1344603"/>
              <a:gd name="connsiteX9" fmla="*/ 2176556 w 2526180"/>
              <a:gd name="connsiteY9" fmla="*/ 535641 h 1344603"/>
              <a:gd name="connsiteX10" fmla="*/ 2109321 w 2526180"/>
              <a:gd name="connsiteY10" fmla="*/ 293594 h 1344603"/>
              <a:gd name="connsiteX11" fmla="*/ 412750 w 2526180"/>
              <a:gd name="connsiteY11" fmla="*/ 228600 h 1344603"/>
              <a:gd name="connsiteX12" fmla="*/ 293968 w 2526180"/>
              <a:gd name="connsiteY12" fmla="*/ 51547 h 1344603"/>
              <a:gd name="connsiteX13" fmla="*/ 2176556 w 2526180"/>
              <a:gd name="connsiteY13" fmla="*/ 11206 h 1344603"/>
              <a:gd name="connsiteX14" fmla="*/ 2176556 w 2526180"/>
              <a:gd name="connsiteY14" fmla="*/ 11206 h 1344603"/>
              <a:gd name="connsiteX15" fmla="*/ 2481356 w 2526180"/>
              <a:gd name="connsiteY15" fmla="*/ 0 h 1344603"/>
              <a:gd name="connsiteX16" fmla="*/ 2481356 w 2526180"/>
              <a:gd name="connsiteY16" fmla="*/ 1066800 h 1344603"/>
              <a:gd name="connsiteX0" fmla="*/ 2481356 w 2526180"/>
              <a:gd name="connsiteY0" fmla="*/ 1066800 h 1379480"/>
              <a:gd name="connsiteX1" fmla="*/ 2476403 w 2526180"/>
              <a:gd name="connsiteY1" fmla="*/ 1342355 h 1379480"/>
              <a:gd name="connsiteX2" fmla="*/ 2213239 w 2526180"/>
              <a:gd name="connsiteY2" fmla="*/ 1355918 h 1379480"/>
              <a:gd name="connsiteX3" fmla="*/ 412749 w 2526180"/>
              <a:gd name="connsiteY3" fmla="*/ 1295400 h 1379480"/>
              <a:gd name="connsiteX4" fmla="*/ 412748 w 2526180"/>
              <a:gd name="connsiteY4" fmla="*/ 1120588 h 1379480"/>
              <a:gd name="connsiteX5" fmla="*/ 2190003 w 2526180"/>
              <a:gd name="connsiteY5" fmla="*/ 1060077 h 1379480"/>
              <a:gd name="connsiteX6" fmla="*/ 2082427 w 2526180"/>
              <a:gd name="connsiteY6" fmla="*/ 818030 h 1379480"/>
              <a:gd name="connsiteX7" fmla="*/ 412749 w 2526180"/>
              <a:gd name="connsiteY7" fmla="*/ 762000 h 1379480"/>
              <a:gd name="connsiteX8" fmla="*/ 412748 w 2526180"/>
              <a:gd name="connsiteY8" fmla="*/ 587188 h 1379480"/>
              <a:gd name="connsiteX9" fmla="*/ 2176556 w 2526180"/>
              <a:gd name="connsiteY9" fmla="*/ 535641 h 1379480"/>
              <a:gd name="connsiteX10" fmla="*/ 2109321 w 2526180"/>
              <a:gd name="connsiteY10" fmla="*/ 293594 h 1379480"/>
              <a:gd name="connsiteX11" fmla="*/ 412750 w 2526180"/>
              <a:gd name="connsiteY11" fmla="*/ 228600 h 1379480"/>
              <a:gd name="connsiteX12" fmla="*/ 293968 w 2526180"/>
              <a:gd name="connsiteY12" fmla="*/ 51547 h 1379480"/>
              <a:gd name="connsiteX13" fmla="*/ 2176556 w 2526180"/>
              <a:gd name="connsiteY13" fmla="*/ 11206 h 1379480"/>
              <a:gd name="connsiteX14" fmla="*/ 2176556 w 2526180"/>
              <a:gd name="connsiteY14" fmla="*/ 11206 h 1379480"/>
              <a:gd name="connsiteX15" fmla="*/ 2481356 w 2526180"/>
              <a:gd name="connsiteY15" fmla="*/ 0 h 1379480"/>
              <a:gd name="connsiteX16" fmla="*/ 2481356 w 2526180"/>
              <a:gd name="connsiteY16" fmla="*/ 1066800 h 1379480"/>
              <a:gd name="connsiteX0" fmla="*/ 2481356 w 2531330"/>
              <a:gd name="connsiteY0" fmla="*/ 0 h 1379481"/>
              <a:gd name="connsiteX1" fmla="*/ 2476403 w 2531330"/>
              <a:gd name="connsiteY1" fmla="*/ 1342355 h 1379481"/>
              <a:gd name="connsiteX2" fmla="*/ 2213239 w 2531330"/>
              <a:gd name="connsiteY2" fmla="*/ 1355918 h 1379481"/>
              <a:gd name="connsiteX3" fmla="*/ 412749 w 2531330"/>
              <a:gd name="connsiteY3" fmla="*/ 1295400 h 1379481"/>
              <a:gd name="connsiteX4" fmla="*/ 412748 w 2531330"/>
              <a:gd name="connsiteY4" fmla="*/ 1120588 h 1379481"/>
              <a:gd name="connsiteX5" fmla="*/ 2190003 w 2531330"/>
              <a:gd name="connsiteY5" fmla="*/ 1060077 h 1379481"/>
              <a:gd name="connsiteX6" fmla="*/ 2082427 w 2531330"/>
              <a:gd name="connsiteY6" fmla="*/ 818030 h 1379481"/>
              <a:gd name="connsiteX7" fmla="*/ 412749 w 2531330"/>
              <a:gd name="connsiteY7" fmla="*/ 762000 h 1379481"/>
              <a:gd name="connsiteX8" fmla="*/ 412748 w 2531330"/>
              <a:gd name="connsiteY8" fmla="*/ 587188 h 1379481"/>
              <a:gd name="connsiteX9" fmla="*/ 2176556 w 2531330"/>
              <a:gd name="connsiteY9" fmla="*/ 535641 h 1379481"/>
              <a:gd name="connsiteX10" fmla="*/ 2109321 w 2531330"/>
              <a:gd name="connsiteY10" fmla="*/ 293594 h 1379481"/>
              <a:gd name="connsiteX11" fmla="*/ 412750 w 2531330"/>
              <a:gd name="connsiteY11" fmla="*/ 228600 h 1379481"/>
              <a:gd name="connsiteX12" fmla="*/ 293968 w 2531330"/>
              <a:gd name="connsiteY12" fmla="*/ 51547 h 1379481"/>
              <a:gd name="connsiteX13" fmla="*/ 2176556 w 2531330"/>
              <a:gd name="connsiteY13" fmla="*/ 11206 h 1379481"/>
              <a:gd name="connsiteX14" fmla="*/ 2176556 w 2531330"/>
              <a:gd name="connsiteY14" fmla="*/ 11206 h 1379481"/>
              <a:gd name="connsiteX15" fmla="*/ 2481356 w 2531330"/>
              <a:gd name="connsiteY15" fmla="*/ 0 h 1379481"/>
              <a:gd name="connsiteX0" fmla="*/ 2481356 w 2531330"/>
              <a:gd name="connsiteY0" fmla="*/ 0 h 1379481"/>
              <a:gd name="connsiteX1" fmla="*/ 2356113 w 2531330"/>
              <a:gd name="connsiteY1" fmla="*/ 1377233 h 1379481"/>
              <a:gd name="connsiteX2" fmla="*/ 2213239 w 2531330"/>
              <a:gd name="connsiteY2" fmla="*/ 1355918 h 1379481"/>
              <a:gd name="connsiteX3" fmla="*/ 412749 w 2531330"/>
              <a:gd name="connsiteY3" fmla="*/ 1295400 h 1379481"/>
              <a:gd name="connsiteX4" fmla="*/ 412748 w 2531330"/>
              <a:gd name="connsiteY4" fmla="*/ 1120588 h 1379481"/>
              <a:gd name="connsiteX5" fmla="*/ 2190003 w 2531330"/>
              <a:gd name="connsiteY5" fmla="*/ 1060077 h 1379481"/>
              <a:gd name="connsiteX6" fmla="*/ 2082427 w 2531330"/>
              <a:gd name="connsiteY6" fmla="*/ 818030 h 1379481"/>
              <a:gd name="connsiteX7" fmla="*/ 412749 w 2531330"/>
              <a:gd name="connsiteY7" fmla="*/ 762000 h 1379481"/>
              <a:gd name="connsiteX8" fmla="*/ 412748 w 2531330"/>
              <a:gd name="connsiteY8" fmla="*/ 587188 h 1379481"/>
              <a:gd name="connsiteX9" fmla="*/ 2176556 w 2531330"/>
              <a:gd name="connsiteY9" fmla="*/ 535641 h 1379481"/>
              <a:gd name="connsiteX10" fmla="*/ 2109321 w 2531330"/>
              <a:gd name="connsiteY10" fmla="*/ 293594 h 1379481"/>
              <a:gd name="connsiteX11" fmla="*/ 412750 w 2531330"/>
              <a:gd name="connsiteY11" fmla="*/ 228600 h 1379481"/>
              <a:gd name="connsiteX12" fmla="*/ 293968 w 2531330"/>
              <a:gd name="connsiteY12" fmla="*/ 51547 h 1379481"/>
              <a:gd name="connsiteX13" fmla="*/ 2176556 w 2531330"/>
              <a:gd name="connsiteY13" fmla="*/ 11206 h 1379481"/>
              <a:gd name="connsiteX14" fmla="*/ 2176556 w 2531330"/>
              <a:gd name="connsiteY14" fmla="*/ 11206 h 1379481"/>
              <a:gd name="connsiteX15" fmla="*/ 2481356 w 2531330"/>
              <a:gd name="connsiteY15" fmla="*/ 0 h 1379481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76556 w 2468283"/>
              <a:gd name="connsiteY9" fmla="*/ 544358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76556 w 2468283"/>
              <a:gd name="connsiteY9" fmla="*/ 544358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76556 w 2468283"/>
              <a:gd name="connsiteY9" fmla="*/ 544358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76556 w 2468283"/>
              <a:gd name="connsiteY9" fmla="*/ 544358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16409 w 2468283"/>
              <a:gd name="connsiteY9" fmla="*/ 553080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082427 w 2431085"/>
              <a:gd name="connsiteY6" fmla="*/ 826747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082427 w 2431085"/>
              <a:gd name="connsiteY6" fmla="*/ 826747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122524 w 2431085"/>
              <a:gd name="connsiteY6" fmla="*/ 844185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122524 w 2431085"/>
              <a:gd name="connsiteY6" fmla="*/ 844185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122524 w 2431085"/>
              <a:gd name="connsiteY6" fmla="*/ 844185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541299"/>
              <a:gd name="connsiteY0" fmla="*/ 0 h 1581988"/>
              <a:gd name="connsiteX1" fmla="*/ 2213239 w 2541299"/>
              <a:gd name="connsiteY1" fmla="*/ 1364635 h 1581988"/>
              <a:gd name="connsiteX2" fmla="*/ 412749 w 2541299"/>
              <a:gd name="connsiteY2" fmla="*/ 1304117 h 1581988"/>
              <a:gd name="connsiteX3" fmla="*/ 412748 w 2541299"/>
              <a:gd name="connsiteY3" fmla="*/ 1129305 h 1581988"/>
              <a:gd name="connsiteX4" fmla="*/ 2109810 w 2541299"/>
              <a:gd name="connsiteY4" fmla="*/ 1103672 h 1581988"/>
              <a:gd name="connsiteX5" fmla="*/ 2122524 w 2541299"/>
              <a:gd name="connsiteY5" fmla="*/ 844185 h 1581988"/>
              <a:gd name="connsiteX6" fmla="*/ 412749 w 2541299"/>
              <a:gd name="connsiteY6" fmla="*/ 770717 h 1581988"/>
              <a:gd name="connsiteX7" fmla="*/ 412748 w 2541299"/>
              <a:gd name="connsiteY7" fmla="*/ 595905 h 1581988"/>
              <a:gd name="connsiteX8" fmla="*/ 2116409 w 2541299"/>
              <a:gd name="connsiteY8" fmla="*/ 553080 h 1581988"/>
              <a:gd name="connsiteX9" fmla="*/ 2109321 w 2541299"/>
              <a:gd name="connsiteY9" fmla="*/ 302311 h 1581988"/>
              <a:gd name="connsiteX10" fmla="*/ 412750 w 2541299"/>
              <a:gd name="connsiteY10" fmla="*/ 237317 h 1581988"/>
              <a:gd name="connsiteX11" fmla="*/ 293968 w 2541299"/>
              <a:gd name="connsiteY11" fmla="*/ 60264 h 1581988"/>
              <a:gd name="connsiteX12" fmla="*/ 2176556 w 2541299"/>
              <a:gd name="connsiteY12" fmla="*/ 19923 h 1581988"/>
              <a:gd name="connsiteX13" fmla="*/ 2176556 w 2541299"/>
              <a:gd name="connsiteY13" fmla="*/ 19923 h 1581988"/>
              <a:gd name="connsiteX14" fmla="*/ 2381111 w 2541299"/>
              <a:gd name="connsiteY14" fmla="*/ 0 h 1581988"/>
              <a:gd name="connsiteX0" fmla="*/ 2381111 w 2601450"/>
              <a:gd name="connsiteY0" fmla="*/ 0 h 1564555"/>
              <a:gd name="connsiteX1" fmla="*/ 2273390 w 2601450"/>
              <a:gd name="connsiteY1" fmla="*/ 1347202 h 1564555"/>
              <a:gd name="connsiteX2" fmla="*/ 412749 w 2601450"/>
              <a:gd name="connsiteY2" fmla="*/ 1304117 h 1564555"/>
              <a:gd name="connsiteX3" fmla="*/ 412748 w 2601450"/>
              <a:gd name="connsiteY3" fmla="*/ 1129305 h 1564555"/>
              <a:gd name="connsiteX4" fmla="*/ 2109810 w 2601450"/>
              <a:gd name="connsiteY4" fmla="*/ 1103672 h 1564555"/>
              <a:gd name="connsiteX5" fmla="*/ 2122524 w 2601450"/>
              <a:gd name="connsiteY5" fmla="*/ 844185 h 1564555"/>
              <a:gd name="connsiteX6" fmla="*/ 412749 w 2601450"/>
              <a:gd name="connsiteY6" fmla="*/ 770717 h 1564555"/>
              <a:gd name="connsiteX7" fmla="*/ 412748 w 2601450"/>
              <a:gd name="connsiteY7" fmla="*/ 595905 h 1564555"/>
              <a:gd name="connsiteX8" fmla="*/ 2116409 w 2601450"/>
              <a:gd name="connsiteY8" fmla="*/ 553080 h 1564555"/>
              <a:gd name="connsiteX9" fmla="*/ 2109321 w 2601450"/>
              <a:gd name="connsiteY9" fmla="*/ 302311 h 1564555"/>
              <a:gd name="connsiteX10" fmla="*/ 412750 w 2601450"/>
              <a:gd name="connsiteY10" fmla="*/ 237317 h 1564555"/>
              <a:gd name="connsiteX11" fmla="*/ 293968 w 2601450"/>
              <a:gd name="connsiteY11" fmla="*/ 60264 h 1564555"/>
              <a:gd name="connsiteX12" fmla="*/ 2176556 w 2601450"/>
              <a:gd name="connsiteY12" fmla="*/ 19923 h 1564555"/>
              <a:gd name="connsiteX13" fmla="*/ 2176556 w 2601450"/>
              <a:gd name="connsiteY13" fmla="*/ 19923 h 1564555"/>
              <a:gd name="connsiteX14" fmla="*/ 2381111 w 2601450"/>
              <a:gd name="connsiteY14" fmla="*/ 0 h 1564555"/>
              <a:gd name="connsiteX0" fmla="*/ 2381111 w 2601450"/>
              <a:gd name="connsiteY0" fmla="*/ 0 h 1398901"/>
              <a:gd name="connsiteX1" fmla="*/ 2273390 w 2601450"/>
              <a:gd name="connsiteY1" fmla="*/ 1347202 h 1398901"/>
              <a:gd name="connsiteX2" fmla="*/ 412749 w 2601450"/>
              <a:gd name="connsiteY2" fmla="*/ 1304117 h 1398901"/>
              <a:gd name="connsiteX3" fmla="*/ 412748 w 2601450"/>
              <a:gd name="connsiteY3" fmla="*/ 1129305 h 1398901"/>
              <a:gd name="connsiteX4" fmla="*/ 2109810 w 2601450"/>
              <a:gd name="connsiteY4" fmla="*/ 1103672 h 1398901"/>
              <a:gd name="connsiteX5" fmla="*/ 2122524 w 2601450"/>
              <a:gd name="connsiteY5" fmla="*/ 844185 h 1398901"/>
              <a:gd name="connsiteX6" fmla="*/ 412749 w 2601450"/>
              <a:gd name="connsiteY6" fmla="*/ 770717 h 1398901"/>
              <a:gd name="connsiteX7" fmla="*/ 412748 w 2601450"/>
              <a:gd name="connsiteY7" fmla="*/ 595905 h 1398901"/>
              <a:gd name="connsiteX8" fmla="*/ 2116409 w 2601450"/>
              <a:gd name="connsiteY8" fmla="*/ 553080 h 1398901"/>
              <a:gd name="connsiteX9" fmla="*/ 2109321 w 2601450"/>
              <a:gd name="connsiteY9" fmla="*/ 302311 h 1398901"/>
              <a:gd name="connsiteX10" fmla="*/ 412750 w 2601450"/>
              <a:gd name="connsiteY10" fmla="*/ 237317 h 1398901"/>
              <a:gd name="connsiteX11" fmla="*/ 293968 w 2601450"/>
              <a:gd name="connsiteY11" fmla="*/ 60264 h 1398901"/>
              <a:gd name="connsiteX12" fmla="*/ 2176556 w 2601450"/>
              <a:gd name="connsiteY12" fmla="*/ 19923 h 1398901"/>
              <a:gd name="connsiteX13" fmla="*/ 2176556 w 2601450"/>
              <a:gd name="connsiteY13" fmla="*/ 19923 h 1398901"/>
              <a:gd name="connsiteX14" fmla="*/ 2381111 w 2601450"/>
              <a:gd name="connsiteY14" fmla="*/ 0 h 1398901"/>
              <a:gd name="connsiteX0" fmla="*/ 2381111 w 2601450"/>
              <a:gd name="connsiteY0" fmla="*/ 0 h 1398901"/>
              <a:gd name="connsiteX1" fmla="*/ 2273390 w 2601450"/>
              <a:gd name="connsiteY1" fmla="*/ 1347202 h 1398901"/>
              <a:gd name="connsiteX2" fmla="*/ 402725 w 2601450"/>
              <a:gd name="connsiteY2" fmla="*/ 1338991 h 1398901"/>
              <a:gd name="connsiteX3" fmla="*/ 412748 w 2601450"/>
              <a:gd name="connsiteY3" fmla="*/ 1129305 h 1398901"/>
              <a:gd name="connsiteX4" fmla="*/ 2109810 w 2601450"/>
              <a:gd name="connsiteY4" fmla="*/ 1103672 h 1398901"/>
              <a:gd name="connsiteX5" fmla="*/ 2122524 w 2601450"/>
              <a:gd name="connsiteY5" fmla="*/ 844185 h 1398901"/>
              <a:gd name="connsiteX6" fmla="*/ 412749 w 2601450"/>
              <a:gd name="connsiteY6" fmla="*/ 770717 h 1398901"/>
              <a:gd name="connsiteX7" fmla="*/ 412748 w 2601450"/>
              <a:gd name="connsiteY7" fmla="*/ 595905 h 1398901"/>
              <a:gd name="connsiteX8" fmla="*/ 2116409 w 2601450"/>
              <a:gd name="connsiteY8" fmla="*/ 553080 h 1398901"/>
              <a:gd name="connsiteX9" fmla="*/ 2109321 w 2601450"/>
              <a:gd name="connsiteY9" fmla="*/ 302311 h 1398901"/>
              <a:gd name="connsiteX10" fmla="*/ 412750 w 2601450"/>
              <a:gd name="connsiteY10" fmla="*/ 237317 h 1398901"/>
              <a:gd name="connsiteX11" fmla="*/ 293968 w 2601450"/>
              <a:gd name="connsiteY11" fmla="*/ 60264 h 1398901"/>
              <a:gd name="connsiteX12" fmla="*/ 2176556 w 2601450"/>
              <a:gd name="connsiteY12" fmla="*/ 19923 h 1398901"/>
              <a:gd name="connsiteX13" fmla="*/ 2176556 w 2601450"/>
              <a:gd name="connsiteY13" fmla="*/ 19923 h 1398901"/>
              <a:gd name="connsiteX14" fmla="*/ 2381111 w 2601450"/>
              <a:gd name="connsiteY14" fmla="*/ 0 h 1398901"/>
              <a:gd name="connsiteX0" fmla="*/ 2381111 w 2387225"/>
              <a:gd name="connsiteY0" fmla="*/ 0 h 1398901"/>
              <a:gd name="connsiteX1" fmla="*/ 2273390 w 2387225"/>
              <a:gd name="connsiteY1" fmla="*/ 1347202 h 1398901"/>
              <a:gd name="connsiteX2" fmla="*/ 402725 w 2387225"/>
              <a:gd name="connsiteY2" fmla="*/ 1338991 h 1398901"/>
              <a:gd name="connsiteX3" fmla="*/ 412748 w 2387225"/>
              <a:gd name="connsiteY3" fmla="*/ 1129305 h 1398901"/>
              <a:gd name="connsiteX4" fmla="*/ 2109810 w 2387225"/>
              <a:gd name="connsiteY4" fmla="*/ 1103672 h 1398901"/>
              <a:gd name="connsiteX5" fmla="*/ 2122524 w 2387225"/>
              <a:gd name="connsiteY5" fmla="*/ 844185 h 1398901"/>
              <a:gd name="connsiteX6" fmla="*/ 412749 w 2387225"/>
              <a:gd name="connsiteY6" fmla="*/ 770717 h 1398901"/>
              <a:gd name="connsiteX7" fmla="*/ 412748 w 2387225"/>
              <a:gd name="connsiteY7" fmla="*/ 595905 h 1398901"/>
              <a:gd name="connsiteX8" fmla="*/ 2116409 w 2387225"/>
              <a:gd name="connsiteY8" fmla="*/ 553080 h 1398901"/>
              <a:gd name="connsiteX9" fmla="*/ 2109321 w 2387225"/>
              <a:gd name="connsiteY9" fmla="*/ 302311 h 1398901"/>
              <a:gd name="connsiteX10" fmla="*/ 412750 w 2387225"/>
              <a:gd name="connsiteY10" fmla="*/ 237317 h 1398901"/>
              <a:gd name="connsiteX11" fmla="*/ 293968 w 2387225"/>
              <a:gd name="connsiteY11" fmla="*/ 60264 h 1398901"/>
              <a:gd name="connsiteX12" fmla="*/ 2176556 w 2387225"/>
              <a:gd name="connsiteY12" fmla="*/ 19923 h 1398901"/>
              <a:gd name="connsiteX13" fmla="*/ 2176556 w 2387225"/>
              <a:gd name="connsiteY13" fmla="*/ 19923 h 1398901"/>
              <a:gd name="connsiteX14" fmla="*/ 2381111 w 2387225"/>
              <a:gd name="connsiteY14" fmla="*/ 0 h 1398901"/>
              <a:gd name="connsiteX0" fmla="*/ 2176556 w 2295098"/>
              <a:gd name="connsiteY0" fmla="*/ 0 h 1378978"/>
              <a:gd name="connsiteX1" fmla="*/ 2273390 w 2295098"/>
              <a:gd name="connsiteY1" fmla="*/ 1327279 h 1378978"/>
              <a:gd name="connsiteX2" fmla="*/ 402725 w 2295098"/>
              <a:gd name="connsiteY2" fmla="*/ 1319068 h 1378978"/>
              <a:gd name="connsiteX3" fmla="*/ 412748 w 2295098"/>
              <a:gd name="connsiteY3" fmla="*/ 1109382 h 1378978"/>
              <a:gd name="connsiteX4" fmla="*/ 2109810 w 2295098"/>
              <a:gd name="connsiteY4" fmla="*/ 1083749 h 1378978"/>
              <a:gd name="connsiteX5" fmla="*/ 2122524 w 2295098"/>
              <a:gd name="connsiteY5" fmla="*/ 824262 h 1378978"/>
              <a:gd name="connsiteX6" fmla="*/ 412749 w 2295098"/>
              <a:gd name="connsiteY6" fmla="*/ 750794 h 1378978"/>
              <a:gd name="connsiteX7" fmla="*/ 412748 w 2295098"/>
              <a:gd name="connsiteY7" fmla="*/ 575982 h 1378978"/>
              <a:gd name="connsiteX8" fmla="*/ 2116409 w 2295098"/>
              <a:gd name="connsiteY8" fmla="*/ 533157 h 1378978"/>
              <a:gd name="connsiteX9" fmla="*/ 2109321 w 2295098"/>
              <a:gd name="connsiteY9" fmla="*/ 282388 h 1378978"/>
              <a:gd name="connsiteX10" fmla="*/ 412750 w 2295098"/>
              <a:gd name="connsiteY10" fmla="*/ 217394 h 1378978"/>
              <a:gd name="connsiteX11" fmla="*/ 293968 w 2295098"/>
              <a:gd name="connsiteY11" fmla="*/ 40341 h 1378978"/>
              <a:gd name="connsiteX12" fmla="*/ 2176556 w 2295098"/>
              <a:gd name="connsiteY12" fmla="*/ 0 h 1378978"/>
              <a:gd name="connsiteX13" fmla="*/ 2176556 w 2295098"/>
              <a:gd name="connsiteY13" fmla="*/ 0 h 1378978"/>
              <a:gd name="connsiteX0" fmla="*/ 2276800 w 2507027"/>
              <a:gd name="connsiteY0" fmla="*/ 44137 h 1379520"/>
              <a:gd name="connsiteX1" fmla="*/ 2273390 w 2507027"/>
              <a:gd name="connsiteY1" fmla="*/ 1327821 h 1379520"/>
              <a:gd name="connsiteX2" fmla="*/ 402725 w 2507027"/>
              <a:gd name="connsiteY2" fmla="*/ 1319610 h 1379520"/>
              <a:gd name="connsiteX3" fmla="*/ 412748 w 2507027"/>
              <a:gd name="connsiteY3" fmla="*/ 1109924 h 1379520"/>
              <a:gd name="connsiteX4" fmla="*/ 2109810 w 2507027"/>
              <a:gd name="connsiteY4" fmla="*/ 1084291 h 1379520"/>
              <a:gd name="connsiteX5" fmla="*/ 2122524 w 2507027"/>
              <a:gd name="connsiteY5" fmla="*/ 824804 h 1379520"/>
              <a:gd name="connsiteX6" fmla="*/ 412749 w 2507027"/>
              <a:gd name="connsiteY6" fmla="*/ 751336 h 1379520"/>
              <a:gd name="connsiteX7" fmla="*/ 412748 w 2507027"/>
              <a:gd name="connsiteY7" fmla="*/ 576524 h 1379520"/>
              <a:gd name="connsiteX8" fmla="*/ 2116409 w 2507027"/>
              <a:gd name="connsiteY8" fmla="*/ 533699 h 1379520"/>
              <a:gd name="connsiteX9" fmla="*/ 2109321 w 2507027"/>
              <a:gd name="connsiteY9" fmla="*/ 282930 h 1379520"/>
              <a:gd name="connsiteX10" fmla="*/ 412750 w 2507027"/>
              <a:gd name="connsiteY10" fmla="*/ 217936 h 1379520"/>
              <a:gd name="connsiteX11" fmla="*/ 293968 w 2507027"/>
              <a:gd name="connsiteY11" fmla="*/ 40883 h 1379520"/>
              <a:gd name="connsiteX12" fmla="*/ 2176556 w 2507027"/>
              <a:gd name="connsiteY12" fmla="*/ 542 h 1379520"/>
              <a:gd name="connsiteX13" fmla="*/ 2276800 w 2507027"/>
              <a:gd name="connsiteY13" fmla="*/ 44137 h 1379520"/>
              <a:gd name="connsiteX0" fmla="*/ 2293507 w 2311805"/>
              <a:gd name="connsiteY0" fmla="*/ 214490 h 1549873"/>
              <a:gd name="connsiteX1" fmla="*/ 2290097 w 2311805"/>
              <a:gd name="connsiteY1" fmla="*/ 1498174 h 1549873"/>
              <a:gd name="connsiteX2" fmla="*/ 419432 w 2311805"/>
              <a:gd name="connsiteY2" fmla="*/ 1489963 h 1549873"/>
              <a:gd name="connsiteX3" fmla="*/ 429455 w 2311805"/>
              <a:gd name="connsiteY3" fmla="*/ 1280277 h 1549873"/>
              <a:gd name="connsiteX4" fmla="*/ 2126517 w 2311805"/>
              <a:gd name="connsiteY4" fmla="*/ 1254644 h 1549873"/>
              <a:gd name="connsiteX5" fmla="*/ 2139231 w 2311805"/>
              <a:gd name="connsiteY5" fmla="*/ 995157 h 1549873"/>
              <a:gd name="connsiteX6" fmla="*/ 429456 w 2311805"/>
              <a:gd name="connsiteY6" fmla="*/ 921689 h 1549873"/>
              <a:gd name="connsiteX7" fmla="*/ 429455 w 2311805"/>
              <a:gd name="connsiteY7" fmla="*/ 746877 h 1549873"/>
              <a:gd name="connsiteX8" fmla="*/ 2133116 w 2311805"/>
              <a:gd name="connsiteY8" fmla="*/ 704052 h 1549873"/>
              <a:gd name="connsiteX9" fmla="*/ 2126028 w 2311805"/>
              <a:gd name="connsiteY9" fmla="*/ 453283 h 1549873"/>
              <a:gd name="connsiteX10" fmla="*/ 429457 w 2311805"/>
              <a:gd name="connsiteY10" fmla="*/ 388289 h 1549873"/>
              <a:gd name="connsiteX11" fmla="*/ 310675 w 2311805"/>
              <a:gd name="connsiteY11" fmla="*/ 211236 h 1549873"/>
              <a:gd name="connsiteX12" fmla="*/ 2293507 w 2311805"/>
              <a:gd name="connsiteY12" fmla="*/ 214490 h 1549873"/>
              <a:gd name="connsiteX0" fmla="*/ 2293507 w 2311805"/>
              <a:gd name="connsiteY0" fmla="*/ 48837 h 1384220"/>
              <a:gd name="connsiteX1" fmla="*/ 2290097 w 2311805"/>
              <a:gd name="connsiteY1" fmla="*/ 1332521 h 1384220"/>
              <a:gd name="connsiteX2" fmla="*/ 419432 w 2311805"/>
              <a:gd name="connsiteY2" fmla="*/ 1324310 h 1384220"/>
              <a:gd name="connsiteX3" fmla="*/ 429455 w 2311805"/>
              <a:gd name="connsiteY3" fmla="*/ 1114624 h 1384220"/>
              <a:gd name="connsiteX4" fmla="*/ 2126517 w 2311805"/>
              <a:gd name="connsiteY4" fmla="*/ 1088991 h 1384220"/>
              <a:gd name="connsiteX5" fmla="*/ 2139231 w 2311805"/>
              <a:gd name="connsiteY5" fmla="*/ 829504 h 1384220"/>
              <a:gd name="connsiteX6" fmla="*/ 429456 w 2311805"/>
              <a:gd name="connsiteY6" fmla="*/ 756036 h 1384220"/>
              <a:gd name="connsiteX7" fmla="*/ 429455 w 2311805"/>
              <a:gd name="connsiteY7" fmla="*/ 581224 h 1384220"/>
              <a:gd name="connsiteX8" fmla="*/ 2133116 w 2311805"/>
              <a:gd name="connsiteY8" fmla="*/ 538399 h 1384220"/>
              <a:gd name="connsiteX9" fmla="*/ 2126028 w 2311805"/>
              <a:gd name="connsiteY9" fmla="*/ 287630 h 1384220"/>
              <a:gd name="connsiteX10" fmla="*/ 429457 w 2311805"/>
              <a:gd name="connsiteY10" fmla="*/ 222636 h 1384220"/>
              <a:gd name="connsiteX11" fmla="*/ 310675 w 2311805"/>
              <a:gd name="connsiteY11" fmla="*/ 45583 h 1384220"/>
              <a:gd name="connsiteX12" fmla="*/ 2293507 w 2311805"/>
              <a:gd name="connsiteY12" fmla="*/ 48837 h 1384220"/>
              <a:gd name="connsiteX0" fmla="*/ 2283483 w 2301781"/>
              <a:gd name="connsiteY0" fmla="*/ 58372 h 1393755"/>
              <a:gd name="connsiteX1" fmla="*/ 2280073 w 2301781"/>
              <a:gd name="connsiteY1" fmla="*/ 1342056 h 1393755"/>
              <a:gd name="connsiteX2" fmla="*/ 409408 w 2301781"/>
              <a:gd name="connsiteY2" fmla="*/ 1333845 h 1393755"/>
              <a:gd name="connsiteX3" fmla="*/ 419431 w 2301781"/>
              <a:gd name="connsiteY3" fmla="*/ 1124159 h 1393755"/>
              <a:gd name="connsiteX4" fmla="*/ 2116493 w 2301781"/>
              <a:gd name="connsiteY4" fmla="*/ 1098526 h 1393755"/>
              <a:gd name="connsiteX5" fmla="*/ 2129207 w 2301781"/>
              <a:gd name="connsiteY5" fmla="*/ 839039 h 1393755"/>
              <a:gd name="connsiteX6" fmla="*/ 419432 w 2301781"/>
              <a:gd name="connsiteY6" fmla="*/ 765571 h 1393755"/>
              <a:gd name="connsiteX7" fmla="*/ 419431 w 2301781"/>
              <a:gd name="connsiteY7" fmla="*/ 590759 h 1393755"/>
              <a:gd name="connsiteX8" fmla="*/ 2123092 w 2301781"/>
              <a:gd name="connsiteY8" fmla="*/ 547934 h 1393755"/>
              <a:gd name="connsiteX9" fmla="*/ 2116004 w 2301781"/>
              <a:gd name="connsiteY9" fmla="*/ 297165 h 1393755"/>
              <a:gd name="connsiteX10" fmla="*/ 419433 w 2301781"/>
              <a:gd name="connsiteY10" fmla="*/ 232171 h 1393755"/>
              <a:gd name="connsiteX11" fmla="*/ 310675 w 2301781"/>
              <a:gd name="connsiteY11" fmla="*/ 28966 h 1393755"/>
              <a:gd name="connsiteX12" fmla="*/ 2283483 w 2301781"/>
              <a:gd name="connsiteY12" fmla="*/ 58372 h 1393755"/>
              <a:gd name="connsiteX0" fmla="*/ 2283483 w 2301781"/>
              <a:gd name="connsiteY0" fmla="*/ 58370 h 1393753"/>
              <a:gd name="connsiteX1" fmla="*/ 2280073 w 2301781"/>
              <a:gd name="connsiteY1" fmla="*/ 1342054 h 1393753"/>
              <a:gd name="connsiteX2" fmla="*/ 409408 w 2301781"/>
              <a:gd name="connsiteY2" fmla="*/ 1333843 h 1393753"/>
              <a:gd name="connsiteX3" fmla="*/ 419431 w 2301781"/>
              <a:gd name="connsiteY3" fmla="*/ 1124157 h 1393753"/>
              <a:gd name="connsiteX4" fmla="*/ 2116493 w 2301781"/>
              <a:gd name="connsiteY4" fmla="*/ 1098524 h 1393753"/>
              <a:gd name="connsiteX5" fmla="*/ 2129207 w 2301781"/>
              <a:gd name="connsiteY5" fmla="*/ 839037 h 1393753"/>
              <a:gd name="connsiteX6" fmla="*/ 419432 w 2301781"/>
              <a:gd name="connsiteY6" fmla="*/ 765569 h 1393753"/>
              <a:gd name="connsiteX7" fmla="*/ 419431 w 2301781"/>
              <a:gd name="connsiteY7" fmla="*/ 590757 h 1393753"/>
              <a:gd name="connsiteX8" fmla="*/ 2123092 w 2301781"/>
              <a:gd name="connsiteY8" fmla="*/ 547932 h 1393753"/>
              <a:gd name="connsiteX9" fmla="*/ 2116004 w 2301781"/>
              <a:gd name="connsiteY9" fmla="*/ 297163 h 1393753"/>
              <a:gd name="connsiteX10" fmla="*/ 419433 w 2301781"/>
              <a:gd name="connsiteY10" fmla="*/ 232169 h 1393753"/>
              <a:gd name="connsiteX11" fmla="*/ 310675 w 2301781"/>
              <a:gd name="connsiteY11" fmla="*/ 28964 h 1393753"/>
              <a:gd name="connsiteX12" fmla="*/ 2283483 w 2301781"/>
              <a:gd name="connsiteY12" fmla="*/ 58370 h 1393753"/>
              <a:gd name="connsiteX0" fmla="*/ 2293506 w 2301781"/>
              <a:gd name="connsiteY0" fmla="*/ 48837 h 1419090"/>
              <a:gd name="connsiteX1" fmla="*/ 2280073 w 2301781"/>
              <a:gd name="connsiteY1" fmla="*/ 1367391 h 1419090"/>
              <a:gd name="connsiteX2" fmla="*/ 409408 w 2301781"/>
              <a:gd name="connsiteY2" fmla="*/ 1359180 h 1419090"/>
              <a:gd name="connsiteX3" fmla="*/ 419431 w 2301781"/>
              <a:gd name="connsiteY3" fmla="*/ 1149494 h 1419090"/>
              <a:gd name="connsiteX4" fmla="*/ 2116493 w 2301781"/>
              <a:gd name="connsiteY4" fmla="*/ 1123861 h 1419090"/>
              <a:gd name="connsiteX5" fmla="*/ 2129207 w 2301781"/>
              <a:gd name="connsiteY5" fmla="*/ 864374 h 1419090"/>
              <a:gd name="connsiteX6" fmla="*/ 419432 w 2301781"/>
              <a:gd name="connsiteY6" fmla="*/ 790906 h 1419090"/>
              <a:gd name="connsiteX7" fmla="*/ 419431 w 2301781"/>
              <a:gd name="connsiteY7" fmla="*/ 616094 h 1419090"/>
              <a:gd name="connsiteX8" fmla="*/ 2123092 w 2301781"/>
              <a:gd name="connsiteY8" fmla="*/ 573269 h 1419090"/>
              <a:gd name="connsiteX9" fmla="*/ 2116004 w 2301781"/>
              <a:gd name="connsiteY9" fmla="*/ 322500 h 1419090"/>
              <a:gd name="connsiteX10" fmla="*/ 419433 w 2301781"/>
              <a:gd name="connsiteY10" fmla="*/ 257506 h 1419090"/>
              <a:gd name="connsiteX11" fmla="*/ 310675 w 2301781"/>
              <a:gd name="connsiteY11" fmla="*/ 54301 h 1419090"/>
              <a:gd name="connsiteX12" fmla="*/ 2293506 w 2301781"/>
              <a:gd name="connsiteY12" fmla="*/ 48837 h 1419090"/>
              <a:gd name="connsiteX0" fmla="*/ 2293506 w 2301781"/>
              <a:gd name="connsiteY0" fmla="*/ 23499 h 1393752"/>
              <a:gd name="connsiteX1" fmla="*/ 2280073 w 2301781"/>
              <a:gd name="connsiteY1" fmla="*/ 1342053 h 1393752"/>
              <a:gd name="connsiteX2" fmla="*/ 409408 w 2301781"/>
              <a:gd name="connsiteY2" fmla="*/ 1333842 h 1393752"/>
              <a:gd name="connsiteX3" fmla="*/ 419431 w 2301781"/>
              <a:gd name="connsiteY3" fmla="*/ 1124156 h 1393752"/>
              <a:gd name="connsiteX4" fmla="*/ 2116493 w 2301781"/>
              <a:gd name="connsiteY4" fmla="*/ 1098523 h 1393752"/>
              <a:gd name="connsiteX5" fmla="*/ 2129207 w 2301781"/>
              <a:gd name="connsiteY5" fmla="*/ 839036 h 1393752"/>
              <a:gd name="connsiteX6" fmla="*/ 419432 w 2301781"/>
              <a:gd name="connsiteY6" fmla="*/ 765568 h 1393752"/>
              <a:gd name="connsiteX7" fmla="*/ 419431 w 2301781"/>
              <a:gd name="connsiteY7" fmla="*/ 590756 h 1393752"/>
              <a:gd name="connsiteX8" fmla="*/ 2123092 w 2301781"/>
              <a:gd name="connsiteY8" fmla="*/ 547931 h 1393752"/>
              <a:gd name="connsiteX9" fmla="*/ 2116004 w 2301781"/>
              <a:gd name="connsiteY9" fmla="*/ 297162 h 1393752"/>
              <a:gd name="connsiteX10" fmla="*/ 419433 w 2301781"/>
              <a:gd name="connsiteY10" fmla="*/ 232168 h 1393752"/>
              <a:gd name="connsiteX11" fmla="*/ 310675 w 2301781"/>
              <a:gd name="connsiteY11" fmla="*/ 28963 h 1393752"/>
              <a:gd name="connsiteX12" fmla="*/ 2293506 w 2301781"/>
              <a:gd name="connsiteY12" fmla="*/ 23499 h 139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01781" h="1393752">
                <a:moveTo>
                  <a:pt x="2293506" y="23499"/>
                </a:moveTo>
                <a:cubicBezTo>
                  <a:pt x="2292369" y="451394"/>
                  <a:pt x="2281210" y="914158"/>
                  <a:pt x="2280073" y="1342053"/>
                </a:cubicBezTo>
                <a:cubicBezTo>
                  <a:pt x="1911914" y="1393752"/>
                  <a:pt x="719515" y="1370158"/>
                  <a:pt x="409408" y="1333842"/>
                </a:cubicBezTo>
                <a:cubicBezTo>
                  <a:pt x="99301" y="1297526"/>
                  <a:pt x="134917" y="1163376"/>
                  <a:pt x="419431" y="1124156"/>
                </a:cubicBezTo>
                <a:cubicBezTo>
                  <a:pt x="703945" y="1084936"/>
                  <a:pt x="1838213" y="1148949"/>
                  <a:pt x="2116493" y="1098523"/>
                </a:cubicBezTo>
                <a:cubicBezTo>
                  <a:pt x="2264454" y="1004504"/>
                  <a:pt x="2301781" y="929403"/>
                  <a:pt x="2129207" y="839036"/>
                </a:cubicBezTo>
                <a:cubicBezTo>
                  <a:pt x="1846364" y="783544"/>
                  <a:pt x="704395" y="806948"/>
                  <a:pt x="419432" y="765568"/>
                </a:cubicBezTo>
                <a:cubicBezTo>
                  <a:pt x="134469" y="724188"/>
                  <a:pt x="125463" y="628483"/>
                  <a:pt x="419431" y="590756"/>
                </a:cubicBezTo>
                <a:cubicBezTo>
                  <a:pt x="695470" y="548548"/>
                  <a:pt x="1840330" y="596863"/>
                  <a:pt x="2123092" y="547931"/>
                </a:cubicBezTo>
                <a:cubicBezTo>
                  <a:pt x="2245460" y="464132"/>
                  <a:pt x="2299702" y="357057"/>
                  <a:pt x="2116004" y="297162"/>
                </a:cubicBezTo>
                <a:cubicBezTo>
                  <a:pt x="1822036" y="245988"/>
                  <a:pt x="720321" y="276868"/>
                  <a:pt x="419433" y="232168"/>
                </a:cubicBezTo>
                <a:cubicBezTo>
                  <a:pt x="118545" y="187468"/>
                  <a:pt x="0" y="57929"/>
                  <a:pt x="310675" y="28963"/>
                </a:cubicBezTo>
                <a:cubicBezTo>
                  <a:pt x="641399" y="0"/>
                  <a:pt x="1983650" y="26977"/>
                  <a:pt x="2293506" y="23499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Connector 128"/>
          <p:cNvCxnSpPr/>
          <p:nvPr/>
        </p:nvCxnSpPr>
        <p:spPr>
          <a:xfrm rot="5400000">
            <a:off x="3778728" y="1132693"/>
            <a:ext cx="1459684" cy="3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10800000">
            <a:off x="4506868" y="1847153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16200000" flipH="1">
            <a:off x="4013747" y="1133305"/>
            <a:ext cx="1459684" cy="2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16200000" flipH="1">
            <a:off x="4256023" y="1137771"/>
            <a:ext cx="1452427" cy="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>
            <a:off x="4505557" y="1148321"/>
            <a:ext cx="1430655" cy="1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>
            <a:off x="4728264" y="1134394"/>
            <a:ext cx="14596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10800000">
            <a:off x="4506868" y="1613357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10800000">
            <a:off x="4506868" y="1386819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10800000">
            <a:off x="4506868" y="1160281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10800000">
            <a:off x="4506868" y="933742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10800000">
            <a:off x="4506868" y="707204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4373353" y="183507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141" name="TextBox 140"/>
          <p:cNvSpPr txBox="1"/>
          <p:nvPr/>
        </p:nvSpPr>
        <p:spPr>
          <a:xfrm>
            <a:off x="4602789" y="183507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42" name="TextBox 141"/>
          <p:cNvSpPr txBox="1"/>
          <p:nvPr/>
        </p:nvSpPr>
        <p:spPr>
          <a:xfrm>
            <a:off x="4832225" y="183507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43" name="TextBox 142"/>
          <p:cNvSpPr txBox="1"/>
          <p:nvPr/>
        </p:nvSpPr>
        <p:spPr>
          <a:xfrm>
            <a:off x="5061661" y="183507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223614" y="1445952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45" name="TextBox 144"/>
          <p:cNvSpPr txBox="1"/>
          <p:nvPr/>
        </p:nvSpPr>
        <p:spPr>
          <a:xfrm>
            <a:off x="4223614" y="1217352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46" name="TextBox 145"/>
          <p:cNvSpPr txBox="1"/>
          <p:nvPr/>
        </p:nvSpPr>
        <p:spPr>
          <a:xfrm>
            <a:off x="4223614" y="988752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47" name="TextBox 146"/>
          <p:cNvSpPr txBox="1"/>
          <p:nvPr/>
        </p:nvSpPr>
        <p:spPr>
          <a:xfrm>
            <a:off x="4223614" y="760152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148" name="TextBox 147"/>
          <p:cNvSpPr txBox="1"/>
          <p:nvPr/>
        </p:nvSpPr>
        <p:spPr>
          <a:xfrm>
            <a:off x="4230742" y="531552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5291097" y="183507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150" name="Oval 149"/>
          <p:cNvSpPr/>
          <p:nvPr/>
        </p:nvSpPr>
        <p:spPr>
          <a:xfrm>
            <a:off x="5416748" y="671553"/>
            <a:ext cx="82311" cy="82669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51" name="Straight Connector 150"/>
          <p:cNvCxnSpPr/>
          <p:nvPr/>
        </p:nvCxnSpPr>
        <p:spPr>
          <a:xfrm rot="10800000">
            <a:off x="4506868" y="505007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4223614" y="359224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153" name="Oval 152"/>
          <p:cNvSpPr/>
          <p:nvPr/>
        </p:nvSpPr>
        <p:spPr>
          <a:xfrm>
            <a:off x="4470262" y="674787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4" name="Oval 153"/>
          <p:cNvSpPr/>
          <p:nvPr/>
        </p:nvSpPr>
        <p:spPr>
          <a:xfrm>
            <a:off x="4943504" y="674787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5" name="Oval 154"/>
          <p:cNvSpPr/>
          <p:nvPr/>
        </p:nvSpPr>
        <p:spPr>
          <a:xfrm>
            <a:off x="4943507" y="471594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6" name="Oval 155"/>
          <p:cNvSpPr/>
          <p:nvPr/>
        </p:nvSpPr>
        <p:spPr>
          <a:xfrm>
            <a:off x="4951990" y="1351607"/>
            <a:ext cx="76200" cy="76200"/>
          </a:xfrm>
          <a:prstGeom prst="ellipse">
            <a:avLst/>
          </a:prstGeom>
          <a:solidFill>
            <a:schemeClr val="accent3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7" name="Oval 156"/>
          <p:cNvSpPr/>
          <p:nvPr/>
        </p:nvSpPr>
        <p:spPr>
          <a:xfrm>
            <a:off x="5423698" y="894419"/>
            <a:ext cx="76200" cy="76200"/>
          </a:xfrm>
          <a:prstGeom prst="ellipse">
            <a:avLst/>
          </a:prstGeom>
          <a:solidFill>
            <a:schemeClr val="accent3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8" name="Oval 157"/>
          <p:cNvSpPr/>
          <p:nvPr/>
        </p:nvSpPr>
        <p:spPr>
          <a:xfrm>
            <a:off x="4480269" y="1801562"/>
            <a:ext cx="76200" cy="76200"/>
          </a:xfrm>
          <a:prstGeom prst="ellipse">
            <a:avLst/>
          </a:prstGeom>
          <a:solidFill>
            <a:schemeClr val="accent3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pSp>
        <p:nvGrpSpPr>
          <p:cNvPr id="36" name="Group 163"/>
          <p:cNvGrpSpPr/>
          <p:nvPr/>
        </p:nvGrpSpPr>
        <p:grpSpPr>
          <a:xfrm>
            <a:off x="7018522" y="260162"/>
            <a:ext cx="1524000" cy="1788308"/>
            <a:chOff x="7468466" y="370869"/>
            <a:chExt cx="1524000" cy="1788308"/>
          </a:xfrm>
        </p:grpSpPr>
        <p:sp>
          <p:nvSpPr>
            <p:cNvPr id="165" name="Oval 164"/>
            <p:cNvSpPr/>
            <p:nvPr/>
          </p:nvSpPr>
          <p:spPr>
            <a:xfrm>
              <a:off x="7670806" y="1603816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6" name="Oval 165"/>
            <p:cNvSpPr/>
            <p:nvPr/>
          </p:nvSpPr>
          <p:spPr>
            <a:xfrm>
              <a:off x="8135257" y="1589305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7" name="Oval 166"/>
            <p:cNvSpPr/>
            <p:nvPr/>
          </p:nvSpPr>
          <p:spPr>
            <a:xfrm>
              <a:off x="8621486" y="1589307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8" name="Oval 167"/>
            <p:cNvSpPr/>
            <p:nvPr/>
          </p:nvSpPr>
          <p:spPr>
            <a:xfrm>
              <a:off x="7678060" y="1146622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9" name="Oval 168"/>
            <p:cNvSpPr/>
            <p:nvPr/>
          </p:nvSpPr>
          <p:spPr>
            <a:xfrm>
              <a:off x="8142511" y="1132111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0" name="Oval 169"/>
            <p:cNvSpPr/>
            <p:nvPr/>
          </p:nvSpPr>
          <p:spPr>
            <a:xfrm>
              <a:off x="8628740" y="1132113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1" name="Oval 170"/>
            <p:cNvSpPr/>
            <p:nvPr/>
          </p:nvSpPr>
          <p:spPr>
            <a:xfrm>
              <a:off x="8142508" y="696688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2" name="Oval 171"/>
            <p:cNvSpPr/>
            <p:nvPr/>
          </p:nvSpPr>
          <p:spPr>
            <a:xfrm>
              <a:off x="8628737" y="696690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3" name="Oval 172"/>
            <p:cNvSpPr/>
            <p:nvPr/>
          </p:nvSpPr>
          <p:spPr>
            <a:xfrm>
              <a:off x="7670800" y="696685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74" name="Straight Connector 173"/>
            <p:cNvCxnSpPr/>
            <p:nvPr/>
          </p:nvCxnSpPr>
          <p:spPr>
            <a:xfrm rot="5400000">
              <a:off x="7023580" y="1200610"/>
              <a:ext cx="1459684" cy="34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rot="10800000">
              <a:off x="7751720" y="191507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rot="16200000" flipH="1">
              <a:off x="7258599" y="1201222"/>
              <a:ext cx="1459684" cy="2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7500875" y="1205688"/>
              <a:ext cx="1452427" cy="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7750409" y="1216238"/>
              <a:ext cx="1430655" cy="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rot="5400000">
              <a:off x="7973116" y="1202311"/>
              <a:ext cx="14596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rot="10800000">
              <a:off x="7751720" y="168127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10800000">
              <a:off x="7751720" y="1454736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0800000">
              <a:off x="7751720" y="1228198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0800000">
              <a:off x="7751720" y="1001659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0800000">
              <a:off x="7751720" y="775121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TextBox 184"/>
            <p:cNvSpPr txBox="1"/>
            <p:nvPr/>
          </p:nvSpPr>
          <p:spPr>
            <a:xfrm>
              <a:off x="7618205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7847641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8077077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8306513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7468466" y="15138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7468466" y="12852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7468466" y="10566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7468466" y="8280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7475594" y="5994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8535949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195" name="Oval 194"/>
            <p:cNvSpPr/>
            <p:nvPr/>
          </p:nvSpPr>
          <p:spPr>
            <a:xfrm>
              <a:off x="8661600" y="739470"/>
              <a:ext cx="82311" cy="8266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96" name="Straight Connector 195"/>
            <p:cNvCxnSpPr/>
            <p:nvPr/>
          </p:nvCxnSpPr>
          <p:spPr>
            <a:xfrm rot="10800000">
              <a:off x="7751720" y="57292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TextBox 196"/>
            <p:cNvSpPr txBox="1"/>
            <p:nvPr/>
          </p:nvSpPr>
          <p:spPr>
            <a:xfrm>
              <a:off x="7468466" y="3708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198" name="Oval 197"/>
            <p:cNvSpPr/>
            <p:nvPr/>
          </p:nvSpPr>
          <p:spPr>
            <a:xfrm>
              <a:off x="7715114" y="742704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grpSp>
        <p:nvGrpSpPr>
          <p:cNvPr id="44" name="Group 205"/>
          <p:cNvGrpSpPr/>
          <p:nvPr/>
        </p:nvGrpSpPr>
        <p:grpSpPr>
          <a:xfrm>
            <a:off x="4268975" y="2478957"/>
            <a:ext cx="1524000" cy="1788308"/>
            <a:chOff x="4283488" y="2692402"/>
            <a:chExt cx="1524000" cy="1788308"/>
          </a:xfrm>
        </p:grpSpPr>
        <p:sp>
          <p:nvSpPr>
            <p:cNvPr id="207" name="Rounded Rectangle 206"/>
            <p:cNvSpPr/>
            <p:nvPr/>
          </p:nvSpPr>
          <p:spPr>
            <a:xfrm>
              <a:off x="4513944" y="2815771"/>
              <a:ext cx="1103086" cy="384629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08" name="Straight Connector 207"/>
            <p:cNvCxnSpPr/>
            <p:nvPr/>
          </p:nvCxnSpPr>
          <p:spPr>
            <a:xfrm rot="5400000">
              <a:off x="3838602" y="3522143"/>
              <a:ext cx="1459684" cy="34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0800000">
              <a:off x="4566742" y="4236603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4073621" y="3522755"/>
              <a:ext cx="1459684" cy="2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4315897" y="3527221"/>
              <a:ext cx="1452427" cy="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4565431" y="3537771"/>
              <a:ext cx="1430655" cy="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4788138" y="3523844"/>
              <a:ext cx="14596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0800000">
              <a:off x="4566742" y="4002807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10800000">
              <a:off x="4566742" y="3776269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0800000">
              <a:off x="4566742" y="3549731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10800000">
              <a:off x="4566742" y="3323192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0800000">
              <a:off x="4566742" y="309665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TextBox 218"/>
            <p:cNvSpPr txBox="1"/>
            <p:nvPr/>
          </p:nvSpPr>
          <p:spPr>
            <a:xfrm>
              <a:off x="4433227" y="422452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4662663" y="422452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4892099" y="422452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5121535" y="422452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4283488" y="383540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4283488" y="360680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4283488" y="337820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4283488" y="314960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4290616" y="292100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5350971" y="422452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229" name="Oval 228"/>
            <p:cNvSpPr/>
            <p:nvPr/>
          </p:nvSpPr>
          <p:spPr>
            <a:xfrm>
              <a:off x="5476622" y="3061003"/>
              <a:ext cx="82311" cy="8266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230" name="Straight Connector 229"/>
            <p:cNvCxnSpPr/>
            <p:nvPr/>
          </p:nvCxnSpPr>
          <p:spPr>
            <a:xfrm rot="10800000">
              <a:off x="4566742" y="2894457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TextBox 230"/>
            <p:cNvSpPr txBox="1"/>
            <p:nvPr/>
          </p:nvSpPr>
          <p:spPr>
            <a:xfrm>
              <a:off x="4283488" y="269240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232" name="Oval 231"/>
            <p:cNvSpPr/>
            <p:nvPr/>
          </p:nvSpPr>
          <p:spPr>
            <a:xfrm>
              <a:off x="4530136" y="306423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33" name="Oval 232"/>
            <p:cNvSpPr/>
            <p:nvPr/>
          </p:nvSpPr>
          <p:spPr>
            <a:xfrm>
              <a:off x="5003378" y="306423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34" name="Oval 233"/>
            <p:cNvSpPr/>
            <p:nvPr/>
          </p:nvSpPr>
          <p:spPr>
            <a:xfrm>
              <a:off x="5003381" y="2861044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grpSp>
        <p:nvGrpSpPr>
          <p:cNvPr id="79" name="Group 285"/>
          <p:cNvGrpSpPr/>
          <p:nvPr/>
        </p:nvGrpSpPr>
        <p:grpSpPr>
          <a:xfrm>
            <a:off x="4260770" y="4659775"/>
            <a:ext cx="1524000" cy="1788308"/>
            <a:chOff x="4268028" y="4985662"/>
            <a:chExt cx="1524000" cy="1788308"/>
          </a:xfrm>
        </p:grpSpPr>
        <p:sp>
          <p:nvSpPr>
            <p:cNvPr id="287" name="Freeform 286"/>
            <p:cNvSpPr/>
            <p:nvPr/>
          </p:nvSpPr>
          <p:spPr>
            <a:xfrm>
              <a:off x="4492175" y="5058232"/>
              <a:ext cx="1106714" cy="870857"/>
            </a:xfrm>
            <a:custGeom>
              <a:avLst/>
              <a:gdLst>
                <a:gd name="connsiteX0" fmla="*/ 43543 w 1131898"/>
                <a:gd name="connsiteY0" fmla="*/ 0 h 928914"/>
                <a:gd name="connsiteX1" fmla="*/ 43543 w 1131898"/>
                <a:gd name="connsiteY1" fmla="*/ 0 h 928914"/>
                <a:gd name="connsiteX2" fmla="*/ 921658 w 1131898"/>
                <a:gd name="connsiteY2" fmla="*/ 7257 h 928914"/>
                <a:gd name="connsiteX3" fmla="*/ 1023258 w 1131898"/>
                <a:gd name="connsiteY3" fmla="*/ 21771 h 928914"/>
                <a:gd name="connsiteX4" fmla="*/ 1095829 w 1131898"/>
                <a:gd name="connsiteY4" fmla="*/ 29028 h 928914"/>
                <a:gd name="connsiteX5" fmla="*/ 1124858 w 1131898"/>
                <a:gd name="connsiteY5" fmla="*/ 0 h 928914"/>
                <a:gd name="connsiteX6" fmla="*/ 1117600 w 1131898"/>
                <a:gd name="connsiteY6" fmla="*/ 457200 h 928914"/>
                <a:gd name="connsiteX7" fmla="*/ 1117600 w 1131898"/>
                <a:gd name="connsiteY7" fmla="*/ 558800 h 928914"/>
                <a:gd name="connsiteX8" fmla="*/ 783772 w 1131898"/>
                <a:gd name="connsiteY8" fmla="*/ 928914 h 928914"/>
                <a:gd name="connsiteX9" fmla="*/ 0 w 1131898"/>
                <a:gd name="connsiteY9" fmla="*/ 921657 h 928914"/>
                <a:gd name="connsiteX10" fmla="*/ 43543 w 1131898"/>
                <a:gd name="connsiteY10" fmla="*/ 0 h 928914"/>
                <a:gd name="connsiteX0" fmla="*/ 38704 w 1156087"/>
                <a:gd name="connsiteY0" fmla="*/ 0 h 928914"/>
                <a:gd name="connsiteX1" fmla="*/ 67732 w 1156087"/>
                <a:gd name="connsiteY1" fmla="*/ 0 h 928914"/>
                <a:gd name="connsiteX2" fmla="*/ 945847 w 1156087"/>
                <a:gd name="connsiteY2" fmla="*/ 7257 h 928914"/>
                <a:gd name="connsiteX3" fmla="*/ 1047447 w 1156087"/>
                <a:gd name="connsiteY3" fmla="*/ 21771 h 928914"/>
                <a:gd name="connsiteX4" fmla="*/ 1120018 w 1156087"/>
                <a:gd name="connsiteY4" fmla="*/ 29028 h 928914"/>
                <a:gd name="connsiteX5" fmla="*/ 1149047 w 1156087"/>
                <a:gd name="connsiteY5" fmla="*/ 0 h 928914"/>
                <a:gd name="connsiteX6" fmla="*/ 1141789 w 1156087"/>
                <a:gd name="connsiteY6" fmla="*/ 457200 h 928914"/>
                <a:gd name="connsiteX7" fmla="*/ 1141789 w 1156087"/>
                <a:gd name="connsiteY7" fmla="*/ 558800 h 928914"/>
                <a:gd name="connsiteX8" fmla="*/ 807961 w 1156087"/>
                <a:gd name="connsiteY8" fmla="*/ 928914 h 928914"/>
                <a:gd name="connsiteX9" fmla="*/ 24189 w 1156087"/>
                <a:gd name="connsiteY9" fmla="*/ 921657 h 928914"/>
                <a:gd name="connsiteX10" fmla="*/ 38704 w 1156087"/>
                <a:gd name="connsiteY10" fmla="*/ 0 h 928914"/>
                <a:gd name="connsiteX0" fmla="*/ 14515 w 1131898"/>
                <a:gd name="connsiteY0" fmla="*/ 0 h 928914"/>
                <a:gd name="connsiteX1" fmla="*/ 43543 w 1131898"/>
                <a:gd name="connsiteY1" fmla="*/ 0 h 928914"/>
                <a:gd name="connsiteX2" fmla="*/ 921658 w 1131898"/>
                <a:gd name="connsiteY2" fmla="*/ 7257 h 928914"/>
                <a:gd name="connsiteX3" fmla="*/ 1023258 w 1131898"/>
                <a:gd name="connsiteY3" fmla="*/ 21771 h 928914"/>
                <a:gd name="connsiteX4" fmla="*/ 1095829 w 1131898"/>
                <a:gd name="connsiteY4" fmla="*/ 29028 h 928914"/>
                <a:gd name="connsiteX5" fmla="*/ 1124858 w 1131898"/>
                <a:gd name="connsiteY5" fmla="*/ 0 h 928914"/>
                <a:gd name="connsiteX6" fmla="*/ 1117600 w 1131898"/>
                <a:gd name="connsiteY6" fmla="*/ 457200 h 928914"/>
                <a:gd name="connsiteX7" fmla="*/ 1117600 w 1131898"/>
                <a:gd name="connsiteY7" fmla="*/ 558800 h 928914"/>
                <a:gd name="connsiteX8" fmla="*/ 783772 w 1131898"/>
                <a:gd name="connsiteY8" fmla="*/ 928914 h 928914"/>
                <a:gd name="connsiteX9" fmla="*/ 0 w 1131898"/>
                <a:gd name="connsiteY9" fmla="*/ 921657 h 928914"/>
                <a:gd name="connsiteX10" fmla="*/ 14515 w 1131898"/>
                <a:gd name="connsiteY10" fmla="*/ 0 h 928914"/>
                <a:gd name="connsiteX0" fmla="*/ 2418 w 1119801"/>
                <a:gd name="connsiteY0" fmla="*/ 0 h 928914"/>
                <a:gd name="connsiteX1" fmla="*/ 31446 w 1119801"/>
                <a:gd name="connsiteY1" fmla="*/ 0 h 928914"/>
                <a:gd name="connsiteX2" fmla="*/ 909561 w 1119801"/>
                <a:gd name="connsiteY2" fmla="*/ 7257 h 928914"/>
                <a:gd name="connsiteX3" fmla="*/ 1011161 w 1119801"/>
                <a:gd name="connsiteY3" fmla="*/ 21771 h 928914"/>
                <a:gd name="connsiteX4" fmla="*/ 1083732 w 1119801"/>
                <a:gd name="connsiteY4" fmla="*/ 29028 h 928914"/>
                <a:gd name="connsiteX5" fmla="*/ 1112761 w 1119801"/>
                <a:gd name="connsiteY5" fmla="*/ 0 h 928914"/>
                <a:gd name="connsiteX6" fmla="*/ 1105503 w 1119801"/>
                <a:gd name="connsiteY6" fmla="*/ 457200 h 928914"/>
                <a:gd name="connsiteX7" fmla="*/ 1105503 w 1119801"/>
                <a:gd name="connsiteY7" fmla="*/ 558800 h 928914"/>
                <a:gd name="connsiteX8" fmla="*/ 771675 w 1119801"/>
                <a:gd name="connsiteY8" fmla="*/ 928914 h 928914"/>
                <a:gd name="connsiteX9" fmla="*/ 16932 w 1119801"/>
                <a:gd name="connsiteY9" fmla="*/ 921657 h 928914"/>
                <a:gd name="connsiteX10" fmla="*/ 2418 w 1119801"/>
                <a:gd name="connsiteY10" fmla="*/ 0 h 928914"/>
                <a:gd name="connsiteX0" fmla="*/ 2418 w 1119801"/>
                <a:gd name="connsiteY0" fmla="*/ 0 h 921657"/>
                <a:gd name="connsiteX1" fmla="*/ 31446 w 1119801"/>
                <a:gd name="connsiteY1" fmla="*/ 0 h 921657"/>
                <a:gd name="connsiteX2" fmla="*/ 909561 w 1119801"/>
                <a:gd name="connsiteY2" fmla="*/ 7257 h 921657"/>
                <a:gd name="connsiteX3" fmla="*/ 1011161 w 1119801"/>
                <a:gd name="connsiteY3" fmla="*/ 21771 h 921657"/>
                <a:gd name="connsiteX4" fmla="*/ 1083732 w 1119801"/>
                <a:gd name="connsiteY4" fmla="*/ 29028 h 921657"/>
                <a:gd name="connsiteX5" fmla="*/ 1112761 w 1119801"/>
                <a:gd name="connsiteY5" fmla="*/ 0 h 921657"/>
                <a:gd name="connsiteX6" fmla="*/ 1105503 w 1119801"/>
                <a:gd name="connsiteY6" fmla="*/ 457200 h 921657"/>
                <a:gd name="connsiteX7" fmla="*/ 1105503 w 1119801"/>
                <a:gd name="connsiteY7" fmla="*/ 558800 h 921657"/>
                <a:gd name="connsiteX8" fmla="*/ 800704 w 1119801"/>
                <a:gd name="connsiteY8" fmla="*/ 870857 h 921657"/>
                <a:gd name="connsiteX9" fmla="*/ 16932 w 1119801"/>
                <a:gd name="connsiteY9" fmla="*/ 921657 h 921657"/>
                <a:gd name="connsiteX10" fmla="*/ 2418 w 1119801"/>
                <a:gd name="connsiteY10" fmla="*/ 0 h 921657"/>
                <a:gd name="connsiteX0" fmla="*/ 2418 w 1119801"/>
                <a:gd name="connsiteY0" fmla="*/ 0 h 870857"/>
                <a:gd name="connsiteX1" fmla="*/ 31446 w 1119801"/>
                <a:gd name="connsiteY1" fmla="*/ 0 h 870857"/>
                <a:gd name="connsiteX2" fmla="*/ 909561 w 1119801"/>
                <a:gd name="connsiteY2" fmla="*/ 7257 h 870857"/>
                <a:gd name="connsiteX3" fmla="*/ 1011161 w 1119801"/>
                <a:gd name="connsiteY3" fmla="*/ 21771 h 870857"/>
                <a:gd name="connsiteX4" fmla="*/ 1083732 w 1119801"/>
                <a:gd name="connsiteY4" fmla="*/ 29028 h 870857"/>
                <a:gd name="connsiteX5" fmla="*/ 1112761 w 1119801"/>
                <a:gd name="connsiteY5" fmla="*/ 0 h 870857"/>
                <a:gd name="connsiteX6" fmla="*/ 1105503 w 1119801"/>
                <a:gd name="connsiteY6" fmla="*/ 457200 h 870857"/>
                <a:gd name="connsiteX7" fmla="*/ 1105503 w 1119801"/>
                <a:gd name="connsiteY7" fmla="*/ 558800 h 870857"/>
                <a:gd name="connsiteX8" fmla="*/ 800704 w 1119801"/>
                <a:gd name="connsiteY8" fmla="*/ 870857 h 870857"/>
                <a:gd name="connsiteX9" fmla="*/ 2418 w 1119801"/>
                <a:gd name="connsiteY9" fmla="*/ 870857 h 870857"/>
                <a:gd name="connsiteX10" fmla="*/ 2418 w 1119801"/>
                <a:gd name="connsiteY10" fmla="*/ 0 h 870857"/>
                <a:gd name="connsiteX0" fmla="*/ 2418 w 1119801"/>
                <a:gd name="connsiteY0" fmla="*/ 0 h 870857"/>
                <a:gd name="connsiteX1" fmla="*/ 31446 w 1119801"/>
                <a:gd name="connsiteY1" fmla="*/ 0 h 870857"/>
                <a:gd name="connsiteX2" fmla="*/ 909561 w 1119801"/>
                <a:gd name="connsiteY2" fmla="*/ 7257 h 870857"/>
                <a:gd name="connsiteX3" fmla="*/ 1083732 w 1119801"/>
                <a:gd name="connsiteY3" fmla="*/ 29028 h 870857"/>
                <a:gd name="connsiteX4" fmla="*/ 1112761 w 1119801"/>
                <a:gd name="connsiteY4" fmla="*/ 0 h 870857"/>
                <a:gd name="connsiteX5" fmla="*/ 1105503 w 1119801"/>
                <a:gd name="connsiteY5" fmla="*/ 457200 h 870857"/>
                <a:gd name="connsiteX6" fmla="*/ 1105503 w 1119801"/>
                <a:gd name="connsiteY6" fmla="*/ 558800 h 870857"/>
                <a:gd name="connsiteX7" fmla="*/ 800704 w 1119801"/>
                <a:gd name="connsiteY7" fmla="*/ 870857 h 870857"/>
                <a:gd name="connsiteX8" fmla="*/ 2418 w 1119801"/>
                <a:gd name="connsiteY8" fmla="*/ 870857 h 870857"/>
                <a:gd name="connsiteX9" fmla="*/ 2418 w 1119801"/>
                <a:gd name="connsiteY9" fmla="*/ 0 h 870857"/>
                <a:gd name="connsiteX0" fmla="*/ 2418 w 1116389"/>
                <a:gd name="connsiteY0" fmla="*/ 0 h 870857"/>
                <a:gd name="connsiteX1" fmla="*/ 31446 w 1116389"/>
                <a:gd name="connsiteY1" fmla="*/ 0 h 870857"/>
                <a:gd name="connsiteX2" fmla="*/ 909561 w 1116389"/>
                <a:gd name="connsiteY2" fmla="*/ 7257 h 870857"/>
                <a:gd name="connsiteX3" fmla="*/ 1083732 w 1116389"/>
                <a:gd name="connsiteY3" fmla="*/ 29028 h 870857"/>
                <a:gd name="connsiteX4" fmla="*/ 1105503 w 1116389"/>
                <a:gd name="connsiteY4" fmla="*/ 457200 h 870857"/>
                <a:gd name="connsiteX5" fmla="*/ 1105503 w 1116389"/>
                <a:gd name="connsiteY5" fmla="*/ 558800 h 870857"/>
                <a:gd name="connsiteX6" fmla="*/ 800704 w 1116389"/>
                <a:gd name="connsiteY6" fmla="*/ 870857 h 870857"/>
                <a:gd name="connsiteX7" fmla="*/ 2418 w 1116389"/>
                <a:gd name="connsiteY7" fmla="*/ 870857 h 870857"/>
                <a:gd name="connsiteX8" fmla="*/ 2418 w 1116389"/>
                <a:gd name="connsiteY8" fmla="*/ 0 h 870857"/>
                <a:gd name="connsiteX0" fmla="*/ 2418 w 1130903"/>
                <a:gd name="connsiteY0" fmla="*/ 0 h 870857"/>
                <a:gd name="connsiteX1" fmla="*/ 31446 w 1130903"/>
                <a:gd name="connsiteY1" fmla="*/ 0 h 870857"/>
                <a:gd name="connsiteX2" fmla="*/ 909561 w 1130903"/>
                <a:gd name="connsiteY2" fmla="*/ 7257 h 870857"/>
                <a:gd name="connsiteX3" fmla="*/ 1098246 w 1130903"/>
                <a:gd name="connsiteY3" fmla="*/ 0 h 870857"/>
                <a:gd name="connsiteX4" fmla="*/ 1105503 w 1130903"/>
                <a:gd name="connsiteY4" fmla="*/ 457200 h 870857"/>
                <a:gd name="connsiteX5" fmla="*/ 1105503 w 1130903"/>
                <a:gd name="connsiteY5" fmla="*/ 558800 h 870857"/>
                <a:gd name="connsiteX6" fmla="*/ 800704 w 1130903"/>
                <a:gd name="connsiteY6" fmla="*/ 870857 h 870857"/>
                <a:gd name="connsiteX7" fmla="*/ 2418 w 1130903"/>
                <a:gd name="connsiteY7" fmla="*/ 870857 h 870857"/>
                <a:gd name="connsiteX8" fmla="*/ 2418 w 1130903"/>
                <a:gd name="connsiteY8" fmla="*/ 0 h 870857"/>
                <a:gd name="connsiteX0" fmla="*/ 2418 w 1109132"/>
                <a:gd name="connsiteY0" fmla="*/ 0 h 870857"/>
                <a:gd name="connsiteX1" fmla="*/ 31446 w 1109132"/>
                <a:gd name="connsiteY1" fmla="*/ 0 h 870857"/>
                <a:gd name="connsiteX2" fmla="*/ 909561 w 1109132"/>
                <a:gd name="connsiteY2" fmla="*/ 7257 h 870857"/>
                <a:gd name="connsiteX3" fmla="*/ 1098246 w 1109132"/>
                <a:gd name="connsiteY3" fmla="*/ 0 h 870857"/>
                <a:gd name="connsiteX4" fmla="*/ 1105503 w 1109132"/>
                <a:gd name="connsiteY4" fmla="*/ 457200 h 870857"/>
                <a:gd name="connsiteX5" fmla="*/ 1105503 w 1109132"/>
                <a:gd name="connsiteY5" fmla="*/ 558800 h 870857"/>
                <a:gd name="connsiteX6" fmla="*/ 800704 w 1109132"/>
                <a:gd name="connsiteY6" fmla="*/ 870857 h 870857"/>
                <a:gd name="connsiteX7" fmla="*/ 2418 w 1109132"/>
                <a:gd name="connsiteY7" fmla="*/ 870857 h 870857"/>
                <a:gd name="connsiteX8" fmla="*/ 2418 w 1109132"/>
                <a:gd name="connsiteY8" fmla="*/ 0 h 870857"/>
                <a:gd name="connsiteX0" fmla="*/ 2418 w 1155093"/>
                <a:gd name="connsiteY0" fmla="*/ 0 h 870857"/>
                <a:gd name="connsiteX1" fmla="*/ 31446 w 1155093"/>
                <a:gd name="connsiteY1" fmla="*/ 0 h 870857"/>
                <a:gd name="connsiteX2" fmla="*/ 909561 w 1155093"/>
                <a:gd name="connsiteY2" fmla="*/ 7257 h 870857"/>
                <a:gd name="connsiteX3" fmla="*/ 1098246 w 1155093"/>
                <a:gd name="connsiteY3" fmla="*/ 0 h 870857"/>
                <a:gd name="connsiteX4" fmla="*/ 1105503 w 1155093"/>
                <a:gd name="connsiteY4" fmla="*/ 558800 h 870857"/>
                <a:gd name="connsiteX5" fmla="*/ 800704 w 1155093"/>
                <a:gd name="connsiteY5" fmla="*/ 870857 h 870857"/>
                <a:gd name="connsiteX6" fmla="*/ 2418 w 1155093"/>
                <a:gd name="connsiteY6" fmla="*/ 870857 h 870857"/>
                <a:gd name="connsiteX7" fmla="*/ 2418 w 1155093"/>
                <a:gd name="connsiteY7" fmla="*/ 0 h 870857"/>
                <a:gd name="connsiteX0" fmla="*/ 2418 w 1130903"/>
                <a:gd name="connsiteY0" fmla="*/ 0 h 870857"/>
                <a:gd name="connsiteX1" fmla="*/ 31446 w 1130903"/>
                <a:gd name="connsiteY1" fmla="*/ 0 h 870857"/>
                <a:gd name="connsiteX2" fmla="*/ 909561 w 1130903"/>
                <a:gd name="connsiteY2" fmla="*/ 7257 h 870857"/>
                <a:gd name="connsiteX3" fmla="*/ 1098246 w 1130903"/>
                <a:gd name="connsiteY3" fmla="*/ 0 h 870857"/>
                <a:gd name="connsiteX4" fmla="*/ 1105503 w 1130903"/>
                <a:gd name="connsiteY4" fmla="*/ 558800 h 870857"/>
                <a:gd name="connsiteX5" fmla="*/ 800704 w 1130903"/>
                <a:gd name="connsiteY5" fmla="*/ 870857 h 870857"/>
                <a:gd name="connsiteX6" fmla="*/ 2418 w 1130903"/>
                <a:gd name="connsiteY6" fmla="*/ 870857 h 870857"/>
                <a:gd name="connsiteX7" fmla="*/ 2418 w 1130903"/>
                <a:gd name="connsiteY7" fmla="*/ 0 h 870857"/>
                <a:gd name="connsiteX0" fmla="*/ 2418 w 1130903"/>
                <a:gd name="connsiteY0" fmla="*/ 0 h 870857"/>
                <a:gd name="connsiteX1" fmla="*/ 31446 w 1130903"/>
                <a:gd name="connsiteY1" fmla="*/ 0 h 870857"/>
                <a:gd name="connsiteX2" fmla="*/ 909561 w 1130903"/>
                <a:gd name="connsiteY2" fmla="*/ 7257 h 870857"/>
                <a:gd name="connsiteX3" fmla="*/ 1098246 w 1130903"/>
                <a:gd name="connsiteY3" fmla="*/ 0 h 870857"/>
                <a:gd name="connsiteX4" fmla="*/ 1105503 w 1130903"/>
                <a:gd name="connsiteY4" fmla="*/ 558800 h 870857"/>
                <a:gd name="connsiteX5" fmla="*/ 800704 w 1130903"/>
                <a:gd name="connsiteY5" fmla="*/ 870857 h 870857"/>
                <a:gd name="connsiteX6" fmla="*/ 2418 w 1130903"/>
                <a:gd name="connsiteY6" fmla="*/ 870857 h 870857"/>
                <a:gd name="connsiteX7" fmla="*/ 2418 w 1130903"/>
                <a:gd name="connsiteY7" fmla="*/ 0 h 870857"/>
                <a:gd name="connsiteX0" fmla="*/ 2418 w 1130903"/>
                <a:gd name="connsiteY0" fmla="*/ 0 h 870857"/>
                <a:gd name="connsiteX1" fmla="*/ 31446 w 1130903"/>
                <a:gd name="connsiteY1" fmla="*/ 0 h 870857"/>
                <a:gd name="connsiteX2" fmla="*/ 909561 w 1130903"/>
                <a:gd name="connsiteY2" fmla="*/ 7257 h 870857"/>
                <a:gd name="connsiteX3" fmla="*/ 1098246 w 1130903"/>
                <a:gd name="connsiteY3" fmla="*/ 0 h 870857"/>
                <a:gd name="connsiteX4" fmla="*/ 1105503 w 1130903"/>
                <a:gd name="connsiteY4" fmla="*/ 558800 h 870857"/>
                <a:gd name="connsiteX5" fmla="*/ 800704 w 1130903"/>
                <a:gd name="connsiteY5" fmla="*/ 870857 h 870857"/>
                <a:gd name="connsiteX6" fmla="*/ 2418 w 1130903"/>
                <a:gd name="connsiteY6" fmla="*/ 870857 h 870857"/>
                <a:gd name="connsiteX7" fmla="*/ 2418 w 1130903"/>
                <a:gd name="connsiteY7" fmla="*/ 0 h 870857"/>
                <a:gd name="connsiteX0" fmla="*/ 2418 w 1105503"/>
                <a:gd name="connsiteY0" fmla="*/ 0 h 870857"/>
                <a:gd name="connsiteX1" fmla="*/ 31446 w 1105503"/>
                <a:gd name="connsiteY1" fmla="*/ 0 h 870857"/>
                <a:gd name="connsiteX2" fmla="*/ 909561 w 1105503"/>
                <a:gd name="connsiteY2" fmla="*/ 7257 h 870857"/>
                <a:gd name="connsiteX3" fmla="*/ 1098246 w 1105503"/>
                <a:gd name="connsiteY3" fmla="*/ 0 h 870857"/>
                <a:gd name="connsiteX4" fmla="*/ 1105503 w 1105503"/>
                <a:gd name="connsiteY4" fmla="*/ 558800 h 870857"/>
                <a:gd name="connsiteX5" fmla="*/ 800704 w 1105503"/>
                <a:gd name="connsiteY5" fmla="*/ 870857 h 870857"/>
                <a:gd name="connsiteX6" fmla="*/ 2418 w 1105503"/>
                <a:gd name="connsiteY6" fmla="*/ 870857 h 870857"/>
                <a:gd name="connsiteX7" fmla="*/ 2418 w 1105503"/>
                <a:gd name="connsiteY7" fmla="*/ 0 h 870857"/>
                <a:gd name="connsiteX0" fmla="*/ 2418 w 1105503"/>
                <a:gd name="connsiteY0" fmla="*/ 0 h 870857"/>
                <a:gd name="connsiteX1" fmla="*/ 31446 w 1105503"/>
                <a:gd name="connsiteY1" fmla="*/ 0 h 870857"/>
                <a:gd name="connsiteX2" fmla="*/ 1098246 w 1105503"/>
                <a:gd name="connsiteY2" fmla="*/ 0 h 870857"/>
                <a:gd name="connsiteX3" fmla="*/ 1105503 w 1105503"/>
                <a:gd name="connsiteY3" fmla="*/ 558800 h 870857"/>
                <a:gd name="connsiteX4" fmla="*/ 800704 w 1105503"/>
                <a:gd name="connsiteY4" fmla="*/ 870857 h 870857"/>
                <a:gd name="connsiteX5" fmla="*/ 2418 w 1105503"/>
                <a:gd name="connsiteY5" fmla="*/ 870857 h 870857"/>
                <a:gd name="connsiteX6" fmla="*/ 2418 w 1105503"/>
                <a:gd name="connsiteY6" fmla="*/ 0 h 870857"/>
                <a:gd name="connsiteX0" fmla="*/ 2418 w 1105503"/>
                <a:gd name="connsiteY0" fmla="*/ 0 h 870857"/>
                <a:gd name="connsiteX1" fmla="*/ 31446 w 1105503"/>
                <a:gd name="connsiteY1" fmla="*/ 0 h 870857"/>
                <a:gd name="connsiteX2" fmla="*/ 1098246 w 1105503"/>
                <a:gd name="connsiteY2" fmla="*/ 0 h 870857"/>
                <a:gd name="connsiteX3" fmla="*/ 1105503 w 1105503"/>
                <a:gd name="connsiteY3" fmla="*/ 558800 h 870857"/>
                <a:gd name="connsiteX4" fmla="*/ 800704 w 1105503"/>
                <a:gd name="connsiteY4" fmla="*/ 870857 h 870857"/>
                <a:gd name="connsiteX5" fmla="*/ 2418 w 1105503"/>
                <a:gd name="connsiteY5" fmla="*/ 870857 h 870857"/>
                <a:gd name="connsiteX6" fmla="*/ 2418 w 1105503"/>
                <a:gd name="connsiteY6" fmla="*/ 0 h 870857"/>
                <a:gd name="connsiteX0" fmla="*/ 2418 w 1118808"/>
                <a:gd name="connsiteY0" fmla="*/ 0 h 870857"/>
                <a:gd name="connsiteX1" fmla="*/ 31446 w 1118808"/>
                <a:gd name="connsiteY1" fmla="*/ 0 h 870857"/>
                <a:gd name="connsiteX2" fmla="*/ 1098246 w 1118808"/>
                <a:gd name="connsiteY2" fmla="*/ 0 h 870857"/>
                <a:gd name="connsiteX3" fmla="*/ 1105503 w 1118808"/>
                <a:gd name="connsiteY3" fmla="*/ 558800 h 870857"/>
                <a:gd name="connsiteX4" fmla="*/ 800704 w 1118808"/>
                <a:gd name="connsiteY4" fmla="*/ 870857 h 870857"/>
                <a:gd name="connsiteX5" fmla="*/ 2418 w 1118808"/>
                <a:gd name="connsiteY5" fmla="*/ 870857 h 870857"/>
                <a:gd name="connsiteX6" fmla="*/ 2418 w 1118808"/>
                <a:gd name="connsiteY6" fmla="*/ 0 h 870857"/>
                <a:gd name="connsiteX0" fmla="*/ 134257 w 1250647"/>
                <a:gd name="connsiteY0" fmla="*/ 0 h 899887"/>
                <a:gd name="connsiteX1" fmla="*/ 163285 w 1250647"/>
                <a:gd name="connsiteY1" fmla="*/ 0 h 899887"/>
                <a:gd name="connsiteX2" fmla="*/ 1230085 w 1250647"/>
                <a:gd name="connsiteY2" fmla="*/ 0 h 899887"/>
                <a:gd name="connsiteX3" fmla="*/ 1237342 w 1250647"/>
                <a:gd name="connsiteY3" fmla="*/ 558800 h 899887"/>
                <a:gd name="connsiteX4" fmla="*/ 932543 w 1250647"/>
                <a:gd name="connsiteY4" fmla="*/ 870857 h 899887"/>
                <a:gd name="connsiteX5" fmla="*/ 134257 w 1250647"/>
                <a:gd name="connsiteY5" fmla="*/ 870857 h 899887"/>
                <a:gd name="connsiteX6" fmla="*/ 126999 w 1250647"/>
                <a:gd name="connsiteY6" fmla="*/ 754744 h 899887"/>
                <a:gd name="connsiteX7" fmla="*/ 134257 w 1250647"/>
                <a:gd name="connsiteY7" fmla="*/ 0 h 899887"/>
                <a:gd name="connsiteX0" fmla="*/ 32658 w 1149048"/>
                <a:gd name="connsiteY0" fmla="*/ 0 h 898677"/>
                <a:gd name="connsiteX1" fmla="*/ 61686 w 1149048"/>
                <a:gd name="connsiteY1" fmla="*/ 0 h 898677"/>
                <a:gd name="connsiteX2" fmla="*/ 1128486 w 1149048"/>
                <a:gd name="connsiteY2" fmla="*/ 0 h 898677"/>
                <a:gd name="connsiteX3" fmla="*/ 1135743 w 1149048"/>
                <a:gd name="connsiteY3" fmla="*/ 558800 h 898677"/>
                <a:gd name="connsiteX4" fmla="*/ 830944 w 1149048"/>
                <a:gd name="connsiteY4" fmla="*/ 870857 h 898677"/>
                <a:gd name="connsiteX5" fmla="*/ 185058 w 1149048"/>
                <a:gd name="connsiteY5" fmla="*/ 863600 h 898677"/>
                <a:gd name="connsiteX6" fmla="*/ 25400 w 1149048"/>
                <a:gd name="connsiteY6" fmla="*/ 754744 h 898677"/>
                <a:gd name="connsiteX7" fmla="*/ 32658 w 1149048"/>
                <a:gd name="connsiteY7" fmla="*/ 0 h 898677"/>
                <a:gd name="connsiteX0" fmla="*/ 6048 w 1122438"/>
                <a:gd name="connsiteY0" fmla="*/ 0 h 870857"/>
                <a:gd name="connsiteX1" fmla="*/ 35076 w 1122438"/>
                <a:gd name="connsiteY1" fmla="*/ 0 h 870857"/>
                <a:gd name="connsiteX2" fmla="*/ 1101876 w 1122438"/>
                <a:gd name="connsiteY2" fmla="*/ 0 h 870857"/>
                <a:gd name="connsiteX3" fmla="*/ 1109133 w 1122438"/>
                <a:gd name="connsiteY3" fmla="*/ 558800 h 870857"/>
                <a:gd name="connsiteX4" fmla="*/ 804334 w 1122438"/>
                <a:gd name="connsiteY4" fmla="*/ 870857 h 870857"/>
                <a:gd name="connsiteX5" fmla="*/ 158448 w 1122438"/>
                <a:gd name="connsiteY5" fmla="*/ 863600 h 870857"/>
                <a:gd name="connsiteX6" fmla="*/ 27819 w 1122438"/>
                <a:gd name="connsiteY6" fmla="*/ 609601 h 870857"/>
                <a:gd name="connsiteX7" fmla="*/ 6048 w 1122438"/>
                <a:gd name="connsiteY7" fmla="*/ 0 h 870857"/>
                <a:gd name="connsiteX0" fmla="*/ 6048 w 1122438"/>
                <a:gd name="connsiteY0" fmla="*/ 0 h 870857"/>
                <a:gd name="connsiteX1" fmla="*/ 35076 w 1122438"/>
                <a:gd name="connsiteY1" fmla="*/ 0 h 870857"/>
                <a:gd name="connsiteX2" fmla="*/ 1101876 w 1122438"/>
                <a:gd name="connsiteY2" fmla="*/ 0 h 870857"/>
                <a:gd name="connsiteX3" fmla="*/ 1109133 w 1122438"/>
                <a:gd name="connsiteY3" fmla="*/ 558800 h 870857"/>
                <a:gd name="connsiteX4" fmla="*/ 804334 w 1122438"/>
                <a:gd name="connsiteY4" fmla="*/ 870857 h 870857"/>
                <a:gd name="connsiteX5" fmla="*/ 158448 w 1122438"/>
                <a:gd name="connsiteY5" fmla="*/ 863600 h 870857"/>
                <a:gd name="connsiteX6" fmla="*/ 27819 w 1122438"/>
                <a:gd name="connsiteY6" fmla="*/ 609601 h 870857"/>
                <a:gd name="connsiteX7" fmla="*/ 6048 w 1122438"/>
                <a:gd name="connsiteY7" fmla="*/ 0 h 870857"/>
                <a:gd name="connsiteX0" fmla="*/ 6048 w 1122438"/>
                <a:gd name="connsiteY0" fmla="*/ 0 h 870857"/>
                <a:gd name="connsiteX1" fmla="*/ 35076 w 1122438"/>
                <a:gd name="connsiteY1" fmla="*/ 0 h 870857"/>
                <a:gd name="connsiteX2" fmla="*/ 1101876 w 1122438"/>
                <a:gd name="connsiteY2" fmla="*/ 0 h 870857"/>
                <a:gd name="connsiteX3" fmla="*/ 1109133 w 1122438"/>
                <a:gd name="connsiteY3" fmla="*/ 558800 h 870857"/>
                <a:gd name="connsiteX4" fmla="*/ 804334 w 1122438"/>
                <a:gd name="connsiteY4" fmla="*/ 870857 h 870857"/>
                <a:gd name="connsiteX5" fmla="*/ 158448 w 1122438"/>
                <a:gd name="connsiteY5" fmla="*/ 863600 h 870857"/>
                <a:gd name="connsiteX6" fmla="*/ 27819 w 1122438"/>
                <a:gd name="connsiteY6" fmla="*/ 609601 h 870857"/>
                <a:gd name="connsiteX7" fmla="*/ 6048 w 1122438"/>
                <a:gd name="connsiteY7" fmla="*/ 0 h 870857"/>
                <a:gd name="connsiteX0" fmla="*/ 6048 w 1122438"/>
                <a:gd name="connsiteY0" fmla="*/ 0 h 870857"/>
                <a:gd name="connsiteX1" fmla="*/ 35076 w 1122438"/>
                <a:gd name="connsiteY1" fmla="*/ 0 h 870857"/>
                <a:gd name="connsiteX2" fmla="*/ 1101876 w 1122438"/>
                <a:gd name="connsiteY2" fmla="*/ 0 h 870857"/>
                <a:gd name="connsiteX3" fmla="*/ 1109133 w 1122438"/>
                <a:gd name="connsiteY3" fmla="*/ 558800 h 870857"/>
                <a:gd name="connsiteX4" fmla="*/ 804334 w 1122438"/>
                <a:gd name="connsiteY4" fmla="*/ 870857 h 870857"/>
                <a:gd name="connsiteX5" fmla="*/ 245533 w 1122438"/>
                <a:gd name="connsiteY5" fmla="*/ 870857 h 870857"/>
                <a:gd name="connsiteX6" fmla="*/ 27819 w 1122438"/>
                <a:gd name="connsiteY6" fmla="*/ 609601 h 870857"/>
                <a:gd name="connsiteX7" fmla="*/ 6048 w 1122438"/>
                <a:gd name="connsiteY7" fmla="*/ 0 h 870857"/>
                <a:gd name="connsiteX0" fmla="*/ 6048 w 1122438"/>
                <a:gd name="connsiteY0" fmla="*/ 0 h 870857"/>
                <a:gd name="connsiteX1" fmla="*/ 35076 w 1122438"/>
                <a:gd name="connsiteY1" fmla="*/ 0 h 870857"/>
                <a:gd name="connsiteX2" fmla="*/ 1101876 w 1122438"/>
                <a:gd name="connsiteY2" fmla="*/ 0 h 870857"/>
                <a:gd name="connsiteX3" fmla="*/ 1109133 w 1122438"/>
                <a:gd name="connsiteY3" fmla="*/ 558800 h 870857"/>
                <a:gd name="connsiteX4" fmla="*/ 804334 w 1122438"/>
                <a:gd name="connsiteY4" fmla="*/ 870857 h 870857"/>
                <a:gd name="connsiteX5" fmla="*/ 245533 w 1122438"/>
                <a:gd name="connsiteY5" fmla="*/ 870857 h 870857"/>
                <a:gd name="connsiteX6" fmla="*/ 27819 w 1122438"/>
                <a:gd name="connsiteY6" fmla="*/ 609601 h 870857"/>
                <a:gd name="connsiteX7" fmla="*/ 6048 w 1122438"/>
                <a:gd name="connsiteY7" fmla="*/ 0 h 870857"/>
                <a:gd name="connsiteX0" fmla="*/ 25400 w 1141790"/>
                <a:gd name="connsiteY0" fmla="*/ 0 h 870857"/>
                <a:gd name="connsiteX1" fmla="*/ 54428 w 1141790"/>
                <a:gd name="connsiteY1" fmla="*/ 0 h 870857"/>
                <a:gd name="connsiteX2" fmla="*/ 1121228 w 1141790"/>
                <a:gd name="connsiteY2" fmla="*/ 0 h 870857"/>
                <a:gd name="connsiteX3" fmla="*/ 1128485 w 1141790"/>
                <a:gd name="connsiteY3" fmla="*/ 558800 h 870857"/>
                <a:gd name="connsiteX4" fmla="*/ 823686 w 1141790"/>
                <a:gd name="connsiteY4" fmla="*/ 870857 h 870857"/>
                <a:gd name="connsiteX5" fmla="*/ 264885 w 1141790"/>
                <a:gd name="connsiteY5" fmla="*/ 870857 h 870857"/>
                <a:gd name="connsiteX6" fmla="*/ 25400 w 1141790"/>
                <a:gd name="connsiteY6" fmla="*/ 624115 h 870857"/>
                <a:gd name="connsiteX7" fmla="*/ 25400 w 1141790"/>
                <a:gd name="connsiteY7" fmla="*/ 0 h 870857"/>
                <a:gd name="connsiteX0" fmla="*/ 25400 w 1141790"/>
                <a:gd name="connsiteY0" fmla="*/ 0 h 870857"/>
                <a:gd name="connsiteX1" fmla="*/ 54428 w 1141790"/>
                <a:gd name="connsiteY1" fmla="*/ 0 h 870857"/>
                <a:gd name="connsiteX2" fmla="*/ 1121228 w 1141790"/>
                <a:gd name="connsiteY2" fmla="*/ 0 h 870857"/>
                <a:gd name="connsiteX3" fmla="*/ 1128485 w 1141790"/>
                <a:gd name="connsiteY3" fmla="*/ 558800 h 870857"/>
                <a:gd name="connsiteX4" fmla="*/ 823686 w 1141790"/>
                <a:gd name="connsiteY4" fmla="*/ 870857 h 870857"/>
                <a:gd name="connsiteX5" fmla="*/ 264885 w 1141790"/>
                <a:gd name="connsiteY5" fmla="*/ 870857 h 870857"/>
                <a:gd name="connsiteX6" fmla="*/ 25400 w 1141790"/>
                <a:gd name="connsiteY6" fmla="*/ 624115 h 870857"/>
                <a:gd name="connsiteX7" fmla="*/ 25400 w 1141790"/>
                <a:gd name="connsiteY7" fmla="*/ 0 h 870857"/>
                <a:gd name="connsiteX0" fmla="*/ 6048 w 1122438"/>
                <a:gd name="connsiteY0" fmla="*/ 0 h 870857"/>
                <a:gd name="connsiteX1" fmla="*/ 35076 w 1122438"/>
                <a:gd name="connsiteY1" fmla="*/ 0 h 870857"/>
                <a:gd name="connsiteX2" fmla="*/ 1101876 w 1122438"/>
                <a:gd name="connsiteY2" fmla="*/ 0 h 870857"/>
                <a:gd name="connsiteX3" fmla="*/ 1109133 w 1122438"/>
                <a:gd name="connsiteY3" fmla="*/ 558800 h 870857"/>
                <a:gd name="connsiteX4" fmla="*/ 804334 w 1122438"/>
                <a:gd name="connsiteY4" fmla="*/ 870857 h 870857"/>
                <a:gd name="connsiteX5" fmla="*/ 245533 w 1122438"/>
                <a:gd name="connsiteY5" fmla="*/ 870857 h 870857"/>
                <a:gd name="connsiteX6" fmla="*/ 6048 w 1122438"/>
                <a:gd name="connsiteY6" fmla="*/ 624115 h 870857"/>
                <a:gd name="connsiteX7" fmla="*/ 6048 w 1122438"/>
                <a:gd name="connsiteY7" fmla="*/ 0 h 870857"/>
                <a:gd name="connsiteX0" fmla="*/ 153610 w 1270000"/>
                <a:gd name="connsiteY0" fmla="*/ 624115 h 870857"/>
                <a:gd name="connsiteX1" fmla="*/ 182638 w 1270000"/>
                <a:gd name="connsiteY1" fmla="*/ 0 h 870857"/>
                <a:gd name="connsiteX2" fmla="*/ 1249438 w 1270000"/>
                <a:gd name="connsiteY2" fmla="*/ 0 h 870857"/>
                <a:gd name="connsiteX3" fmla="*/ 1256695 w 1270000"/>
                <a:gd name="connsiteY3" fmla="*/ 558800 h 870857"/>
                <a:gd name="connsiteX4" fmla="*/ 951896 w 1270000"/>
                <a:gd name="connsiteY4" fmla="*/ 870857 h 870857"/>
                <a:gd name="connsiteX5" fmla="*/ 393095 w 1270000"/>
                <a:gd name="connsiteY5" fmla="*/ 870857 h 870857"/>
                <a:gd name="connsiteX6" fmla="*/ 153610 w 1270000"/>
                <a:gd name="connsiteY6" fmla="*/ 624115 h 870857"/>
                <a:gd name="connsiteX0" fmla="*/ 35076 w 1151466"/>
                <a:gd name="connsiteY0" fmla="*/ 624115 h 870857"/>
                <a:gd name="connsiteX1" fmla="*/ 64104 w 1151466"/>
                <a:gd name="connsiteY1" fmla="*/ 0 h 870857"/>
                <a:gd name="connsiteX2" fmla="*/ 1130904 w 1151466"/>
                <a:gd name="connsiteY2" fmla="*/ 0 h 870857"/>
                <a:gd name="connsiteX3" fmla="*/ 1138161 w 1151466"/>
                <a:gd name="connsiteY3" fmla="*/ 558800 h 870857"/>
                <a:gd name="connsiteX4" fmla="*/ 833362 w 1151466"/>
                <a:gd name="connsiteY4" fmla="*/ 870857 h 870857"/>
                <a:gd name="connsiteX5" fmla="*/ 274561 w 1151466"/>
                <a:gd name="connsiteY5" fmla="*/ 870857 h 870857"/>
                <a:gd name="connsiteX6" fmla="*/ 35076 w 1151466"/>
                <a:gd name="connsiteY6" fmla="*/ 624115 h 870857"/>
                <a:gd name="connsiteX0" fmla="*/ 35076 w 1151466"/>
                <a:gd name="connsiteY0" fmla="*/ 624115 h 870857"/>
                <a:gd name="connsiteX1" fmla="*/ 27819 w 1151466"/>
                <a:gd name="connsiteY1" fmla="*/ 0 h 870857"/>
                <a:gd name="connsiteX2" fmla="*/ 1130904 w 1151466"/>
                <a:gd name="connsiteY2" fmla="*/ 0 h 870857"/>
                <a:gd name="connsiteX3" fmla="*/ 1138161 w 1151466"/>
                <a:gd name="connsiteY3" fmla="*/ 558800 h 870857"/>
                <a:gd name="connsiteX4" fmla="*/ 833362 w 1151466"/>
                <a:gd name="connsiteY4" fmla="*/ 870857 h 870857"/>
                <a:gd name="connsiteX5" fmla="*/ 274561 w 1151466"/>
                <a:gd name="connsiteY5" fmla="*/ 870857 h 870857"/>
                <a:gd name="connsiteX6" fmla="*/ 35076 w 1151466"/>
                <a:gd name="connsiteY6" fmla="*/ 624115 h 870857"/>
                <a:gd name="connsiteX0" fmla="*/ 35076 w 1151466"/>
                <a:gd name="connsiteY0" fmla="*/ 624115 h 870857"/>
                <a:gd name="connsiteX1" fmla="*/ 27819 w 1151466"/>
                <a:gd name="connsiteY1" fmla="*/ 0 h 870857"/>
                <a:gd name="connsiteX2" fmla="*/ 1130904 w 1151466"/>
                <a:gd name="connsiteY2" fmla="*/ 0 h 870857"/>
                <a:gd name="connsiteX3" fmla="*/ 1138161 w 1151466"/>
                <a:gd name="connsiteY3" fmla="*/ 558800 h 870857"/>
                <a:gd name="connsiteX4" fmla="*/ 833362 w 1151466"/>
                <a:gd name="connsiteY4" fmla="*/ 870857 h 870857"/>
                <a:gd name="connsiteX5" fmla="*/ 274561 w 1151466"/>
                <a:gd name="connsiteY5" fmla="*/ 870857 h 870857"/>
                <a:gd name="connsiteX6" fmla="*/ 35076 w 1151466"/>
                <a:gd name="connsiteY6" fmla="*/ 624115 h 870857"/>
                <a:gd name="connsiteX0" fmla="*/ 7257 w 1123647"/>
                <a:gd name="connsiteY0" fmla="*/ 624115 h 870857"/>
                <a:gd name="connsiteX1" fmla="*/ 0 w 1123647"/>
                <a:gd name="connsiteY1" fmla="*/ 0 h 870857"/>
                <a:gd name="connsiteX2" fmla="*/ 1103085 w 1123647"/>
                <a:gd name="connsiteY2" fmla="*/ 0 h 870857"/>
                <a:gd name="connsiteX3" fmla="*/ 1110342 w 1123647"/>
                <a:gd name="connsiteY3" fmla="*/ 558800 h 870857"/>
                <a:gd name="connsiteX4" fmla="*/ 805543 w 1123647"/>
                <a:gd name="connsiteY4" fmla="*/ 870857 h 870857"/>
                <a:gd name="connsiteX5" fmla="*/ 246742 w 1123647"/>
                <a:gd name="connsiteY5" fmla="*/ 870857 h 870857"/>
                <a:gd name="connsiteX6" fmla="*/ 7257 w 1123647"/>
                <a:gd name="connsiteY6" fmla="*/ 624115 h 870857"/>
                <a:gd name="connsiteX0" fmla="*/ 7257 w 1128485"/>
                <a:gd name="connsiteY0" fmla="*/ 631372 h 878114"/>
                <a:gd name="connsiteX1" fmla="*/ 0 w 1128485"/>
                <a:gd name="connsiteY1" fmla="*/ 7257 h 878114"/>
                <a:gd name="connsiteX2" fmla="*/ 1124856 w 1128485"/>
                <a:gd name="connsiteY2" fmla="*/ 0 h 878114"/>
                <a:gd name="connsiteX3" fmla="*/ 1110342 w 1128485"/>
                <a:gd name="connsiteY3" fmla="*/ 566057 h 878114"/>
                <a:gd name="connsiteX4" fmla="*/ 805543 w 1128485"/>
                <a:gd name="connsiteY4" fmla="*/ 878114 h 878114"/>
                <a:gd name="connsiteX5" fmla="*/ 246742 w 1128485"/>
                <a:gd name="connsiteY5" fmla="*/ 878114 h 878114"/>
                <a:gd name="connsiteX6" fmla="*/ 7257 w 1128485"/>
                <a:gd name="connsiteY6" fmla="*/ 631372 h 878114"/>
                <a:gd name="connsiteX0" fmla="*/ 7257 w 1123647"/>
                <a:gd name="connsiteY0" fmla="*/ 624115 h 870857"/>
                <a:gd name="connsiteX1" fmla="*/ 0 w 1123647"/>
                <a:gd name="connsiteY1" fmla="*/ 0 h 870857"/>
                <a:gd name="connsiteX2" fmla="*/ 1103085 w 1123647"/>
                <a:gd name="connsiteY2" fmla="*/ 0 h 870857"/>
                <a:gd name="connsiteX3" fmla="*/ 1110342 w 1123647"/>
                <a:gd name="connsiteY3" fmla="*/ 558800 h 870857"/>
                <a:gd name="connsiteX4" fmla="*/ 805543 w 1123647"/>
                <a:gd name="connsiteY4" fmla="*/ 870857 h 870857"/>
                <a:gd name="connsiteX5" fmla="*/ 246742 w 1123647"/>
                <a:gd name="connsiteY5" fmla="*/ 870857 h 870857"/>
                <a:gd name="connsiteX6" fmla="*/ 7257 w 1123647"/>
                <a:gd name="connsiteY6" fmla="*/ 624115 h 870857"/>
                <a:gd name="connsiteX0" fmla="*/ 7257 w 1110342"/>
                <a:gd name="connsiteY0" fmla="*/ 624115 h 870857"/>
                <a:gd name="connsiteX1" fmla="*/ 0 w 1110342"/>
                <a:gd name="connsiteY1" fmla="*/ 0 h 870857"/>
                <a:gd name="connsiteX2" fmla="*/ 1103085 w 1110342"/>
                <a:gd name="connsiteY2" fmla="*/ 0 h 870857"/>
                <a:gd name="connsiteX3" fmla="*/ 1110342 w 1110342"/>
                <a:gd name="connsiteY3" fmla="*/ 558800 h 870857"/>
                <a:gd name="connsiteX4" fmla="*/ 805543 w 1110342"/>
                <a:gd name="connsiteY4" fmla="*/ 870857 h 870857"/>
                <a:gd name="connsiteX5" fmla="*/ 246742 w 1110342"/>
                <a:gd name="connsiteY5" fmla="*/ 870857 h 870857"/>
                <a:gd name="connsiteX6" fmla="*/ 7257 w 1110342"/>
                <a:gd name="connsiteY6" fmla="*/ 624115 h 870857"/>
                <a:gd name="connsiteX0" fmla="*/ 7257 w 1106714"/>
                <a:gd name="connsiteY0" fmla="*/ 624115 h 870857"/>
                <a:gd name="connsiteX1" fmla="*/ 0 w 1106714"/>
                <a:gd name="connsiteY1" fmla="*/ 0 h 870857"/>
                <a:gd name="connsiteX2" fmla="*/ 1103085 w 1106714"/>
                <a:gd name="connsiteY2" fmla="*/ 0 h 870857"/>
                <a:gd name="connsiteX3" fmla="*/ 1095828 w 1106714"/>
                <a:gd name="connsiteY3" fmla="*/ 413658 h 870857"/>
                <a:gd name="connsiteX4" fmla="*/ 805543 w 1106714"/>
                <a:gd name="connsiteY4" fmla="*/ 870857 h 870857"/>
                <a:gd name="connsiteX5" fmla="*/ 246742 w 1106714"/>
                <a:gd name="connsiteY5" fmla="*/ 870857 h 870857"/>
                <a:gd name="connsiteX6" fmla="*/ 7257 w 1106714"/>
                <a:gd name="connsiteY6" fmla="*/ 624115 h 870857"/>
                <a:gd name="connsiteX0" fmla="*/ 7257 w 1106714"/>
                <a:gd name="connsiteY0" fmla="*/ 624115 h 870857"/>
                <a:gd name="connsiteX1" fmla="*/ 0 w 1106714"/>
                <a:gd name="connsiteY1" fmla="*/ 0 h 870857"/>
                <a:gd name="connsiteX2" fmla="*/ 1103085 w 1106714"/>
                <a:gd name="connsiteY2" fmla="*/ 0 h 870857"/>
                <a:gd name="connsiteX3" fmla="*/ 1095828 w 1106714"/>
                <a:gd name="connsiteY3" fmla="*/ 413658 h 870857"/>
                <a:gd name="connsiteX4" fmla="*/ 595086 w 1106714"/>
                <a:gd name="connsiteY4" fmla="*/ 870857 h 870857"/>
                <a:gd name="connsiteX5" fmla="*/ 246742 w 1106714"/>
                <a:gd name="connsiteY5" fmla="*/ 870857 h 870857"/>
                <a:gd name="connsiteX6" fmla="*/ 7257 w 1106714"/>
                <a:gd name="connsiteY6" fmla="*/ 624115 h 870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6714" h="870857">
                  <a:moveTo>
                    <a:pt x="7257" y="624115"/>
                  </a:moveTo>
                  <a:cubicBezTo>
                    <a:pt x="1210" y="449944"/>
                    <a:pt x="6048" y="104019"/>
                    <a:pt x="0" y="0"/>
                  </a:cubicBezTo>
                  <a:lnTo>
                    <a:pt x="1103085" y="0"/>
                  </a:lnTo>
                  <a:cubicBezTo>
                    <a:pt x="1106714" y="128209"/>
                    <a:pt x="1087362" y="210458"/>
                    <a:pt x="1095828" y="413658"/>
                  </a:cubicBezTo>
                  <a:lnTo>
                    <a:pt x="595086" y="870857"/>
                  </a:lnTo>
                  <a:lnTo>
                    <a:pt x="246742" y="870857"/>
                  </a:lnTo>
                  <a:cubicBezTo>
                    <a:pt x="134256" y="757163"/>
                    <a:pt x="119743" y="753534"/>
                    <a:pt x="7257" y="624115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88" name="Straight Connector 287"/>
            <p:cNvCxnSpPr/>
            <p:nvPr/>
          </p:nvCxnSpPr>
          <p:spPr>
            <a:xfrm rot="5400000">
              <a:off x="3823142" y="5815403"/>
              <a:ext cx="1459684" cy="34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0800000">
              <a:off x="4551282" y="6529863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 rot="16200000" flipH="1">
              <a:off x="4058161" y="5816015"/>
              <a:ext cx="1459684" cy="2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 rot="16200000" flipH="1">
              <a:off x="4300437" y="5820481"/>
              <a:ext cx="1452427" cy="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5400000">
              <a:off x="4549971" y="5831031"/>
              <a:ext cx="1430655" cy="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 rot="5400000">
              <a:off x="4772678" y="5817104"/>
              <a:ext cx="14596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10800000">
              <a:off x="4551282" y="6296067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 rot="10800000">
              <a:off x="4551282" y="6069529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 rot="10800000">
              <a:off x="4551282" y="5842991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 rot="10800000">
              <a:off x="4551282" y="5616452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0800000">
              <a:off x="4551282" y="538991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TextBox 298"/>
            <p:cNvSpPr txBox="1"/>
            <p:nvPr/>
          </p:nvSpPr>
          <p:spPr>
            <a:xfrm>
              <a:off x="4417767" y="65177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300" name="TextBox 299"/>
            <p:cNvSpPr txBox="1"/>
            <p:nvPr/>
          </p:nvSpPr>
          <p:spPr>
            <a:xfrm>
              <a:off x="4647203" y="65177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4876639" y="65177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302" name="TextBox 301"/>
            <p:cNvSpPr txBox="1"/>
            <p:nvPr/>
          </p:nvSpPr>
          <p:spPr>
            <a:xfrm>
              <a:off x="5106075" y="65177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303" name="TextBox 302"/>
            <p:cNvSpPr txBox="1"/>
            <p:nvPr/>
          </p:nvSpPr>
          <p:spPr>
            <a:xfrm>
              <a:off x="4268028" y="612866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304" name="TextBox 303"/>
            <p:cNvSpPr txBox="1"/>
            <p:nvPr/>
          </p:nvSpPr>
          <p:spPr>
            <a:xfrm>
              <a:off x="4268028" y="590006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305" name="TextBox 304"/>
            <p:cNvSpPr txBox="1"/>
            <p:nvPr/>
          </p:nvSpPr>
          <p:spPr>
            <a:xfrm>
              <a:off x="4268028" y="567146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4268028" y="544286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4275156" y="521426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308" name="TextBox 307"/>
            <p:cNvSpPr txBox="1"/>
            <p:nvPr/>
          </p:nvSpPr>
          <p:spPr>
            <a:xfrm>
              <a:off x="5335511" y="65177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309" name="Oval 308"/>
            <p:cNvSpPr/>
            <p:nvPr/>
          </p:nvSpPr>
          <p:spPr>
            <a:xfrm>
              <a:off x="5461162" y="5354263"/>
              <a:ext cx="82311" cy="8266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310" name="Straight Connector 309"/>
            <p:cNvCxnSpPr/>
            <p:nvPr/>
          </p:nvCxnSpPr>
          <p:spPr>
            <a:xfrm rot="10800000">
              <a:off x="4551282" y="5187717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1" name="TextBox 310"/>
            <p:cNvSpPr txBox="1"/>
            <p:nvPr/>
          </p:nvSpPr>
          <p:spPr>
            <a:xfrm>
              <a:off x="4268028" y="498566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312" name="Oval 311"/>
            <p:cNvSpPr/>
            <p:nvPr/>
          </p:nvSpPr>
          <p:spPr>
            <a:xfrm>
              <a:off x="4514676" y="535749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3" name="Oval 312"/>
            <p:cNvSpPr/>
            <p:nvPr/>
          </p:nvSpPr>
          <p:spPr>
            <a:xfrm>
              <a:off x="4749531" y="535749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4" name="Oval 313"/>
            <p:cNvSpPr/>
            <p:nvPr/>
          </p:nvSpPr>
          <p:spPr>
            <a:xfrm>
              <a:off x="4987918" y="535749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5" name="Oval 314"/>
            <p:cNvSpPr/>
            <p:nvPr/>
          </p:nvSpPr>
          <p:spPr>
            <a:xfrm>
              <a:off x="5227402" y="535749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6" name="Oval 315"/>
            <p:cNvSpPr/>
            <p:nvPr/>
          </p:nvSpPr>
          <p:spPr>
            <a:xfrm>
              <a:off x="4987921" y="5154304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7" name="Oval 316"/>
            <p:cNvSpPr/>
            <p:nvPr/>
          </p:nvSpPr>
          <p:spPr>
            <a:xfrm>
              <a:off x="5466886" y="515430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8" name="Oval 317"/>
            <p:cNvSpPr/>
            <p:nvPr/>
          </p:nvSpPr>
          <p:spPr>
            <a:xfrm>
              <a:off x="4990113" y="5809348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9" name="Oval 318"/>
            <p:cNvSpPr/>
            <p:nvPr/>
          </p:nvSpPr>
          <p:spPr>
            <a:xfrm>
              <a:off x="4743378" y="5809351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cxnSp>
        <p:nvCxnSpPr>
          <p:cNvPr id="371" name="Straight Connector 370"/>
          <p:cNvCxnSpPr/>
          <p:nvPr/>
        </p:nvCxnSpPr>
        <p:spPr>
          <a:xfrm rot="5400000">
            <a:off x="-172867" y="3295893"/>
            <a:ext cx="6611112" cy="193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/>
          <p:cNvCxnSpPr/>
          <p:nvPr/>
        </p:nvCxnSpPr>
        <p:spPr>
          <a:xfrm rot="5400000">
            <a:off x="2694859" y="3305009"/>
            <a:ext cx="6611818" cy="1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" name="TextBox 412"/>
          <p:cNvSpPr txBox="1"/>
          <p:nvPr/>
        </p:nvSpPr>
        <p:spPr>
          <a:xfrm>
            <a:off x="2543629" y="-2614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14" name="TextBox 413"/>
          <p:cNvSpPr txBox="1"/>
          <p:nvPr/>
        </p:nvSpPr>
        <p:spPr>
          <a:xfrm>
            <a:off x="8476343" y="-2614"/>
            <a:ext cx="522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415" name="TextBox 414"/>
          <p:cNvSpPr txBox="1"/>
          <p:nvPr/>
        </p:nvSpPr>
        <p:spPr>
          <a:xfrm>
            <a:off x="2543629" y="2169639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16" name="TextBox 415"/>
          <p:cNvSpPr txBox="1"/>
          <p:nvPr/>
        </p:nvSpPr>
        <p:spPr>
          <a:xfrm>
            <a:off x="2543629" y="4324595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18" name="TextBox 417"/>
          <p:cNvSpPr txBox="1"/>
          <p:nvPr/>
        </p:nvSpPr>
        <p:spPr>
          <a:xfrm>
            <a:off x="5494529" y="2169639"/>
            <a:ext cx="522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419" name="TextBox 418"/>
          <p:cNvSpPr txBox="1"/>
          <p:nvPr/>
        </p:nvSpPr>
        <p:spPr>
          <a:xfrm>
            <a:off x="5494529" y="4324595"/>
            <a:ext cx="522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420" name="TextBox 419"/>
          <p:cNvSpPr txBox="1"/>
          <p:nvPr/>
        </p:nvSpPr>
        <p:spPr>
          <a:xfrm>
            <a:off x="5443728" y="-2614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21" name="Down Arrow 420"/>
          <p:cNvSpPr/>
          <p:nvPr/>
        </p:nvSpPr>
        <p:spPr>
          <a:xfrm>
            <a:off x="4800961" y="2125556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Down Arrow 421"/>
          <p:cNvSpPr/>
          <p:nvPr/>
        </p:nvSpPr>
        <p:spPr>
          <a:xfrm rot="16200000">
            <a:off x="5911304" y="1428870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Down Arrow 423"/>
          <p:cNvSpPr/>
          <p:nvPr/>
        </p:nvSpPr>
        <p:spPr>
          <a:xfrm rot="16200000">
            <a:off x="3015704" y="5836485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Down Arrow 425"/>
          <p:cNvSpPr/>
          <p:nvPr/>
        </p:nvSpPr>
        <p:spPr>
          <a:xfrm rot="16200000">
            <a:off x="3059247" y="1399841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Down Arrow 426"/>
          <p:cNvSpPr/>
          <p:nvPr/>
        </p:nvSpPr>
        <p:spPr>
          <a:xfrm rot="16200000">
            <a:off x="3044733" y="3641158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Down Arrow 340"/>
          <p:cNvSpPr/>
          <p:nvPr/>
        </p:nvSpPr>
        <p:spPr>
          <a:xfrm>
            <a:off x="1803761" y="2154585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Down Arrow 341"/>
          <p:cNvSpPr/>
          <p:nvPr/>
        </p:nvSpPr>
        <p:spPr>
          <a:xfrm>
            <a:off x="1767475" y="4308816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TextBox 319"/>
          <p:cNvSpPr txBox="1"/>
          <p:nvPr/>
        </p:nvSpPr>
        <p:spPr>
          <a:xfrm>
            <a:off x="0" y="1912228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(a)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3149600" y="1912228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(b)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6007100" y="1924928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(c)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0" y="4108188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(d)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4" name="TextBox 323"/>
          <p:cNvSpPr txBox="1"/>
          <p:nvPr/>
        </p:nvSpPr>
        <p:spPr>
          <a:xfrm>
            <a:off x="3136900" y="4108188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(e)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0" y="6304073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(f)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6" name="TextBox 325"/>
          <p:cNvSpPr txBox="1"/>
          <p:nvPr/>
        </p:nvSpPr>
        <p:spPr>
          <a:xfrm>
            <a:off x="3124200" y="6304073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(g)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0" name="TextBox 329"/>
          <p:cNvSpPr txBox="1"/>
          <p:nvPr/>
        </p:nvSpPr>
        <p:spPr>
          <a:xfrm>
            <a:off x="3171372" y="2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parity</a:t>
            </a:r>
          </a:p>
        </p:txBody>
      </p:sp>
      <p:sp>
        <p:nvSpPr>
          <p:cNvPr id="331" name="TextBox 330"/>
          <p:cNvSpPr txBox="1"/>
          <p:nvPr/>
        </p:nvSpPr>
        <p:spPr>
          <a:xfrm>
            <a:off x="6008915" y="0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parity</a:t>
            </a:r>
          </a:p>
        </p:txBody>
      </p:sp>
      <p:sp>
        <p:nvSpPr>
          <p:cNvPr id="332" name="TextBox 331"/>
          <p:cNvSpPr txBox="1"/>
          <p:nvPr/>
        </p:nvSpPr>
        <p:spPr>
          <a:xfrm>
            <a:off x="3149600" y="2161439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interval</a:t>
            </a:r>
          </a:p>
        </p:txBody>
      </p:sp>
      <p:sp>
        <p:nvSpPr>
          <p:cNvPr id="333" name="TextBox 332"/>
          <p:cNvSpPr txBox="1"/>
          <p:nvPr/>
        </p:nvSpPr>
        <p:spPr>
          <a:xfrm>
            <a:off x="3156857" y="4344700"/>
            <a:ext cx="979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octagon</a:t>
            </a:r>
            <a:endParaRPr lang="en-US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1" name="Group 334"/>
          <p:cNvGrpSpPr/>
          <p:nvPr/>
        </p:nvGrpSpPr>
        <p:grpSpPr>
          <a:xfrm>
            <a:off x="225048" y="374241"/>
            <a:ext cx="1068592" cy="1516928"/>
            <a:chOff x="-52593" y="525996"/>
            <a:chExt cx="1068592" cy="1516928"/>
          </a:xfrm>
        </p:grpSpPr>
        <p:sp>
          <p:nvSpPr>
            <p:cNvPr id="359" name="TextBox 358"/>
            <p:cNvSpPr txBox="1"/>
            <p:nvPr/>
          </p:nvSpPr>
          <p:spPr>
            <a:xfrm>
              <a:off x="223149" y="533254"/>
              <a:ext cx="56062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x+=z; </a:t>
              </a:r>
              <a:br>
                <a:rPr lang="en-US" sz="110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x+=z </a:t>
              </a:r>
            </a:p>
          </p:txBody>
        </p:sp>
        <p:sp>
          <p:nvSpPr>
            <p:cNvPr id="360" name="TextBox 359"/>
            <p:cNvSpPr txBox="1"/>
            <p:nvPr/>
          </p:nvSpPr>
          <p:spPr>
            <a:xfrm>
              <a:off x="223149" y="894298"/>
              <a:ext cx="55336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82575" algn="l"/>
                </a:tabLst>
              </a:pP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z++; 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z++;</a:t>
              </a:r>
            </a:p>
          </p:txBody>
        </p:sp>
        <p:sp>
          <p:nvSpPr>
            <p:cNvPr id="361" name="TextBox 360"/>
            <p:cNvSpPr txBox="1"/>
            <p:nvPr/>
          </p:nvSpPr>
          <p:spPr>
            <a:xfrm>
              <a:off x="223148" y="1273483"/>
              <a:ext cx="79285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y1=f(x)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y2=x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assert 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   y1!= y2</a:t>
              </a:r>
            </a:p>
          </p:txBody>
        </p:sp>
        <p:sp>
          <p:nvSpPr>
            <p:cNvPr id="328" name="TextBox 327"/>
            <p:cNvSpPr txBox="1"/>
            <p:nvPr/>
          </p:nvSpPr>
          <p:spPr>
            <a:xfrm>
              <a:off x="-52593" y="525996"/>
              <a:ext cx="3811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T1</a:t>
              </a:r>
            </a:p>
          </p:txBody>
        </p:sp>
        <p:sp>
          <p:nvSpPr>
            <p:cNvPr id="329" name="TextBox 328"/>
            <p:cNvSpPr txBox="1"/>
            <p:nvPr/>
          </p:nvSpPr>
          <p:spPr>
            <a:xfrm>
              <a:off x="-52593" y="896106"/>
              <a:ext cx="3483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T2</a:t>
              </a:r>
            </a:p>
          </p:txBody>
        </p:sp>
        <p:sp>
          <p:nvSpPr>
            <p:cNvPr id="334" name="TextBox 333"/>
            <p:cNvSpPr txBox="1"/>
            <p:nvPr/>
          </p:nvSpPr>
          <p:spPr>
            <a:xfrm>
              <a:off x="-52593" y="1273478"/>
              <a:ext cx="348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T3</a:t>
              </a:r>
            </a:p>
          </p:txBody>
        </p:sp>
      </p:grpSp>
      <p:grpSp>
        <p:nvGrpSpPr>
          <p:cNvPr id="82" name="Group 339"/>
          <p:cNvGrpSpPr/>
          <p:nvPr/>
        </p:nvGrpSpPr>
        <p:grpSpPr>
          <a:xfrm>
            <a:off x="3280305" y="381498"/>
            <a:ext cx="1068592" cy="1516928"/>
            <a:chOff x="215916" y="533253"/>
            <a:chExt cx="1068592" cy="1516928"/>
          </a:xfrm>
        </p:grpSpPr>
        <p:grpSp>
          <p:nvGrpSpPr>
            <p:cNvPr id="83" name="Group 334"/>
            <p:cNvGrpSpPr/>
            <p:nvPr/>
          </p:nvGrpSpPr>
          <p:grpSpPr>
            <a:xfrm>
              <a:off x="215916" y="533253"/>
              <a:ext cx="1068592" cy="1516928"/>
              <a:chOff x="-52593" y="525996"/>
              <a:chExt cx="1068592" cy="1516928"/>
            </a:xfrm>
          </p:grpSpPr>
          <p:sp>
            <p:nvSpPr>
              <p:cNvPr id="347" name="TextBox 346"/>
              <p:cNvSpPr txBox="1"/>
              <p:nvPr/>
            </p:nvSpPr>
            <p:spPr>
              <a:xfrm>
                <a:off x="223149" y="533254"/>
                <a:ext cx="5606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x+=z; </a:t>
                </a:r>
                <a:br>
                  <a:rPr lang="en-US" sz="11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 </a:t>
                </a:r>
              </a:p>
            </p:txBody>
          </p:sp>
          <p:sp>
            <p:nvSpPr>
              <p:cNvPr id="348" name="TextBox 347"/>
              <p:cNvSpPr txBox="1"/>
              <p:nvPr/>
            </p:nvSpPr>
            <p:spPr>
              <a:xfrm>
                <a:off x="223149" y="894298"/>
                <a:ext cx="55336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282575" algn="l"/>
                  </a:tabLst>
                </a:pP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</a:t>
                </a:r>
              </a:p>
            </p:txBody>
          </p:sp>
          <p:sp>
            <p:nvSpPr>
              <p:cNvPr id="349" name="TextBox 348"/>
              <p:cNvSpPr txBox="1"/>
              <p:nvPr/>
            </p:nvSpPr>
            <p:spPr>
              <a:xfrm>
                <a:off x="223148" y="1273483"/>
                <a:ext cx="7928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y1=f(x)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y2=x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assert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   y1!= y2</a:t>
                </a:r>
              </a:p>
            </p:txBody>
          </p:sp>
          <p:sp>
            <p:nvSpPr>
              <p:cNvPr id="350" name="TextBox 349"/>
              <p:cNvSpPr txBox="1"/>
              <p:nvPr/>
            </p:nvSpPr>
            <p:spPr>
              <a:xfrm>
                <a:off x="-52593" y="525996"/>
                <a:ext cx="36702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T1</a:t>
                </a:r>
              </a:p>
            </p:txBody>
          </p:sp>
          <p:sp>
            <p:nvSpPr>
              <p:cNvPr id="351" name="TextBox 350"/>
              <p:cNvSpPr txBox="1"/>
              <p:nvPr/>
            </p:nvSpPr>
            <p:spPr>
              <a:xfrm>
                <a:off x="-52593" y="896106"/>
                <a:ext cx="34834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T2</a:t>
                </a:r>
              </a:p>
            </p:txBody>
          </p:sp>
          <p:sp>
            <p:nvSpPr>
              <p:cNvPr id="352" name="TextBox 351"/>
              <p:cNvSpPr txBox="1"/>
              <p:nvPr/>
            </p:nvSpPr>
            <p:spPr>
              <a:xfrm>
                <a:off x="-52593" y="1273478"/>
                <a:ext cx="34834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T3</a:t>
                </a:r>
              </a:p>
            </p:txBody>
          </p:sp>
        </p:grpSp>
        <p:sp>
          <p:nvSpPr>
            <p:cNvPr id="344" name="Left Bracket 343"/>
            <p:cNvSpPr/>
            <p:nvPr/>
          </p:nvSpPr>
          <p:spPr>
            <a:xfrm>
              <a:off x="520692" y="963240"/>
              <a:ext cx="45719" cy="263217"/>
            </a:xfrm>
            <a:prstGeom prst="leftBracket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19" name="Group 352"/>
          <p:cNvGrpSpPr/>
          <p:nvPr/>
        </p:nvGrpSpPr>
        <p:grpSpPr>
          <a:xfrm>
            <a:off x="6064032" y="374241"/>
            <a:ext cx="1078866" cy="1516928"/>
            <a:chOff x="205642" y="533253"/>
            <a:chExt cx="1078866" cy="1516928"/>
          </a:xfrm>
        </p:grpSpPr>
        <p:grpSp>
          <p:nvGrpSpPr>
            <p:cNvPr id="122" name="Group 334"/>
            <p:cNvGrpSpPr/>
            <p:nvPr/>
          </p:nvGrpSpPr>
          <p:grpSpPr>
            <a:xfrm>
              <a:off x="205642" y="533253"/>
              <a:ext cx="1078866" cy="1516928"/>
              <a:chOff x="-62867" y="525996"/>
              <a:chExt cx="1078866" cy="1516928"/>
            </a:xfrm>
          </p:grpSpPr>
          <p:sp>
            <p:nvSpPr>
              <p:cNvPr id="358" name="TextBox 357"/>
              <p:cNvSpPr txBox="1"/>
              <p:nvPr/>
            </p:nvSpPr>
            <p:spPr>
              <a:xfrm>
                <a:off x="223149" y="533254"/>
                <a:ext cx="5606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x+=z; </a:t>
                </a:r>
                <a:br>
                  <a:rPr lang="en-US" sz="11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 </a:t>
                </a:r>
              </a:p>
            </p:txBody>
          </p:sp>
          <p:sp>
            <p:nvSpPr>
              <p:cNvPr id="362" name="TextBox 361"/>
              <p:cNvSpPr txBox="1"/>
              <p:nvPr/>
            </p:nvSpPr>
            <p:spPr>
              <a:xfrm>
                <a:off x="223149" y="894298"/>
                <a:ext cx="55336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282575" algn="l"/>
                  </a:tabLst>
                </a:pP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</a:t>
                </a:r>
              </a:p>
            </p:txBody>
          </p:sp>
          <p:sp>
            <p:nvSpPr>
              <p:cNvPr id="363" name="TextBox 362"/>
              <p:cNvSpPr txBox="1"/>
              <p:nvPr/>
            </p:nvSpPr>
            <p:spPr>
              <a:xfrm>
                <a:off x="223148" y="1273483"/>
                <a:ext cx="7928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y1=f(x)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y2=x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assert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   y1!= y2</a:t>
                </a:r>
              </a:p>
            </p:txBody>
          </p:sp>
          <p:sp>
            <p:nvSpPr>
              <p:cNvPr id="367" name="TextBox 366"/>
              <p:cNvSpPr txBox="1"/>
              <p:nvPr/>
            </p:nvSpPr>
            <p:spPr>
              <a:xfrm>
                <a:off x="-62867" y="525996"/>
                <a:ext cx="50115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T1</a:t>
                </a:r>
              </a:p>
            </p:txBody>
          </p:sp>
          <p:sp>
            <p:nvSpPr>
              <p:cNvPr id="372" name="TextBox 371"/>
              <p:cNvSpPr txBox="1"/>
              <p:nvPr/>
            </p:nvSpPr>
            <p:spPr>
              <a:xfrm>
                <a:off x="-62867" y="896106"/>
                <a:ext cx="34834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T2</a:t>
                </a:r>
              </a:p>
            </p:txBody>
          </p:sp>
          <p:sp>
            <p:nvSpPr>
              <p:cNvPr id="373" name="TextBox 372"/>
              <p:cNvSpPr txBox="1"/>
              <p:nvPr/>
            </p:nvSpPr>
            <p:spPr>
              <a:xfrm>
                <a:off x="-62867" y="1273478"/>
                <a:ext cx="34834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T3</a:t>
                </a:r>
              </a:p>
            </p:txBody>
          </p:sp>
        </p:grpSp>
        <p:sp>
          <p:nvSpPr>
            <p:cNvPr id="355" name="Left Bracket 354"/>
            <p:cNvSpPr/>
            <p:nvPr/>
          </p:nvSpPr>
          <p:spPr>
            <a:xfrm>
              <a:off x="520692" y="963240"/>
              <a:ext cx="45719" cy="263217"/>
            </a:xfrm>
            <a:prstGeom prst="leftBracket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57" name="Left Bracket 356"/>
            <p:cNvSpPr/>
            <p:nvPr/>
          </p:nvSpPr>
          <p:spPr>
            <a:xfrm>
              <a:off x="520692" y="585868"/>
              <a:ext cx="45719" cy="299503"/>
            </a:xfrm>
            <a:prstGeom prst="leftBracket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26" name="Group 374"/>
          <p:cNvGrpSpPr/>
          <p:nvPr/>
        </p:nvGrpSpPr>
        <p:grpSpPr>
          <a:xfrm>
            <a:off x="3270031" y="2557501"/>
            <a:ext cx="1078866" cy="1516928"/>
            <a:chOff x="205642" y="533253"/>
            <a:chExt cx="1078866" cy="1516928"/>
          </a:xfrm>
        </p:grpSpPr>
        <p:grpSp>
          <p:nvGrpSpPr>
            <p:cNvPr id="127" name="Group 334"/>
            <p:cNvGrpSpPr/>
            <p:nvPr/>
          </p:nvGrpSpPr>
          <p:grpSpPr>
            <a:xfrm>
              <a:off x="205642" y="533253"/>
              <a:ext cx="1078866" cy="1516928"/>
              <a:chOff x="-62867" y="525996"/>
              <a:chExt cx="1078866" cy="1516928"/>
            </a:xfrm>
          </p:grpSpPr>
          <p:sp>
            <p:nvSpPr>
              <p:cNvPr id="380" name="TextBox 379"/>
              <p:cNvSpPr txBox="1"/>
              <p:nvPr/>
            </p:nvSpPr>
            <p:spPr>
              <a:xfrm>
                <a:off x="223149" y="533254"/>
                <a:ext cx="5606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x+=z; </a:t>
                </a:r>
                <a:br>
                  <a:rPr lang="en-US" sz="11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 </a:t>
                </a:r>
              </a:p>
            </p:txBody>
          </p:sp>
          <p:sp>
            <p:nvSpPr>
              <p:cNvPr id="381" name="TextBox 380"/>
              <p:cNvSpPr txBox="1"/>
              <p:nvPr/>
            </p:nvSpPr>
            <p:spPr>
              <a:xfrm>
                <a:off x="223149" y="894298"/>
                <a:ext cx="55336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282575" algn="l"/>
                  </a:tabLst>
                </a:pP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</a:t>
                </a:r>
              </a:p>
            </p:txBody>
          </p:sp>
          <p:sp>
            <p:nvSpPr>
              <p:cNvPr id="382" name="TextBox 381"/>
              <p:cNvSpPr txBox="1"/>
              <p:nvPr/>
            </p:nvSpPr>
            <p:spPr>
              <a:xfrm>
                <a:off x="223148" y="1273483"/>
                <a:ext cx="7928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y1=f(x)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y2=x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assert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   y1!= y2</a:t>
                </a:r>
              </a:p>
            </p:txBody>
          </p:sp>
          <p:sp>
            <p:nvSpPr>
              <p:cNvPr id="383" name="TextBox 382"/>
              <p:cNvSpPr txBox="1"/>
              <p:nvPr/>
            </p:nvSpPr>
            <p:spPr>
              <a:xfrm>
                <a:off x="-62867" y="525996"/>
                <a:ext cx="38757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T1</a:t>
                </a:r>
              </a:p>
            </p:txBody>
          </p:sp>
          <p:sp>
            <p:nvSpPr>
              <p:cNvPr id="384" name="TextBox 383"/>
              <p:cNvSpPr txBox="1"/>
              <p:nvPr/>
            </p:nvSpPr>
            <p:spPr>
              <a:xfrm>
                <a:off x="-62867" y="896106"/>
                <a:ext cx="34834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T2</a:t>
                </a:r>
              </a:p>
            </p:txBody>
          </p:sp>
          <p:sp>
            <p:nvSpPr>
              <p:cNvPr id="385" name="TextBox 384"/>
              <p:cNvSpPr txBox="1"/>
              <p:nvPr/>
            </p:nvSpPr>
            <p:spPr>
              <a:xfrm>
                <a:off x="-62867" y="1273478"/>
                <a:ext cx="34834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T3</a:t>
                </a:r>
              </a:p>
            </p:txBody>
          </p:sp>
        </p:grpSp>
        <p:sp>
          <p:nvSpPr>
            <p:cNvPr id="377" name="Left Bracket 376"/>
            <p:cNvSpPr/>
            <p:nvPr/>
          </p:nvSpPr>
          <p:spPr>
            <a:xfrm>
              <a:off x="520692" y="963240"/>
              <a:ext cx="45719" cy="263217"/>
            </a:xfrm>
            <a:prstGeom prst="leftBracket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59" name="Group 385"/>
          <p:cNvGrpSpPr/>
          <p:nvPr/>
        </p:nvGrpSpPr>
        <p:grpSpPr>
          <a:xfrm>
            <a:off x="3294819" y="4767344"/>
            <a:ext cx="1068592" cy="1516928"/>
            <a:chOff x="215916" y="533253"/>
            <a:chExt cx="1068592" cy="1516928"/>
          </a:xfrm>
        </p:grpSpPr>
        <p:grpSp>
          <p:nvGrpSpPr>
            <p:cNvPr id="160" name="Group 334"/>
            <p:cNvGrpSpPr/>
            <p:nvPr/>
          </p:nvGrpSpPr>
          <p:grpSpPr>
            <a:xfrm>
              <a:off x="215916" y="533253"/>
              <a:ext cx="1068592" cy="1516928"/>
              <a:chOff x="-52593" y="525996"/>
              <a:chExt cx="1068592" cy="1516928"/>
            </a:xfrm>
          </p:grpSpPr>
          <p:sp>
            <p:nvSpPr>
              <p:cNvPr id="391" name="TextBox 390"/>
              <p:cNvSpPr txBox="1"/>
              <p:nvPr/>
            </p:nvSpPr>
            <p:spPr>
              <a:xfrm>
                <a:off x="223149" y="533254"/>
                <a:ext cx="5606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x+=z; </a:t>
                </a:r>
                <a:br>
                  <a:rPr lang="en-US" sz="11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 </a:t>
                </a:r>
              </a:p>
            </p:txBody>
          </p:sp>
          <p:sp>
            <p:nvSpPr>
              <p:cNvPr id="392" name="TextBox 391"/>
              <p:cNvSpPr txBox="1"/>
              <p:nvPr/>
            </p:nvSpPr>
            <p:spPr>
              <a:xfrm>
                <a:off x="223149" y="894298"/>
                <a:ext cx="55336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282575" algn="l"/>
                  </a:tabLst>
                </a:pP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</a:t>
                </a:r>
              </a:p>
            </p:txBody>
          </p:sp>
          <p:sp>
            <p:nvSpPr>
              <p:cNvPr id="393" name="TextBox 392"/>
              <p:cNvSpPr txBox="1"/>
              <p:nvPr/>
            </p:nvSpPr>
            <p:spPr>
              <a:xfrm>
                <a:off x="223148" y="1273483"/>
                <a:ext cx="7928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y1=f(x)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y2=x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assert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   y1!= y2</a:t>
                </a:r>
              </a:p>
            </p:txBody>
          </p:sp>
          <p:sp>
            <p:nvSpPr>
              <p:cNvPr id="394" name="TextBox 393"/>
              <p:cNvSpPr txBox="1"/>
              <p:nvPr/>
            </p:nvSpPr>
            <p:spPr>
              <a:xfrm>
                <a:off x="-52593" y="525996"/>
                <a:ext cx="41415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T1</a:t>
                </a:r>
              </a:p>
            </p:txBody>
          </p:sp>
          <p:sp>
            <p:nvSpPr>
              <p:cNvPr id="395" name="TextBox 394"/>
              <p:cNvSpPr txBox="1"/>
              <p:nvPr/>
            </p:nvSpPr>
            <p:spPr>
              <a:xfrm>
                <a:off x="-52593" y="896106"/>
                <a:ext cx="34834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T2</a:t>
                </a:r>
              </a:p>
            </p:txBody>
          </p:sp>
          <p:sp>
            <p:nvSpPr>
              <p:cNvPr id="396" name="TextBox 395"/>
              <p:cNvSpPr txBox="1"/>
              <p:nvPr/>
            </p:nvSpPr>
            <p:spPr>
              <a:xfrm>
                <a:off x="-52593" y="1273478"/>
                <a:ext cx="34834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T3</a:t>
                </a:r>
              </a:p>
            </p:txBody>
          </p:sp>
        </p:grpSp>
        <p:sp>
          <p:nvSpPr>
            <p:cNvPr id="389" name="Left Bracket 388"/>
            <p:cNvSpPr/>
            <p:nvPr/>
          </p:nvSpPr>
          <p:spPr>
            <a:xfrm>
              <a:off x="520692" y="1326097"/>
              <a:ext cx="45719" cy="299503"/>
            </a:xfrm>
            <a:prstGeom prst="leftBracket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61" name="Group 396"/>
          <p:cNvGrpSpPr/>
          <p:nvPr/>
        </p:nvGrpSpPr>
        <p:grpSpPr>
          <a:xfrm>
            <a:off x="206294" y="2564758"/>
            <a:ext cx="1058318" cy="1516928"/>
            <a:chOff x="-42319" y="525996"/>
            <a:chExt cx="1058318" cy="1516928"/>
          </a:xfrm>
        </p:grpSpPr>
        <p:sp>
          <p:nvSpPr>
            <p:cNvPr id="398" name="TextBox 397"/>
            <p:cNvSpPr txBox="1"/>
            <p:nvPr/>
          </p:nvSpPr>
          <p:spPr>
            <a:xfrm>
              <a:off x="223149" y="533254"/>
              <a:ext cx="56062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x+=z; </a:t>
              </a:r>
              <a:br>
                <a:rPr lang="en-US" sz="110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x+=z </a:t>
              </a:r>
            </a:p>
          </p:txBody>
        </p:sp>
        <p:sp>
          <p:nvSpPr>
            <p:cNvPr id="399" name="TextBox 398"/>
            <p:cNvSpPr txBox="1"/>
            <p:nvPr/>
          </p:nvSpPr>
          <p:spPr>
            <a:xfrm>
              <a:off x="223149" y="894298"/>
              <a:ext cx="55336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82575" algn="l"/>
                </a:tabLst>
              </a:pP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z++; 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z++;</a:t>
              </a:r>
            </a:p>
          </p:txBody>
        </p:sp>
        <p:sp>
          <p:nvSpPr>
            <p:cNvPr id="400" name="TextBox 399"/>
            <p:cNvSpPr txBox="1"/>
            <p:nvPr/>
          </p:nvSpPr>
          <p:spPr>
            <a:xfrm>
              <a:off x="223148" y="1273483"/>
              <a:ext cx="79285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y1=f(x)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y2=x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assert 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   y1!= y2</a:t>
              </a:r>
            </a:p>
          </p:txBody>
        </p:sp>
        <p:sp>
          <p:nvSpPr>
            <p:cNvPr id="401" name="TextBox 400"/>
            <p:cNvSpPr txBox="1"/>
            <p:nvPr/>
          </p:nvSpPr>
          <p:spPr>
            <a:xfrm>
              <a:off x="-42319" y="525996"/>
              <a:ext cx="4512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T1</a:t>
              </a:r>
            </a:p>
          </p:txBody>
        </p:sp>
        <p:sp>
          <p:nvSpPr>
            <p:cNvPr id="402" name="TextBox 401"/>
            <p:cNvSpPr txBox="1"/>
            <p:nvPr/>
          </p:nvSpPr>
          <p:spPr>
            <a:xfrm>
              <a:off x="-42319" y="896106"/>
              <a:ext cx="3483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T2</a:t>
              </a:r>
            </a:p>
          </p:txBody>
        </p:sp>
        <p:sp>
          <p:nvSpPr>
            <p:cNvPr id="403" name="TextBox 402"/>
            <p:cNvSpPr txBox="1"/>
            <p:nvPr/>
          </p:nvSpPr>
          <p:spPr>
            <a:xfrm>
              <a:off x="-42319" y="1273478"/>
              <a:ext cx="348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T3</a:t>
              </a:r>
            </a:p>
          </p:txBody>
        </p:sp>
      </p:grpSp>
      <p:grpSp>
        <p:nvGrpSpPr>
          <p:cNvPr id="162" name="Group 403"/>
          <p:cNvGrpSpPr/>
          <p:nvPr/>
        </p:nvGrpSpPr>
        <p:grpSpPr>
          <a:xfrm>
            <a:off x="242579" y="4752830"/>
            <a:ext cx="1058318" cy="1516928"/>
            <a:chOff x="-42319" y="525996"/>
            <a:chExt cx="1058318" cy="1516928"/>
          </a:xfrm>
        </p:grpSpPr>
        <p:sp>
          <p:nvSpPr>
            <p:cNvPr id="405" name="TextBox 404"/>
            <p:cNvSpPr txBox="1"/>
            <p:nvPr/>
          </p:nvSpPr>
          <p:spPr>
            <a:xfrm>
              <a:off x="223149" y="533254"/>
              <a:ext cx="56062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x+=z; </a:t>
              </a:r>
              <a:br>
                <a:rPr lang="en-US" sz="110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x+=z </a:t>
              </a:r>
            </a:p>
          </p:txBody>
        </p:sp>
        <p:sp>
          <p:nvSpPr>
            <p:cNvPr id="406" name="TextBox 405"/>
            <p:cNvSpPr txBox="1"/>
            <p:nvPr/>
          </p:nvSpPr>
          <p:spPr>
            <a:xfrm>
              <a:off x="223149" y="894298"/>
              <a:ext cx="55336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82575" algn="l"/>
                </a:tabLst>
              </a:pP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z++; 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z++;</a:t>
              </a:r>
            </a:p>
          </p:txBody>
        </p:sp>
        <p:sp>
          <p:nvSpPr>
            <p:cNvPr id="407" name="TextBox 406"/>
            <p:cNvSpPr txBox="1"/>
            <p:nvPr/>
          </p:nvSpPr>
          <p:spPr>
            <a:xfrm>
              <a:off x="223148" y="1273483"/>
              <a:ext cx="79285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y1=f(x)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y2=x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assert 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   y1!= y2</a:t>
              </a:r>
            </a:p>
          </p:txBody>
        </p:sp>
        <p:sp>
          <p:nvSpPr>
            <p:cNvPr id="408" name="TextBox 407"/>
            <p:cNvSpPr txBox="1"/>
            <p:nvPr/>
          </p:nvSpPr>
          <p:spPr>
            <a:xfrm>
              <a:off x="-42319" y="525996"/>
              <a:ext cx="4046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T1</a:t>
              </a:r>
            </a:p>
          </p:txBody>
        </p:sp>
        <p:sp>
          <p:nvSpPr>
            <p:cNvPr id="409" name="TextBox 408"/>
            <p:cNvSpPr txBox="1"/>
            <p:nvPr/>
          </p:nvSpPr>
          <p:spPr>
            <a:xfrm>
              <a:off x="-42319" y="896106"/>
              <a:ext cx="3483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T2</a:t>
              </a:r>
            </a:p>
          </p:txBody>
        </p:sp>
        <p:sp>
          <p:nvSpPr>
            <p:cNvPr id="410" name="TextBox 409"/>
            <p:cNvSpPr txBox="1"/>
            <p:nvPr/>
          </p:nvSpPr>
          <p:spPr>
            <a:xfrm>
              <a:off x="-42319" y="1273478"/>
              <a:ext cx="348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T3</a:t>
              </a:r>
            </a:p>
          </p:txBody>
        </p:sp>
      </p:grpSp>
      <p:sp>
        <p:nvSpPr>
          <p:cNvPr id="335" name="Slide Number Placeholder 3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Performance: smallest atomic sections</a:t>
            </a:r>
          </a:p>
          <a:p>
            <a:endParaRPr lang="en-US" dirty="0" smtClean="0"/>
          </a:p>
          <a:p>
            <a:r>
              <a:rPr lang="en-US" dirty="0" smtClean="0"/>
              <a:t>Interval abstraction for our example produces the atomicity constraint: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pl-PL" dirty="0" smtClean="0"/>
              <a:t>([x+=z,x+=z] ∨ [z++,z++])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pl-PL" dirty="0" smtClean="0"/>
              <a:t>∧ ([y1=f(x),y2=x] ∨ [x+=z,x+=z] ∨ [z++,z++])</a:t>
            </a:r>
            <a:endParaRPr lang="en-US" sz="3900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Minimal satisfying assignments</a:t>
            </a:r>
          </a:p>
          <a:p>
            <a:pPr lvl="1"/>
            <a:r>
              <a:rPr lang="en-US" dirty="0" smtClean="0">
                <a:sym typeface="Math A"/>
              </a:rPr>
              <a:t>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pl-PL" sz="2800" dirty="0" smtClean="0"/>
              <a:t>[z++,z++]</a:t>
            </a:r>
            <a:endParaRPr lang="en-US" sz="2800" dirty="0" smtClean="0"/>
          </a:p>
          <a:p>
            <a:pPr lvl="1"/>
            <a:r>
              <a:rPr lang="en-US" sz="2800" dirty="0" smtClean="0">
                <a:sym typeface="Math A"/>
              </a:rPr>
              <a:t>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</a:t>
            </a:r>
            <a:r>
              <a:rPr lang="pl-PL" sz="2800" dirty="0" smtClean="0"/>
              <a:t>[x+=z,x+=z]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66800" y="834136"/>
            <a:ext cx="6629400" cy="828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lvl="0" indent="-342900"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en-US" sz="2100" b="1" dirty="0" smtClean="0">
                <a:solidFill>
                  <a:prstClr val="white"/>
                </a:solidFill>
              </a:rPr>
              <a:t>Input:</a:t>
            </a:r>
            <a:r>
              <a:rPr lang="en-US" sz="2100" dirty="0" smtClean="0">
                <a:solidFill>
                  <a:prstClr val="white"/>
                </a:solidFill>
              </a:rPr>
              <a:t> Program </a:t>
            </a:r>
            <a:r>
              <a:rPr lang="en-US" sz="2100" dirty="0" smtClean="0">
                <a:solidFill>
                  <a:schemeClr val="accent4"/>
                </a:solidFill>
              </a:rPr>
              <a:t>P</a:t>
            </a:r>
            <a:r>
              <a:rPr lang="en-US" sz="2100" dirty="0" smtClean="0">
                <a:solidFill>
                  <a:prstClr val="white"/>
                </a:solidFill>
              </a:rPr>
              <a:t>, Specification </a:t>
            </a:r>
            <a:r>
              <a:rPr lang="en-US" sz="2100" dirty="0" smtClean="0">
                <a:solidFill>
                  <a:schemeClr val="accent5"/>
                </a:solidFill>
              </a:rPr>
              <a:t>S</a:t>
            </a:r>
            <a:r>
              <a:rPr lang="en-US" sz="2100" dirty="0" smtClean="0">
                <a:solidFill>
                  <a:prstClr val="white"/>
                </a:solidFill>
              </a:rPr>
              <a:t>, Abstraction </a:t>
            </a: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Math A"/>
              </a:rPr>
              <a:t></a:t>
            </a:r>
            <a:endParaRPr lang="en-US" sz="2100" dirty="0" smtClean="0">
              <a:solidFill>
                <a:schemeClr val="accent1"/>
              </a:solidFill>
            </a:endParaRPr>
          </a:p>
          <a:p>
            <a:pPr marL="411480" lvl="0" indent="-342900"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en-US" sz="2100" b="1" dirty="0" smtClean="0">
                <a:solidFill>
                  <a:prstClr val="white"/>
                </a:solidFill>
              </a:rPr>
              <a:t>Output:</a:t>
            </a:r>
            <a:r>
              <a:rPr lang="en-US" sz="2100" dirty="0" smtClean="0">
                <a:solidFill>
                  <a:prstClr val="white"/>
                </a:solidFill>
              </a:rPr>
              <a:t> Program </a:t>
            </a:r>
            <a:r>
              <a:rPr lang="en-US" sz="2100" dirty="0" smtClean="0">
                <a:solidFill>
                  <a:schemeClr val="accent4"/>
                </a:solidFill>
              </a:rPr>
              <a:t>P’</a:t>
            </a:r>
            <a:r>
              <a:rPr lang="en-US" sz="2100" dirty="0" smtClean="0">
                <a:solidFill>
                  <a:prstClr val="white"/>
                </a:solidFill>
              </a:rPr>
              <a:t> satisfying </a:t>
            </a:r>
            <a:r>
              <a:rPr lang="en-US" sz="2100" dirty="0" smtClean="0">
                <a:solidFill>
                  <a:schemeClr val="accent5"/>
                </a:solidFill>
              </a:rPr>
              <a:t>S</a:t>
            </a:r>
            <a:r>
              <a:rPr lang="en-US" sz="2100" dirty="0" smtClean="0">
                <a:solidFill>
                  <a:prstClr val="white"/>
                </a:solidFill>
              </a:rPr>
              <a:t> under </a:t>
            </a: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Math A"/>
              </a:rPr>
              <a:t></a:t>
            </a:r>
            <a:endParaRPr lang="en-US" sz="2100" dirty="0" smtClean="0">
              <a:solidFill>
                <a:schemeClr val="accent1"/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1159266" y="1748536"/>
            <a:ext cx="7086600" cy="4343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 = true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while(true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Symbol"/>
              </a:rPr>
              <a:t>BadTraces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= { |   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B"/>
              </a:rPr>
              <a:t>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B"/>
              </a:rPr>
              <a:t>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  <a:sym typeface="Math A"/>
              </a:rPr>
              <a:t>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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B"/>
              </a:rPr>
              <a:t>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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B"/>
              </a:rPr>
              <a:t>) and </a:t>
            </a:r>
            <a:r>
              <a:rPr lang="en-US" sz="1600" dirty="0" smtClean="0">
                <a:solidFill>
                  <a:prstClr val="white"/>
                </a:solidFill>
                <a:latin typeface="Courier New" pitchFamily="49" charset="0"/>
                <a:cs typeface="Courier New" pitchFamily="49" charset="0"/>
                <a:sym typeface="Symbol"/>
              </a:rPr>
              <a:t>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Math C"/>
              </a:rPr>
              <a:t>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  <a:sym typeface="Math A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S 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  if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Symbol"/>
              </a:rPr>
              <a:t>BadTraces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is empty) return implement(P,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  <a:sym typeface="Symbol"/>
              </a:rPr>
              <a:t>)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select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 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Symbol"/>
              </a:rPr>
              <a:t>BadTraces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  if (?) {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     = avoid()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    if (  false)  =   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      else abort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  } else {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A"/>
              </a:rPr>
              <a:t>’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= refine(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A"/>
              </a:rPr>
              <a:t>,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)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    if 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A"/>
              </a:rPr>
              <a:t>’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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A"/>
              </a:rPr>
              <a:t>)  = ’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A"/>
              </a:rPr>
              <a:t>       else abort 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  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endParaRPr lang="en-US" sz="16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4800600" y="3708400"/>
            <a:ext cx="3962400" cy="1600200"/>
          </a:xfrm>
          <a:prstGeom prst="wedgeRoundRectCallout">
            <a:avLst>
              <a:gd name="adj1" fmla="val -108808"/>
              <a:gd name="adj2" fmla="val -51581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Choosing between abstraction refinement and program restriction</a:t>
            </a:r>
          </a:p>
          <a:p>
            <a:pPr>
              <a:buFontTx/>
              <a:buChar char="-"/>
            </a:pPr>
            <a:r>
              <a:rPr lang="en-US" dirty="0" smtClean="0"/>
              <a:t> not always possible  to refine/avoid</a:t>
            </a:r>
          </a:p>
          <a:p>
            <a:pPr>
              <a:buFontTx/>
              <a:buChar char="-"/>
            </a:pPr>
            <a:r>
              <a:rPr lang="en-US" dirty="0" smtClean="0"/>
              <a:t> may try and backtrack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914400"/>
          </a:xfrm>
        </p:spPr>
        <p:txBody>
          <a:bodyPr/>
          <a:lstStyle/>
          <a:p>
            <a:r>
              <a:rPr lang="en-US" dirty="0" smtClean="0"/>
              <a:t>AGS Algorithm – More Details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657600" y="2489200"/>
            <a:ext cx="1905000" cy="330200"/>
          </a:xfrm>
          <a:prstGeom prst="roundRect">
            <a:avLst/>
          </a:prstGeom>
          <a:solidFill>
            <a:schemeClr val="accent4">
              <a:alpha val="27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70600" y="2489200"/>
            <a:ext cx="787400" cy="381000"/>
          </a:xfrm>
          <a:prstGeom prst="roundRect">
            <a:avLst/>
          </a:prstGeom>
          <a:solidFill>
            <a:schemeClr val="accent4">
              <a:alpha val="27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057400" y="3556000"/>
            <a:ext cx="381000" cy="342900"/>
          </a:xfrm>
          <a:prstGeom prst="roundRect">
            <a:avLst/>
          </a:prstGeom>
          <a:solidFill>
            <a:schemeClr val="accent4">
              <a:alpha val="27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410200" y="2882900"/>
            <a:ext cx="1866900" cy="304800"/>
          </a:xfrm>
          <a:prstGeom prst="roundRect">
            <a:avLst/>
          </a:prstGeom>
          <a:solidFill>
            <a:schemeClr val="accent4">
              <a:alpha val="27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ular Callout 10"/>
          <p:cNvSpPr/>
          <p:nvPr/>
        </p:nvSpPr>
        <p:spPr>
          <a:xfrm>
            <a:off x="4800600" y="584200"/>
            <a:ext cx="2819400" cy="1524000"/>
          </a:xfrm>
          <a:prstGeom prst="wedgeRoundRectCallout">
            <a:avLst>
              <a:gd name="adj1" fmla="val -64263"/>
              <a:gd name="adj2" fmla="val 7123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Forward Abstract Interpretation, taking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 </a:t>
            </a:r>
            <a:r>
              <a:rPr lang="en-US" dirty="0" smtClean="0">
                <a:sym typeface="Symbol"/>
              </a:rPr>
              <a:t>into account for pruning infeasible interleavings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4876800" y="3708400"/>
            <a:ext cx="2819400" cy="1219200"/>
          </a:xfrm>
          <a:prstGeom prst="wedgeRoundRectCallout">
            <a:avLst>
              <a:gd name="adj1" fmla="val 8804"/>
              <a:gd name="adj2" fmla="val -119631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Backward exploration of invalid </a:t>
            </a:r>
            <a:r>
              <a:rPr lang="en-US" dirty="0" err="1" smtClean="0"/>
              <a:t>Interleavings</a:t>
            </a:r>
            <a:r>
              <a:rPr lang="en-US" dirty="0" smtClean="0"/>
              <a:t> using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 </a:t>
            </a:r>
            <a:r>
              <a:rPr lang="en-US" dirty="0" smtClean="0"/>
              <a:t>to prune infeasible </a:t>
            </a:r>
            <a:r>
              <a:rPr lang="en-US" dirty="0" err="1" smtClean="0"/>
              <a:t>interleavings</a:t>
            </a:r>
            <a:r>
              <a:rPr lang="en-US" dirty="0" smtClean="0"/>
              <a:t>.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88900" y="1905000"/>
            <a:ext cx="1143000" cy="1066800"/>
          </a:xfrm>
          <a:prstGeom prst="wedgeRoundRectCallout">
            <a:avLst>
              <a:gd name="adj1" fmla="val 88428"/>
              <a:gd name="adj2" fmla="val 7931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Order of selection matters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625600" y="3225800"/>
            <a:ext cx="2641600" cy="342900"/>
          </a:xfrm>
          <a:prstGeom prst="roundRect">
            <a:avLst/>
          </a:prstGeom>
          <a:solidFill>
            <a:schemeClr val="accent4">
              <a:alpha val="27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ular Callout 13"/>
          <p:cNvSpPr/>
          <p:nvPr/>
        </p:nvSpPr>
        <p:spPr>
          <a:xfrm>
            <a:off x="4953000" y="4394200"/>
            <a:ext cx="3505200" cy="914400"/>
          </a:xfrm>
          <a:prstGeom prst="wedgeRoundRectCallout">
            <a:avLst>
              <a:gd name="adj1" fmla="val -12507"/>
              <a:gd name="adj2" fmla="val -178785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 to this point did not commit to a synchronization mechanism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2" grpId="1" animBg="1"/>
      <p:bldP spid="15" grpId="0" animBg="1"/>
      <p:bldP spid="15" grpId="1" animBg="1"/>
      <p:bldP spid="17" grpId="0" animBg="1"/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/>
          <p:cNvGrpSpPr/>
          <p:nvPr/>
        </p:nvGrpSpPr>
        <p:grpSpPr>
          <a:xfrm>
            <a:off x="1587500" y="5092700"/>
            <a:ext cx="4495800" cy="1600200"/>
            <a:chOff x="4114800" y="3962400"/>
            <a:chExt cx="4495800" cy="1600200"/>
          </a:xfrm>
        </p:grpSpPr>
        <p:sp>
          <p:nvSpPr>
            <p:cNvPr id="30" name="TextBox 29"/>
            <p:cNvSpPr txBox="1">
              <a:spLocks noChangeArrowheads="1"/>
            </p:cNvSpPr>
            <p:nvPr/>
          </p:nvSpPr>
          <p:spPr bwMode="auto">
            <a:xfrm>
              <a:off x="4267200" y="4036874"/>
              <a:ext cx="1905000" cy="1354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/>
              <a:r>
                <a:rPr lang="en-US" sz="1600" dirty="0">
                  <a:solidFill>
                    <a:schemeClr val="tx1"/>
                  </a:solidFill>
                  <a:latin typeface="Calibri" pitchFamily="34" charset="0"/>
                </a:rPr>
                <a:t>T1 </a:t>
              </a:r>
              <a:endParaRPr lang="en-US" sz="1600" dirty="0" smtClean="0">
                <a:solidFill>
                  <a:schemeClr val="tx1"/>
                </a:solidFill>
                <a:latin typeface="Calibri" pitchFamily="34" charset="0"/>
              </a:endParaRPr>
            </a:p>
            <a:p>
              <a:pPr algn="l"/>
              <a:endParaRPr lang="en-US" sz="1600" dirty="0">
                <a:solidFill>
                  <a:schemeClr val="tx1"/>
                </a:solidFill>
                <a:latin typeface="Calibri" pitchFamily="34" charset="0"/>
              </a:endParaRPr>
            </a:p>
            <a:p>
              <a:r>
                <a:rPr lang="en-US" sz="1600" dirty="0" smtClean="0"/>
                <a:t>0: if (y==0) </a:t>
              </a:r>
              <a:r>
                <a:rPr lang="en-US" sz="1600" dirty="0" err="1" smtClean="0"/>
                <a:t>goto</a:t>
              </a:r>
              <a:r>
                <a:rPr lang="en-US" sz="1600" dirty="0" smtClean="0"/>
                <a:t> L</a:t>
              </a:r>
            </a:p>
            <a:p>
              <a:r>
                <a:rPr lang="en-US" sz="1600" dirty="0" smtClean="0"/>
                <a:t>1: x++</a:t>
              </a:r>
            </a:p>
            <a:p>
              <a:r>
                <a:rPr lang="en-US" sz="1600" dirty="0" smtClean="0"/>
                <a:t>2: L:</a:t>
              </a:r>
              <a:endParaRPr lang="en-US" sz="16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6842744" y="4036874"/>
              <a:ext cx="1767856" cy="1354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/>
              <a:r>
                <a:rPr lang="en-US" sz="1600" dirty="0">
                  <a:solidFill>
                    <a:schemeClr val="tx1"/>
                  </a:solidFill>
                  <a:latin typeface="Calibri" pitchFamily="34" charset="0"/>
                </a:rPr>
                <a:t>T2 </a:t>
              </a:r>
              <a:endParaRPr lang="en-US" sz="1600" dirty="0" smtClean="0">
                <a:solidFill>
                  <a:schemeClr val="tx1"/>
                </a:solidFill>
                <a:latin typeface="Calibri" pitchFamily="34" charset="0"/>
              </a:endParaRPr>
            </a:p>
            <a:p>
              <a:pPr algn="l"/>
              <a:endParaRPr lang="en-US" sz="1600" dirty="0">
                <a:solidFill>
                  <a:schemeClr val="tx1"/>
                </a:solidFill>
                <a:latin typeface="Calibri" pitchFamily="34" charset="0"/>
              </a:endParaRPr>
            </a:p>
            <a:p>
              <a:r>
                <a:rPr lang="en-US" sz="1600" dirty="0" smtClean="0"/>
                <a:t>0: y=2</a:t>
              </a:r>
            </a:p>
            <a:p>
              <a:r>
                <a:rPr lang="en-US" sz="1600" dirty="0" smtClean="0"/>
                <a:t>1: x+=1</a:t>
              </a:r>
            </a:p>
            <a:p>
              <a:r>
                <a:rPr lang="en-US" sz="1600" dirty="0" smtClean="0"/>
                <a:t>2: </a:t>
              </a:r>
              <a:r>
                <a:rPr lang="en-US" sz="1600" b="1" dirty="0" smtClean="0"/>
                <a:t>assert x !=y</a:t>
              </a:r>
            </a:p>
          </p:txBody>
        </p:sp>
        <p:grpSp>
          <p:nvGrpSpPr>
            <p:cNvPr id="34" name="Group 14"/>
            <p:cNvGrpSpPr/>
            <p:nvPr/>
          </p:nvGrpSpPr>
          <p:grpSpPr>
            <a:xfrm>
              <a:off x="6190732" y="4151174"/>
              <a:ext cx="197368" cy="1220926"/>
              <a:chOff x="2438400" y="2057400"/>
              <a:chExt cx="152400" cy="1600200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5400000">
                <a:off x="1638300" y="2857500"/>
                <a:ext cx="1600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1790700" y="2857500"/>
                <a:ext cx="1600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Rounded Rectangle 40"/>
            <p:cNvSpPr/>
            <p:nvPr/>
          </p:nvSpPr>
          <p:spPr>
            <a:xfrm>
              <a:off x="4114800" y="3962400"/>
              <a:ext cx="4495800" cy="1600200"/>
            </a:xfrm>
            <a:prstGeom prst="round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Title 45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/>
          <a:lstStyle/>
          <a:p>
            <a:r>
              <a:rPr lang="en-US" dirty="0" smtClean="0"/>
              <a:t>Choosing a trace to avoid </a:t>
            </a: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6324600" y="5715000"/>
            <a:ext cx="762000" cy="53340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288" rIns="0" bIns="0" rtlCol="0" anchor="ctr" anchorCtr="1"/>
          <a:lstStyle/>
          <a:p>
            <a:pPr algn="ctr">
              <a:lnSpc>
                <a:spcPts val="1000"/>
              </a:lnSpc>
            </a:pPr>
            <a:r>
              <a:rPr lang="en-US" sz="1050" dirty="0" smtClean="0">
                <a:solidFill>
                  <a:schemeClr val="tx1"/>
                </a:solidFill>
              </a:rPr>
              <a:t>pc1,pc2</a:t>
            </a:r>
            <a:br>
              <a:rPr lang="en-US" sz="1050" dirty="0" smtClean="0">
                <a:solidFill>
                  <a:schemeClr val="tx1"/>
                </a:solidFill>
              </a:rPr>
            </a:br>
            <a:r>
              <a:rPr lang="en-US" sz="1050" dirty="0" err="1" smtClean="0">
                <a:solidFill>
                  <a:schemeClr val="tx1"/>
                </a:solidFill>
              </a:rPr>
              <a:t>x,y</a:t>
            </a:r>
            <a:endParaRPr lang="en-US" sz="1050" dirty="0">
              <a:solidFill>
                <a:schemeClr val="tx1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914400" y="1206500"/>
            <a:ext cx="3431111" cy="3733800"/>
            <a:chOff x="457200" y="1600200"/>
            <a:chExt cx="3431111" cy="3733800"/>
          </a:xfrm>
        </p:grpSpPr>
        <p:sp>
          <p:nvSpPr>
            <p:cNvPr id="63" name="Freeform 62"/>
            <p:cNvSpPr/>
            <p:nvPr/>
          </p:nvSpPr>
          <p:spPr>
            <a:xfrm>
              <a:off x="1371600" y="3060700"/>
              <a:ext cx="2100842" cy="1423431"/>
            </a:xfrm>
            <a:custGeom>
              <a:avLst/>
              <a:gdLst>
                <a:gd name="connsiteX0" fmla="*/ 1619 w 1420720"/>
                <a:gd name="connsiteY0" fmla="*/ 627637 h 1067024"/>
                <a:gd name="connsiteX1" fmla="*/ 1619 w 1420720"/>
                <a:gd name="connsiteY1" fmla="*/ 627637 h 1067024"/>
                <a:gd name="connsiteX2" fmla="*/ 132248 w 1420720"/>
                <a:gd name="connsiteY2" fmla="*/ 621700 h 1067024"/>
                <a:gd name="connsiteX3" fmla="*/ 215375 w 1420720"/>
                <a:gd name="connsiteY3" fmla="*/ 597949 h 1067024"/>
                <a:gd name="connsiteX4" fmla="*/ 233188 w 1420720"/>
                <a:gd name="connsiteY4" fmla="*/ 586074 h 1067024"/>
                <a:gd name="connsiteX5" fmla="*/ 256939 w 1420720"/>
                <a:gd name="connsiteY5" fmla="*/ 574198 h 1067024"/>
                <a:gd name="connsiteX6" fmla="*/ 280689 w 1420720"/>
                <a:gd name="connsiteY6" fmla="*/ 556385 h 1067024"/>
                <a:gd name="connsiteX7" fmla="*/ 292565 w 1420720"/>
                <a:gd name="connsiteY7" fmla="*/ 544510 h 1067024"/>
                <a:gd name="connsiteX8" fmla="*/ 328191 w 1420720"/>
                <a:gd name="connsiteY8" fmla="*/ 532635 h 1067024"/>
                <a:gd name="connsiteX9" fmla="*/ 369754 w 1420720"/>
                <a:gd name="connsiteY9" fmla="*/ 520759 h 1067024"/>
                <a:gd name="connsiteX10" fmla="*/ 417256 w 1420720"/>
                <a:gd name="connsiteY10" fmla="*/ 508884 h 1067024"/>
                <a:gd name="connsiteX11" fmla="*/ 452881 w 1420720"/>
                <a:gd name="connsiteY11" fmla="*/ 485134 h 1067024"/>
                <a:gd name="connsiteX12" fmla="*/ 482570 w 1420720"/>
                <a:gd name="connsiteY12" fmla="*/ 461383 h 1067024"/>
                <a:gd name="connsiteX13" fmla="*/ 512258 w 1420720"/>
                <a:gd name="connsiteY13" fmla="*/ 455445 h 1067024"/>
                <a:gd name="connsiteX14" fmla="*/ 571635 w 1420720"/>
                <a:gd name="connsiteY14" fmla="*/ 419819 h 1067024"/>
                <a:gd name="connsiteX15" fmla="*/ 589448 w 1420720"/>
                <a:gd name="connsiteY15" fmla="*/ 413882 h 1067024"/>
                <a:gd name="connsiteX16" fmla="*/ 601323 w 1420720"/>
                <a:gd name="connsiteY16" fmla="*/ 396069 h 1067024"/>
                <a:gd name="connsiteX17" fmla="*/ 619136 w 1420720"/>
                <a:gd name="connsiteY17" fmla="*/ 390131 h 1067024"/>
                <a:gd name="connsiteX18" fmla="*/ 660700 w 1420720"/>
                <a:gd name="connsiteY18" fmla="*/ 342630 h 1067024"/>
                <a:gd name="connsiteX19" fmla="*/ 666637 w 1420720"/>
                <a:gd name="connsiteY19" fmla="*/ 324817 h 1067024"/>
                <a:gd name="connsiteX20" fmla="*/ 714139 w 1420720"/>
                <a:gd name="connsiteY20" fmla="*/ 283253 h 1067024"/>
                <a:gd name="connsiteX21" fmla="*/ 755702 w 1420720"/>
                <a:gd name="connsiteY21" fmla="*/ 241689 h 1067024"/>
                <a:gd name="connsiteX22" fmla="*/ 767578 w 1420720"/>
                <a:gd name="connsiteY22" fmla="*/ 229814 h 1067024"/>
                <a:gd name="connsiteX23" fmla="*/ 785391 w 1420720"/>
                <a:gd name="connsiteY23" fmla="*/ 223876 h 1067024"/>
                <a:gd name="connsiteX24" fmla="*/ 797266 w 1420720"/>
                <a:gd name="connsiteY24" fmla="*/ 206063 h 1067024"/>
                <a:gd name="connsiteX25" fmla="*/ 832892 w 1420720"/>
                <a:gd name="connsiteY25" fmla="*/ 182313 h 1067024"/>
                <a:gd name="connsiteX26" fmla="*/ 850705 w 1420720"/>
                <a:gd name="connsiteY26" fmla="*/ 170437 h 1067024"/>
                <a:gd name="connsiteX27" fmla="*/ 868518 w 1420720"/>
                <a:gd name="connsiteY27" fmla="*/ 152624 h 1067024"/>
                <a:gd name="connsiteX28" fmla="*/ 898206 w 1420720"/>
                <a:gd name="connsiteY28" fmla="*/ 116998 h 1067024"/>
                <a:gd name="connsiteX29" fmla="*/ 933832 w 1420720"/>
                <a:gd name="connsiteY29" fmla="*/ 105123 h 1067024"/>
                <a:gd name="connsiteX30" fmla="*/ 969458 w 1420720"/>
                <a:gd name="connsiteY30" fmla="*/ 81372 h 1067024"/>
                <a:gd name="connsiteX31" fmla="*/ 987271 w 1420720"/>
                <a:gd name="connsiteY31" fmla="*/ 69497 h 1067024"/>
                <a:gd name="connsiteX32" fmla="*/ 1005084 w 1420720"/>
                <a:gd name="connsiteY32" fmla="*/ 63559 h 1067024"/>
                <a:gd name="connsiteX33" fmla="*/ 1183214 w 1420720"/>
                <a:gd name="connsiteY33" fmla="*/ 51684 h 1067024"/>
                <a:gd name="connsiteX34" fmla="*/ 1236653 w 1420720"/>
                <a:gd name="connsiteY34" fmla="*/ 57622 h 1067024"/>
                <a:gd name="connsiteX35" fmla="*/ 1254466 w 1420720"/>
                <a:gd name="connsiteY35" fmla="*/ 63559 h 1067024"/>
                <a:gd name="connsiteX36" fmla="*/ 1284154 w 1420720"/>
                <a:gd name="connsiteY36" fmla="*/ 69497 h 1067024"/>
                <a:gd name="connsiteX37" fmla="*/ 1301967 w 1420720"/>
                <a:gd name="connsiteY37" fmla="*/ 81372 h 1067024"/>
                <a:gd name="connsiteX38" fmla="*/ 1337593 w 1420720"/>
                <a:gd name="connsiteY38" fmla="*/ 93248 h 1067024"/>
                <a:gd name="connsiteX39" fmla="*/ 1379157 w 1420720"/>
                <a:gd name="connsiteY39" fmla="*/ 116998 h 1067024"/>
                <a:gd name="connsiteX40" fmla="*/ 1396970 w 1420720"/>
                <a:gd name="connsiteY40" fmla="*/ 134811 h 1067024"/>
                <a:gd name="connsiteX41" fmla="*/ 1402907 w 1420720"/>
                <a:gd name="connsiteY41" fmla="*/ 152624 h 1067024"/>
                <a:gd name="connsiteX42" fmla="*/ 1414783 w 1420720"/>
                <a:gd name="connsiteY42" fmla="*/ 164500 h 1067024"/>
                <a:gd name="connsiteX43" fmla="*/ 1420720 w 1420720"/>
                <a:gd name="connsiteY43" fmla="*/ 241689 h 1067024"/>
                <a:gd name="connsiteX44" fmla="*/ 1408845 w 1420720"/>
                <a:gd name="connsiteY44" fmla="*/ 271378 h 1067024"/>
                <a:gd name="connsiteX45" fmla="*/ 1396970 w 1420720"/>
                <a:gd name="connsiteY45" fmla="*/ 307004 h 1067024"/>
                <a:gd name="connsiteX46" fmla="*/ 1361344 w 1420720"/>
                <a:gd name="connsiteY46" fmla="*/ 336692 h 1067024"/>
                <a:gd name="connsiteX47" fmla="*/ 1355406 w 1420720"/>
                <a:gd name="connsiteY47" fmla="*/ 354505 h 1067024"/>
                <a:gd name="connsiteX48" fmla="*/ 1337593 w 1420720"/>
                <a:gd name="connsiteY48" fmla="*/ 366380 h 1067024"/>
                <a:gd name="connsiteX49" fmla="*/ 1325718 w 1420720"/>
                <a:gd name="connsiteY49" fmla="*/ 378256 h 1067024"/>
                <a:gd name="connsiteX50" fmla="*/ 1313843 w 1420720"/>
                <a:gd name="connsiteY50" fmla="*/ 396069 h 1067024"/>
                <a:gd name="connsiteX51" fmla="*/ 1290092 w 1420720"/>
                <a:gd name="connsiteY51" fmla="*/ 425757 h 1067024"/>
                <a:gd name="connsiteX52" fmla="*/ 1284154 w 1420720"/>
                <a:gd name="connsiteY52" fmla="*/ 443570 h 1067024"/>
                <a:gd name="connsiteX53" fmla="*/ 1248528 w 1420720"/>
                <a:gd name="connsiteY53" fmla="*/ 461383 h 1067024"/>
                <a:gd name="connsiteX54" fmla="*/ 1230715 w 1420720"/>
                <a:gd name="connsiteY54" fmla="*/ 473258 h 1067024"/>
                <a:gd name="connsiteX55" fmla="*/ 1195089 w 1420720"/>
                <a:gd name="connsiteY55" fmla="*/ 485134 h 1067024"/>
                <a:gd name="connsiteX56" fmla="*/ 1177276 w 1420720"/>
                <a:gd name="connsiteY56" fmla="*/ 491071 h 1067024"/>
                <a:gd name="connsiteX57" fmla="*/ 1117900 w 1420720"/>
                <a:gd name="connsiteY57" fmla="*/ 502946 h 1067024"/>
                <a:gd name="connsiteX58" fmla="*/ 1040710 w 1420720"/>
                <a:gd name="connsiteY58" fmla="*/ 514822 h 1067024"/>
                <a:gd name="connsiteX59" fmla="*/ 993209 w 1420720"/>
                <a:gd name="connsiteY59" fmla="*/ 538572 h 1067024"/>
                <a:gd name="connsiteX60" fmla="*/ 963520 w 1420720"/>
                <a:gd name="connsiteY60" fmla="*/ 544510 h 1067024"/>
                <a:gd name="connsiteX61" fmla="*/ 933832 w 1420720"/>
                <a:gd name="connsiteY61" fmla="*/ 556385 h 1067024"/>
                <a:gd name="connsiteX62" fmla="*/ 916019 w 1420720"/>
                <a:gd name="connsiteY62" fmla="*/ 562323 h 1067024"/>
                <a:gd name="connsiteX63" fmla="*/ 862580 w 1420720"/>
                <a:gd name="connsiteY63" fmla="*/ 586074 h 1067024"/>
                <a:gd name="connsiteX64" fmla="*/ 832892 w 1420720"/>
                <a:gd name="connsiteY64" fmla="*/ 603887 h 1067024"/>
                <a:gd name="connsiteX65" fmla="*/ 815079 w 1420720"/>
                <a:gd name="connsiteY65" fmla="*/ 609824 h 1067024"/>
                <a:gd name="connsiteX66" fmla="*/ 797266 w 1420720"/>
                <a:gd name="connsiteY66" fmla="*/ 645450 h 1067024"/>
                <a:gd name="connsiteX67" fmla="*/ 785391 w 1420720"/>
                <a:gd name="connsiteY67" fmla="*/ 669201 h 1067024"/>
                <a:gd name="connsiteX68" fmla="*/ 773515 w 1420720"/>
                <a:gd name="connsiteY68" fmla="*/ 704827 h 1067024"/>
                <a:gd name="connsiteX69" fmla="*/ 767578 w 1420720"/>
                <a:gd name="connsiteY69" fmla="*/ 722640 h 1067024"/>
                <a:gd name="connsiteX70" fmla="*/ 755702 w 1420720"/>
                <a:gd name="connsiteY70" fmla="*/ 740453 h 1067024"/>
                <a:gd name="connsiteX71" fmla="*/ 749765 w 1420720"/>
                <a:gd name="connsiteY71" fmla="*/ 758266 h 1067024"/>
                <a:gd name="connsiteX72" fmla="*/ 731952 w 1420720"/>
                <a:gd name="connsiteY72" fmla="*/ 793892 h 1067024"/>
                <a:gd name="connsiteX73" fmla="*/ 726014 w 1420720"/>
                <a:gd name="connsiteY73" fmla="*/ 817643 h 1067024"/>
                <a:gd name="connsiteX74" fmla="*/ 708201 w 1420720"/>
                <a:gd name="connsiteY74" fmla="*/ 835456 h 1067024"/>
                <a:gd name="connsiteX75" fmla="*/ 696326 w 1420720"/>
                <a:gd name="connsiteY75" fmla="*/ 859206 h 1067024"/>
                <a:gd name="connsiteX76" fmla="*/ 660700 w 1420720"/>
                <a:gd name="connsiteY76" fmla="*/ 906708 h 1067024"/>
                <a:gd name="connsiteX77" fmla="*/ 654762 w 1420720"/>
                <a:gd name="connsiteY77" fmla="*/ 924521 h 1067024"/>
                <a:gd name="connsiteX78" fmla="*/ 583510 w 1420720"/>
                <a:gd name="connsiteY78" fmla="*/ 1013585 h 1067024"/>
                <a:gd name="connsiteX79" fmla="*/ 536009 w 1420720"/>
                <a:gd name="connsiteY79" fmla="*/ 1037336 h 1067024"/>
                <a:gd name="connsiteX80" fmla="*/ 494445 w 1420720"/>
                <a:gd name="connsiteY80" fmla="*/ 1055149 h 1067024"/>
                <a:gd name="connsiteX81" fmla="*/ 441006 w 1420720"/>
                <a:gd name="connsiteY81" fmla="*/ 1061087 h 1067024"/>
                <a:gd name="connsiteX82" fmla="*/ 399443 w 1420720"/>
                <a:gd name="connsiteY82" fmla="*/ 1067024 h 1067024"/>
                <a:gd name="connsiteX83" fmla="*/ 310378 w 1420720"/>
                <a:gd name="connsiteY83" fmla="*/ 1061087 h 1067024"/>
                <a:gd name="connsiteX84" fmla="*/ 251001 w 1420720"/>
                <a:gd name="connsiteY84" fmla="*/ 1043274 h 1067024"/>
                <a:gd name="connsiteX85" fmla="*/ 203500 w 1420720"/>
                <a:gd name="connsiteY85" fmla="*/ 1031398 h 1067024"/>
                <a:gd name="connsiteX86" fmla="*/ 138185 w 1420720"/>
                <a:gd name="connsiteY86" fmla="*/ 1013585 h 1067024"/>
                <a:gd name="connsiteX87" fmla="*/ 96622 w 1420720"/>
                <a:gd name="connsiteY87" fmla="*/ 989835 h 1067024"/>
                <a:gd name="connsiteX88" fmla="*/ 66933 w 1420720"/>
                <a:gd name="connsiteY88" fmla="*/ 972022 h 1067024"/>
                <a:gd name="connsiteX89" fmla="*/ 49120 w 1420720"/>
                <a:gd name="connsiteY89" fmla="*/ 930458 h 1067024"/>
                <a:gd name="connsiteX90" fmla="*/ 37245 w 1420720"/>
                <a:gd name="connsiteY90" fmla="*/ 912645 h 1067024"/>
                <a:gd name="connsiteX91" fmla="*/ 13494 w 1420720"/>
                <a:gd name="connsiteY91" fmla="*/ 865144 h 1067024"/>
                <a:gd name="connsiteX92" fmla="*/ 1619 w 1420720"/>
                <a:gd name="connsiteY92" fmla="*/ 627637 h 1067024"/>
                <a:gd name="connsiteX0" fmla="*/ 37245 w 1420720"/>
                <a:gd name="connsiteY0" fmla="*/ 663263 h 1067024"/>
                <a:gd name="connsiteX1" fmla="*/ 1619 w 1420720"/>
                <a:gd name="connsiteY1" fmla="*/ 627637 h 1067024"/>
                <a:gd name="connsiteX2" fmla="*/ 132248 w 1420720"/>
                <a:gd name="connsiteY2" fmla="*/ 621700 h 1067024"/>
                <a:gd name="connsiteX3" fmla="*/ 215375 w 1420720"/>
                <a:gd name="connsiteY3" fmla="*/ 597949 h 1067024"/>
                <a:gd name="connsiteX4" fmla="*/ 233188 w 1420720"/>
                <a:gd name="connsiteY4" fmla="*/ 586074 h 1067024"/>
                <a:gd name="connsiteX5" fmla="*/ 256939 w 1420720"/>
                <a:gd name="connsiteY5" fmla="*/ 574198 h 1067024"/>
                <a:gd name="connsiteX6" fmla="*/ 280689 w 1420720"/>
                <a:gd name="connsiteY6" fmla="*/ 556385 h 1067024"/>
                <a:gd name="connsiteX7" fmla="*/ 292565 w 1420720"/>
                <a:gd name="connsiteY7" fmla="*/ 544510 h 1067024"/>
                <a:gd name="connsiteX8" fmla="*/ 328191 w 1420720"/>
                <a:gd name="connsiteY8" fmla="*/ 532635 h 1067024"/>
                <a:gd name="connsiteX9" fmla="*/ 369754 w 1420720"/>
                <a:gd name="connsiteY9" fmla="*/ 520759 h 1067024"/>
                <a:gd name="connsiteX10" fmla="*/ 417256 w 1420720"/>
                <a:gd name="connsiteY10" fmla="*/ 508884 h 1067024"/>
                <a:gd name="connsiteX11" fmla="*/ 452881 w 1420720"/>
                <a:gd name="connsiteY11" fmla="*/ 485134 h 1067024"/>
                <a:gd name="connsiteX12" fmla="*/ 482570 w 1420720"/>
                <a:gd name="connsiteY12" fmla="*/ 461383 h 1067024"/>
                <a:gd name="connsiteX13" fmla="*/ 512258 w 1420720"/>
                <a:gd name="connsiteY13" fmla="*/ 455445 h 1067024"/>
                <a:gd name="connsiteX14" fmla="*/ 571635 w 1420720"/>
                <a:gd name="connsiteY14" fmla="*/ 419819 h 1067024"/>
                <a:gd name="connsiteX15" fmla="*/ 589448 w 1420720"/>
                <a:gd name="connsiteY15" fmla="*/ 413882 h 1067024"/>
                <a:gd name="connsiteX16" fmla="*/ 601323 w 1420720"/>
                <a:gd name="connsiteY16" fmla="*/ 396069 h 1067024"/>
                <a:gd name="connsiteX17" fmla="*/ 619136 w 1420720"/>
                <a:gd name="connsiteY17" fmla="*/ 390131 h 1067024"/>
                <a:gd name="connsiteX18" fmla="*/ 660700 w 1420720"/>
                <a:gd name="connsiteY18" fmla="*/ 342630 h 1067024"/>
                <a:gd name="connsiteX19" fmla="*/ 666637 w 1420720"/>
                <a:gd name="connsiteY19" fmla="*/ 324817 h 1067024"/>
                <a:gd name="connsiteX20" fmla="*/ 714139 w 1420720"/>
                <a:gd name="connsiteY20" fmla="*/ 283253 h 1067024"/>
                <a:gd name="connsiteX21" fmla="*/ 755702 w 1420720"/>
                <a:gd name="connsiteY21" fmla="*/ 241689 h 1067024"/>
                <a:gd name="connsiteX22" fmla="*/ 767578 w 1420720"/>
                <a:gd name="connsiteY22" fmla="*/ 229814 h 1067024"/>
                <a:gd name="connsiteX23" fmla="*/ 785391 w 1420720"/>
                <a:gd name="connsiteY23" fmla="*/ 223876 h 1067024"/>
                <a:gd name="connsiteX24" fmla="*/ 797266 w 1420720"/>
                <a:gd name="connsiteY24" fmla="*/ 206063 h 1067024"/>
                <a:gd name="connsiteX25" fmla="*/ 832892 w 1420720"/>
                <a:gd name="connsiteY25" fmla="*/ 182313 h 1067024"/>
                <a:gd name="connsiteX26" fmla="*/ 850705 w 1420720"/>
                <a:gd name="connsiteY26" fmla="*/ 170437 h 1067024"/>
                <a:gd name="connsiteX27" fmla="*/ 868518 w 1420720"/>
                <a:gd name="connsiteY27" fmla="*/ 152624 h 1067024"/>
                <a:gd name="connsiteX28" fmla="*/ 898206 w 1420720"/>
                <a:gd name="connsiteY28" fmla="*/ 116998 h 1067024"/>
                <a:gd name="connsiteX29" fmla="*/ 933832 w 1420720"/>
                <a:gd name="connsiteY29" fmla="*/ 105123 h 1067024"/>
                <a:gd name="connsiteX30" fmla="*/ 969458 w 1420720"/>
                <a:gd name="connsiteY30" fmla="*/ 81372 h 1067024"/>
                <a:gd name="connsiteX31" fmla="*/ 987271 w 1420720"/>
                <a:gd name="connsiteY31" fmla="*/ 69497 h 1067024"/>
                <a:gd name="connsiteX32" fmla="*/ 1005084 w 1420720"/>
                <a:gd name="connsiteY32" fmla="*/ 63559 h 1067024"/>
                <a:gd name="connsiteX33" fmla="*/ 1183214 w 1420720"/>
                <a:gd name="connsiteY33" fmla="*/ 51684 h 1067024"/>
                <a:gd name="connsiteX34" fmla="*/ 1236653 w 1420720"/>
                <a:gd name="connsiteY34" fmla="*/ 57622 h 1067024"/>
                <a:gd name="connsiteX35" fmla="*/ 1254466 w 1420720"/>
                <a:gd name="connsiteY35" fmla="*/ 63559 h 1067024"/>
                <a:gd name="connsiteX36" fmla="*/ 1284154 w 1420720"/>
                <a:gd name="connsiteY36" fmla="*/ 69497 h 1067024"/>
                <a:gd name="connsiteX37" fmla="*/ 1301967 w 1420720"/>
                <a:gd name="connsiteY37" fmla="*/ 81372 h 1067024"/>
                <a:gd name="connsiteX38" fmla="*/ 1337593 w 1420720"/>
                <a:gd name="connsiteY38" fmla="*/ 93248 h 1067024"/>
                <a:gd name="connsiteX39" fmla="*/ 1379157 w 1420720"/>
                <a:gd name="connsiteY39" fmla="*/ 116998 h 1067024"/>
                <a:gd name="connsiteX40" fmla="*/ 1396970 w 1420720"/>
                <a:gd name="connsiteY40" fmla="*/ 134811 h 1067024"/>
                <a:gd name="connsiteX41" fmla="*/ 1402907 w 1420720"/>
                <a:gd name="connsiteY41" fmla="*/ 152624 h 1067024"/>
                <a:gd name="connsiteX42" fmla="*/ 1414783 w 1420720"/>
                <a:gd name="connsiteY42" fmla="*/ 164500 h 1067024"/>
                <a:gd name="connsiteX43" fmla="*/ 1420720 w 1420720"/>
                <a:gd name="connsiteY43" fmla="*/ 241689 h 1067024"/>
                <a:gd name="connsiteX44" fmla="*/ 1408845 w 1420720"/>
                <a:gd name="connsiteY44" fmla="*/ 271378 h 1067024"/>
                <a:gd name="connsiteX45" fmla="*/ 1396970 w 1420720"/>
                <a:gd name="connsiteY45" fmla="*/ 307004 h 1067024"/>
                <a:gd name="connsiteX46" fmla="*/ 1361344 w 1420720"/>
                <a:gd name="connsiteY46" fmla="*/ 336692 h 1067024"/>
                <a:gd name="connsiteX47" fmla="*/ 1355406 w 1420720"/>
                <a:gd name="connsiteY47" fmla="*/ 354505 h 1067024"/>
                <a:gd name="connsiteX48" fmla="*/ 1337593 w 1420720"/>
                <a:gd name="connsiteY48" fmla="*/ 366380 h 1067024"/>
                <a:gd name="connsiteX49" fmla="*/ 1325718 w 1420720"/>
                <a:gd name="connsiteY49" fmla="*/ 378256 h 1067024"/>
                <a:gd name="connsiteX50" fmla="*/ 1313843 w 1420720"/>
                <a:gd name="connsiteY50" fmla="*/ 396069 h 1067024"/>
                <a:gd name="connsiteX51" fmla="*/ 1290092 w 1420720"/>
                <a:gd name="connsiteY51" fmla="*/ 425757 h 1067024"/>
                <a:gd name="connsiteX52" fmla="*/ 1284154 w 1420720"/>
                <a:gd name="connsiteY52" fmla="*/ 443570 h 1067024"/>
                <a:gd name="connsiteX53" fmla="*/ 1248528 w 1420720"/>
                <a:gd name="connsiteY53" fmla="*/ 461383 h 1067024"/>
                <a:gd name="connsiteX54" fmla="*/ 1230715 w 1420720"/>
                <a:gd name="connsiteY54" fmla="*/ 473258 h 1067024"/>
                <a:gd name="connsiteX55" fmla="*/ 1195089 w 1420720"/>
                <a:gd name="connsiteY55" fmla="*/ 485134 h 1067024"/>
                <a:gd name="connsiteX56" fmla="*/ 1177276 w 1420720"/>
                <a:gd name="connsiteY56" fmla="*/ 491071 h 1067024"/>
                <a:gd name="connsiteX57" fmla="*/ 1117900 w 1420720"/>
                <a:gd name="connsiteY57" fmla="*/ 502946 h 1067024"/>
                <a:gd name="connsiteX58" fmla="*/ 1040710 w 1420720"/>
                <a:gd name="connsiteY58" fmla="*/ 514822 h 1067024"/>
                <a:gd name="connsiteX59" fmla="*/ 993209 w 1420720"/>
                <a:gd name="connsiteY59" fmla="*/ 538572 h 1067024"/>
                <a:gd name="connsiteX60" fmla="*/ 963520 w 1420720"/>
                <a:gd name="connsiteY60" fmla="*/ 544510 h 1067024"/>
                <a:gd name="connsiteX61" fmla="*/ 933832 w 1420720"/>
                <a:gd name="connsiteY61" fmla="*/ 556385 h 1067024"/>
                <a:gd name="connsiteX62" fmla="*/ 916019 w 1420720"/>
                <a:gd name="connsiteY62" fmla="*/ 562323 h 1067024"/>
                <a:gd name="connsiteX63" fmla="*/ 862580 w 1420720"/>
                <a:gd name="connsiteY63" fmla="*/ 586074 h 1067024"/>
                <a:gd name="connsiteX64" fmla="*/ 832892 w 1420720"/>
                <a:gd name="connsiteY64" fmla="*/ 603887 h 1067024"/>
                <a:gd name="connsiteX65" fmla="*/ 815079 w 1420720"/>
                <a:gd name="connsiteY65" fmla="*/ 609824 h 1067024"/>
                <a:gd name="connsiteX66" fmla="*/ 797266 w 1420720"/>
                <a:gd name="connsiteY66" fmla="*/ 645450 h 1067024"/>
                <a:gd name="connsiteX67" fmla="*/ 785391 w 1420720"/>
                <a:gd name="connsiteY67" fmla="*/ 669201 h 1067024"/>
                <a:gd name="connsiteX68" fmla="*/ 773515 w 1420720"/>
                <a:gd name="connsiteY68" fmla="*/ 704827 h 1067024"/>
                <a:gd name="connsiteX69" fmla="*/ 767578 w 1420720"/>
                <a:gd name="connsiteY69" fmla="*/ 722640 h 1067024"/>
                <a:gd name="connsiteX70" fmla="*/ 755702 w 1420720"/>
                <a:gd name="connsiteY70" fmla="*/ 740453 h 1067024"/>
                <a:gd name="connsiteX71" fmla="*/ 749765 w 1420720"/>
                <a:gd name="connsiteY71" fmla="*/ 758266 h 1067024"/>
                <a:gd name="connsiteX72" fmla="*/ 731952 w 1420720"/>
                <a:gd name="connsiteY72" fmla="*/ 793892 h 1067024"/>
                <a:gd name="connsiteX73" fmla="*/ 726014 w 1420720"/>
                <a:gd name="connsiteY73" fmla="*/ 817643 h 1067024"/>
                <a:gd name="connsiteX74" fmla="*/ 708201 w 1420720"/>
                <a:gd name="connsiteY74" fmla="*/ 835456 h 1067024"/>
                <a:gd name="connsiteX75" fmla="*/ 696326 w 1420720"/>
                <a:gd name="connsiteY75" fmla="*/ 859206 h 1067024"/>
                <a:gd name="connsiteX76" fmla="*/ 660700 w 1420720"/>
                <a:gd name="connsiteY76" fmla="*/ 906708 h 1067024"/>
                <a:gd name="connsiteX77" fmla="*/ 654762 w 1420720"/>
                <a:gd name="connsiteY77" fmla="*/ 924521 h 1067024"/>
                <a:gd name="connsiteX78" fmla="*/ 583510 w 1420720"/>
                <a:gd name="connsiteY78" fmla="*/ 1013585 h 1067024"/>
                <a:gd name="connsiteX79" fmla="*/ 536009 w 1420720"/>
                <a:gd name="connsiteY79" fmla="*/ 1037336 h 1067024"/>
                <a:gd name="connsiteX80" fmla="*/ 494445 w 1420720"/>
                <a:gd name="connsiteY80" fmla="*/ 1055149 h 1067024"/>
                <a:gd name="connsiteX81" fmla="*/ 441006 w 1420720"/>
                <a:gd name="connsiteY81" fmla="*/ 1061087 h 1067024"/>
                <a:gd name="connsiteX82" fmla="*/ 399443 w 1420720"/>
                <a:gd name="connsiteY82" fmla="*/ 1067024 h 1067024"/>
                <a:gd name="connsiteX83" fmla="*/ 310378 w 1420720"/>
                <a:gd name="connsiteY83" fmla="*/ 1061087 h 1067024"/>
                <a:gd name="connsiteX84" fmla="*/ 251001 w 1420720"/>
                <a:gd name="connsiteY84" fmla="*/ 1043274 h 1067024"/>
                <a:gd name="connsiteX85" fmla="*/ 203500 w 1420720"/>
                <a:gd name="connsiteY85" fmla="*/ 1031398 h 1067024"/>
                <a:gd name="connsiteX86" fmla="*/ 138185 w 1420720"/>
                <a:gd name="connsiteY86" fmla="*/ 1013585 h 1067024"/>
                <a:gd name="connsiteX87" fmla="*/ 96622 w 1420720"/>
                <a:gd name="connsiteY87" fmla="*/ 989835 h 1067024"/>
                <a:gd name="connsiteX88" fmla="*/ 66933 w 1420720"/>
                <a:gd name="connsiteY88" fmla="*/ 972022 h 1067024"/>
                <a:gd name="connsiteX89" fmla="*/ 49120 w 1420720"/>
                <a:gd name="connsiteY89" fmla="*/ 930458 h 1067024"/>
                <a:gd name="connsiteX90" fmla="*/ 37245 w 1420720"/>
                <a:gd name="connsiteY90" fmla="*/ 912645 h 1067024"/>
                <a:gd name="connsiteX91" fmla="*/ 13494 w 1420720"/>
                <a:gd name="connsiteY91" fmla="*/ 865144 h 1067024"/>
                <a:gd name="connsiteX92" fmla="*/ 37245 w 1420720"/>
                <a:gd name="connsiteY92" fmla="*/ 663263 h 1067024"/>
                <a:gd name="connsiteX0" fmla="*/ 37245 w 1420720"/>
                <a:gd name="connsiteY0" fmla="*/ 663263 h 1067024"/>
                <a:gd name="connsiteX1" fmla="*/ 132248 w 1420720"/>
                <a:gd name="connsiteY1" fmla="*/ 621700 h 1067024"/>
                <a:gd name="connsiteX2" fmla="*/ 215375 w 1420720"/>
                <a:gd name="connsiteY2" fmla="*/ 597949 h 1067024"/>
                <a:gd name="connsiteX3" fmla="*/ 233188 w 1420720"/>
                <a:gd name="connsiteY3" fmla="*/ 586074 h 1067024"/>
                <a:gd name="connsiteX4" fmla="*/ 256939 w 1420720"/>
                <a:gd name="connsiteY4" fmla="*/ 574198 h 1067024"/>
                <a:gd name="connsiteX5" fmla="*/ 280689 w 1420720"/>
                <a:gd name="connsiteY5" fmla="*/ 556385 h 1067024"/>
                <a:gd name="connsiteX6" fmla="*/ 292565 w 1420720"/>
                <a:gd name="connsiteY6" fmla="*/ 544510 h 1067024"/>
                <a:gd name="connsiteX7" fmla="*/ 328191 w 1420720"/>
                <a:gd name="connsiteY7" fmla="*/ 532635 h 1067024"/>
                <a:gd name="connsiteX8" fmla="*/ 369754 w 1420720"/>
                <a:gd name="connsiteY8" fmla="*/ 520759 h 1067024"/>
                <a:gd name="connsiteX9" fmla="*/ 417256 w 1420720"/>
                <a:gd name="connsiteY9" fmla="*/ 508884 h 1067024"/>
                <a:gd name="connsiteX10" fmla="*/ 452881 w 1420720"/>
                <a:gd name="connsiteY10" fmla="*/ 485134 h 1067024"/>
                <a:gd name="connsiteX11" fmla="*/ 482570 w 1420720"/>
                <a:gd name="connsiteY11" fmla="*/ 461383 h 1067024"/>
                <a:gd name="connsiteX12" fmla="*/ 512258 w 1420720"/>
                <a:gd name="connsiteY12" fmla="*/ 455445 h 1067024"/>
                <a:gd name="connsiteX13" fmla="*/ 571635 w 1420720"/>
                <a:gd name="connsiteY13" fmla="*/ 419819 h 1067024"/>
                <a:gd name="connsiteX14" fmla="*/ 589448 w 1420720"/>
                <a:gd name="connsiteY14" fmla="*/ 413882 h 1067024"/>
                <a:gd name="connsiteX15" fmla="*/ 601323 w 1420720"/>
                <a:gd name="connsiteY15" fmla="*/ 396069 h 1067024"/>
                <a:gd name="connsiteX16" fmla="*/ 619136 w 1420720"/>
                <a:gd name="connsiteY16" fmla="*/ 390131 h 1067024"/>
                <a:gd name="connsiteX17" fmla="*/ 660700 w 1420720"/>
                <a:gd name="connsiteY17" fmla="*/ 342630 h 1067024"/>
                <a:gd name="connsiteX18" fmla="*/ 666637 w 1420720"/>
                <a:gd name="connsiteY18" fmla="*/ 324817 h 1067024"/>
                <a:gd name="connsiteX19" fmla="*/ 714139 w 1420720"/>
                <a:gd name="connsiteY19" fmla="*/ 283253 h 1067024"/>
                <a:gd name="connsiteX20" fmla="*/ 755702 w 1420720"/>
                <a:gd name="connsiteY20" fmla="*/ 241689 h 1067024"/>
                <a:gd name="connsiteX21" fmla="*/ 767578 w 1420720"/>
                <a:gd name="connsiteY21" fmla="*/ 229814 h 1067024"/>
                <a:gd name="connsiteX22" fmla="*/ 785391 w 1420720"/>
                <a:gd name="connsiteY22" fmla="*/ 223876 h 1067024"/>
                <a:gd name="connsiteX23" fmla="*/ 797266 w 1420720"/>
                <a:gd name="connsiteY23" fmla="*/ 206063 h 1067024"/>
                <a:gd name="connsiteX24" fmla="*/ 832892 w 1420720"/>
                <a:gd name="connsiteY24" fmla="*/ 182313 h 1067024"/>
                <a:gd name="connsiteX25" fmla="*/ 850705 w 1420720"/>
                <a:gd name="connsiteY25" fmla="*/ 170437 h 1067024"/>
                <a:gd name="connsiteX26" fmla="*/ 868518 w 1420720"/>
                <a:gd name="connsiteY26" fmla="*/ 152624 h 1067024"/>
                <a:gd name="connsiteX27" fmla="*/ 898206 w 1420720"/>
                <a:gd name="connsiteY27" fmla="*/ 116998 h 1067024"/>
                <a:gd name="connsiteX28" fmla="*/ 933832 w 1420720"/>
                <a:gd name="connsiteY28" fmla="*/ 105123 h 1067024"/>
                <a:gd name="connsiteX29" fmla="*/ 969458 w 1420720"/>
                <a:gd name="connsiteY29" fmla="*/ 81372 h 1067024"/>
                <a:gd name="connsiteX30" fmla="*/ 987271 w 1420720"/>
                <a:gd name="connsiteY30" fmla="*/ 69497 h 1067024"/>
                <a:gd name="connsiteX31" fmla="*/ 1005084 w 1420720"/>
                <a:gd name="connsiteY31" fmla="*/ 63559 h 1067024"/>
                <a:gd name="connsiteX32" fmla="*/ 1183214 w 1420720"/>
                <a:gd name="connsiteY32" fmla="*/ 51684 h 1067024"/>
                <a:gd name="connsiteX33" fmla="*/ 1236653 w 1420720"/>
                <a:gd name="connsiteY33" fmla="*/ 57622 h 1067024"/>
                <a:gd name="connsiteX34" fmla="*/ 1254466 w 1420720"/>
                <a:gd name="connsiteY34" fmla="*/ 63559 h 1067024"/>
                <a:gd name="connsiteX35" fmla="*/ 1284154 w 1420720"/>
                <a:gd name="connsiteY35" fmla="*/ 69497 h 1067024"/>
                <a:gd name="connsiteX36" fmla="*/ 1301967 w 1420720"/>
                <a:gd name="connsiteY36" fmla="*/ 81372 h 1067024"/>
                <a:gd name="connsiteX37" fmla="*/ 1337593 w 1420720"/>
                <a:gd name="connsiteY37" fmla="*/ 93248 h 1067024"/>
                <a:gd name="connsiteX38" fmla="*/ 1379157 w 1420720"/>
                <a:gd name="connsiteY38" fmla="*/ 116998 h 1067024"/>
                <a:gd name="connsiteX39" fmla="*/ 1396970 w 1420720"/>
                <a:gd name="connsiteY39" fmla="*/ 134811 h 1067024"/>
                <a:gd name="connsiteX40" fmla="*/ 1402907 w 1420720"/>
                <a:gd name="connsiteY40" fmla="*/ 152624 h 1067024"/>
                <a:gd name="connsiteX41" fmla="*/ 1414783 w 1420720"/>
                <a:gd name="connsiteY41" fmla="*/ 164500 h 1067024"/>
                <a:gd name="connsiteX42" fmla="*/ 1420720 w 1420720"/>
                <a:gd name="connsiteY42" fmla="*/ 241689 h 1067024"/>
                <a:gd name="connsiteX43" fmla="*/ 1408845 w 1420720"/>
                <a:gd name="connsiteY43" fmla="*/ 271378 h 1067024"/>
                <a:gd name="connsiteX44" fmla="*/ 1396970 w 1420720"/>
                <a:gd name="connsiteY44" fmla="*/ 307004 h 1067024"/>
                <a:gd name="connsiteX45" fmla="*/ 1361344 w 1420720"/>
                <a:gd name="connsiteY45" fmla="*/ 336692 h 1067024"/>
                <a:gd name="connsiteX46" fmla="*/ 1355406 w 1420720"/>
                <a:gd name="connsiteY46" fmla="*/ 354505 h 1067024"/>
                <a:gd name="connsiteX47" fmla="*/ 1337593 w 1420720"/>
                <a:gd name="connsiteY47" fmla="*/ 366380 h 1067024"/>
                <a:gd name="connsiteX48" fmla="*/ 1325718 w 1420720"/>
                <a:gd name="connsiteY48" fmla="*/ 378256 h 1067024"/>
                <a:gd name="connsiteX49" fmla="*/ 1313843 w 1420720"/>
                <a:gd name="connsiteY49" fmla="*/ 396069 h 1067024"/>
                <a:gd name="connsiteX50" fmla="*/ 1290092 w 1420720"/>
                <a:gd name="connsiteY50" fmla="*/ 425757 h 1067024"/>
                <a:gd name="connsiteX51" fmla="*/ 1284154 w 1420720"/>
                <a:gd name="connsiteY51" fmla="*/ 443570 h 1067024"/>
                <a:gd name="connsiteX52" fmla="*/ 1248528 w 1420720"/>
                <a:gd name="connsiteY52" fmla="*/ 461383 h 1067024"/>
                <a:gd name="connsiteX53" fmla="*/ 1230715 w 1420720"/>
                <a:gd name="connsiteY53" fmla="*/ 473258 h 1067024"/>
                <a:gd name="connsiteX54" fmla="*/ 1195089 w 1420720"/>
                <a:gd name="connsiteY54" fmla="*/ 485134 h 1067024"/>
                <a:gd name="connsiteX55" fmla="*/ 1177276 w 1420720"/>
                <a:gd name="connsiteY55" fmla="*/ 491071 h 1067024"/>
                <a:gd name="connsiteX56" fmla="*/ 1117900 w 1420720"/>
                <a:gd name="connsiteY56" fmla="*/ 502946 h 1067024"/>
                <a:gd name="connsiteX57" fmla="*/ 1040710 w 1420720"/>
                <a:gd name="connsiteY57" fmla="*/ 514822 h 1067024"/>
                <a:gd name="connsiteX58" fmla="*/ 993209 w 1420720"/>
                <a:gd name="connsiteY58" fmla="*/ 538572 h 1067024"/>
                <a:gd name="connsiteX59" fmla="*/ 963520 w 1420720"/>
                <a:gd name="connsiteY59" fmla="*/ 544510 h 1067024"/>
                <a:gd name="connsiteX60" fmla="*/ 933832 w 1420720"/>
                <a:gd name="connsiteY60" fmla="*/ 556385 h 1067024"/>
                <a:gd name="connsiteX61" fmla="*/ 916019 w 1420720"/>
                <a:gd name="connsiteY61" fmla="*/ 562323 h 1067024"/>
                <a:gd name="connsiteX62" fmla="*/ 862580 w 1420720"/>
                <a:gd name="connsiteY62" fmla="*/ 586074 h 1067024"/>
                <a:gd name="connsiteX63" fmla="*/ 832892 w 1420720"/>
                <a:gd name="connsiteY63" fmla="*/ 603887 h 1067024"/>
                <a:gd name="connsiteX64" fmla="*/ 815079 w 1420720"/>
                <a:gd name="connsiteY64" fmla="*/ 609824 h 1067024"/>
                <a:gd name="connsiteX65" fmla="*/ 797266 w 1420720"/>
                <a:gd name="connsiteY65" fmla="*/ 645450 h 1067024"/>
                <a:gd name="connsiteX66" fmla="*/ 785391 w 1420720"/>
                <a:gd name="connsiteY66" fmla="*/ 669201 h 1067024"/>
                <a:gd name="connsiteX67" fmla="*/ 773515 w 1420720"/>
                <a:gd name="connsiteY67" fmla="*/ 704827 h 1067024"/>
                <a:gd name="connsiteX68" fmla="*/ 767578 w 1420720"/>
                <a:gd name="connsiteY68" fmla="*/ 722640 h 1067024"/>
                <a:gd name="connsiteX69" fmla="*/ 755702 w 1420720"/>
                <a:gd name="connsiteY69" fmla="*/ 740453 h 1067024"/>
                <a:gd name="connsiteX70" fmla="*/ 749765 w 1420720"/>
                <a:gd name="connsiteY70" fmla="*/ 758266 h 1067024"/>
                <a:gd name="connsiteX71" fmla="*/ 731952 w 1420720"/>
                <a:gd name="connsiteY71" fmla="*/ 793892 h 1067024"/>
                <a:gd name="connsiteX72" fmla="*/ 726014 w 1420720"/>
                <a:gd name="connsiteY72" fmla="*/ 817643 h 1067024"/>
                <a:gd name="connsiteX73" fmla="*/ 708201 w 1420720"/>
                <a:gd name="connsiteY73" fmla="*/ 835456 h 1067024"/>
                <a:gd name="connsiteX74" fmla="*/ 696326 w 1420720"/>
                <a:gd name="connsiteY74" fmla="*/ 859206 h 1067024"/>
                <a:gd name="connsiteX75" fmla="*/ 660700 w 1420720"/>
                <a:gd name="connsiteY75" fmla="*/ 906708 h 1067024"/>
                <a:gd name="connsiteX76" fmla="*/ 654762 w 1420720"/>
                <a:gd name="connsiteY76" fmla="*/ 924521 h 1067024"/>
                <a:gd name="connsiteX77" fmla="*/ 583510 w 1420720"/>
                <a:gd name="connsiteY77" fmla="*/ 1013585 h 1067024"/>
                <a:gd name="connsiteX78" fmla="*/ 536009 w 1420720"/>
                <a:gd name="connsiteY78" fmla="*/ 1037336 h 1067024"/>
                <a:gd name="connsiteX79" fmla="*/ 494445 w 1420720"/>
                <a:gd name="connsiteY79" fmla="*/ 1055149 h 1067024"/>
                <a:gd name="connsiteX80" fmla="*/ 441006 w 1420720"/>
                <a:gd name="connsiteY80" fmla="*/ 1061087 h 1067024"/>
                <a:gd name="connsiteX81" fmla="*/ 399443 w 1420720"/>
                <a:gd name="connsiteY81" fmla="*/ 1067024 h 1067024"/>
                <a:gd name="connsiteX82" fmla="*/ 310378 w 1420720"/>
                <a:gd name="connsiteY82" fmla="*/ 1061087 h 1067024"/>
                <a:gd name="connsiteX83" fmla="*/ 251001 w 1420720"/>
                <a:gd name="connsiteY83" fmla="*/ 1043274 h 1067024"/>
                <a:gd name="connsiteX84" fmla="*/ 203500 w 1420720"/>
                <a:gd name="connsiteY84" fmla="*/ 1031398 h 1067024"/>
                <a:gd name="connsiteX85" fmla="*/ 138185 w 1420720"/>
                <a:gd name="connsiteY85" fmla="*/ 1013585 h 1067024"/>
                <a:gd name="connsiteX86" fmla="*/ 96622 w 1420720"/>
                <a:gd name="connsiteY86" fmla="*/ 989835 h 1067024"/>
                <a:gd name="connsiteX87" fmla="*/ 66933 w 1420720"/>
                <a:gd name="connsiteY87" fmla="*/ 972022 h 1067024"/>
                <a:gd name="connsiteX88" fmla="*/ 49120 w 1420720"/>
                <a:gd name="connsiteY88" fmla="*/ 930458 h 1067024"/>
                <a:gd name="connsiteX89" fmla="*/ 37245 w 1420720"/>
                <a:gd name="connsiteY89" fmla="*/ 912645 h 1067024"/>
                <a:gd name="connsiteX90" fmla="*/ 13494 w 1420720"/>
                <a:gd name="connsiteY90" fmla="*/ 865144 h 1067024"/>
                <a:gd name="connsiteX91" fmla="*/ 37245 w 1420720"/>
                <a:gd name="connsiteY91" fmla="*/ 663263 h 1067024"/>
                <a:gd name="connsiteX0" fmla="*/ 55058 w 1420720"/>
                <a:gd name="connsiteY0" fmla="*/ 687014 h 1067024"/>
                <a:gd name="connsiteX1" fmla="*/ 132248 w 1420720"/>
                <a:gd name="connsiteY1" fmla="*/ 621700 h 1067024"/>
                <a:gd name="connsiteX2" fmla="*/ 215375 w 1420720"/>
                <a:gd name="connsiteY2" fmla="*/ 597949 h 1067024"/>
                <a:gd name="connsiteX3" fmla="*/ 233188 w 1420720"/>
                <a:gd name="connsiteY3" fmla="*/ 586074 h 1067024"/>
                <a:gd name="connsiteX4" fmla="*/ 256939 w 1420720"/>
                <a:gd name="connsiteY4" fmla="*/ 574198 h 1067024"/>
                <a:gd name="connsiteX5" fmla="*/ 280689 w 1420720"/>
                <a:gd name="connsiteY5" fmla="*/ 556385 h 1067024"/>
                <a:gd name="connsiteX6" fmla="*/ 292565 w 1420720"/>
                <a:gd name="connsiteY6" fmla="*/ 544510 h 1067024"/>
                <a:gd name="connsiteX7" fmla="*/ 328191 w 1420720"/>
                <a:gd name="connsiteY7" fmla="*/ 532635 h 1067024"/>
                <a:gd name="connsiteX8" fmla="*/ 369754 w 1420720"/>
                <a:gd name="connsiteY8" fmla="*/ 520759 h 1067024"/>
                <a:gd name="connsiteX9" fmla="*/ 417256 w 1420720"/>
                <a:gd name="connsiteY9" fmla="*/ 508884 h 1067024"/>
                <a:gd name="connsiteX10" fmla="*/ 452881 w 1420720"/>
                <a:gd name="connsiteY10" fmla="*/ 485134 h 1067024"/>
                <a:gd name="connsiteX11" fmla="*/ 482570 w 1420720"/>
                <a:gd name="connsiteY11" fmla="*/ 461383 h 1067024"/>
                <a:gd name="connsiteX12" fmla="*/ 512258 w 1420720"/>
                <a:gd name="connsiteY12" fmla="*/ 455445 h 1067024"/>
                <a:gd name="connsiteX13" fmla="*/ 571635 w 1420720"/>
                <a:gd name="connsiteY13" fmla="*/ 419819 h 1067024"/>
                <a:gd name="connsiteX14" fmla="*/ 589448 w 1420720"/>
                <a:gd name="connsiteY14" fmla="*/ 413882 h 1067024"/>
                <a:gd name="connsiteX15" fmla="*/ 601323 w 1420720"/>
                <a:gd name="connsiteY15" fmla="*/ 396069 h 1067024"/>
                <a:gd name="connsiteX16" fmla="*/ 619136 w 1420720"/>
                <a:gd name="connsiteY16" fmla="*/ 390131 h 1067024"/>
                <a:gd name="connsiteX17" fmla="*/ 660700 w 1420720"/>
                <a:gd name="connsiteY17" fmla="*/ 342630 h 1067024"/>
                <a:gd name="connsiteX18" fmla="*/ 666637 w 1420720"/>
                <a:gd name="connsiteY18" fmla="*/ 324817 h 1067024"/>
                <a:gd name="connsiteX19" fmla="*/ 714139 w 1420720"/>
                <a:gd name="connsiteY19" fmla="*/ 283253 h 1067024"/>
                <a:gd name="connsiteX20" fmla="*/ 755702 w 1420720"/>
                <a:gd name="connsiteY20" fmla="*/ 241689 h 1067024"/>
                <a:gd name="connsiteX21" fmla="*/ 767578 w 1420720"/>
                <a:gd name="connsiteY21" fmla="*/ 229814 h 1067024"/>
                <a:gd name="connsiteX22" fmla="*/ 785391 w 1420720"/>
                <a:gd name="connsiteY22" fmla="*/ 223876 h 1067024"/>
                <a:gd name="connsiteX23" fmla="*/ 797266 w 1420720"/>
                <a:gd name="connsiteY23" fmla="*/ 206063 h 1067024"/>
                <a:gd name="connsiteX24" fmla="*/ 832892 w 1420720"/>
                <a:gd name="connsiteY24" fmla="*/ 182313 h 1067024"/>
                <a:gd name="connsiteX25" fmla="*/ 850705 w 1420720"/>
                <a:gd name="connsiteY25" fmla="*/ 170437 h 1067024"/>
                <a:gd name="connsiteX26" fmla="*/ 868518 w 1420720"/>
                <a:gd name="connsiteY26" fmla="*/ 152624 h 1067024"/>
                <a:gd name="connsiteX27" fmla="*/ 898206 w 1420720"/>
                <a:gd name="connsiteY27" fmla="*/ 116998 h 1067024"/>
                <a:gd name="connsiteX28" fmla="*/ 933832 w 1420720"/>
                <a:gd name="connsiteY28" fmla="*/ 105123 h 1067024"/>
                <a:gd name="connsiteX29" fmla="*/ 969458 w 1420720"/>
                <a:gd name="connsiteY29" fmla="*/ 81372 h 1067024"/>
                <a:gd name="connsiteX30" fmla="*/ 987271 w 1420720"/>
                <a:gd name="connsiteY30" fmla="*/ 69497 h 1067024"/>
                <a:gd name="connsiteX31" fmla="*/ 1005084 w 1420720"/>
                <a:gd name="connsiteY31" fmla="*/ 63559 h 1067024"/>
                <a:gd name="connsiteX32" fmla="*/ 1183214 w 1420720"/>
                <a:gd name="connsiteY32" fmla="*/ 51684 h 1067024"/>
                <a:gd name="connsiteX33" fmla="*/ 1236653 w 1420720"/>
                <a:gd name="connsiteY33" fmla="*/ 57622 h 1067024"/>
                <a:gd name="connsiteX34" fmla="*/ 1254466 w 1420720"/>
                <a:gd name="connsiteY34" fmla="*/ 63559 h 1067024"/>
                <a:gd name="connsiteX35" fmla="*/ 1284154 w 1420720"/>
                <a:gd name="connsiteY35" fmla="*/ 69497 h 1067024"/>
                <a:gd name="connsiteX36" fmla="*/ 1301967 w 1420720"/>
                <a:gd name="connsiteY36" fmla="*/ 81372 h 1067024"/>
                <a:gd name="connsiteX37" fmla="*/ 1337593 w 1420720"/>
                <a:gd name="connsiteY37" fmla="*/ 93248 h 1067024"/>
                <a:gd name="connsiteX38" fmla="*/ 1379157 w 1420720"/>
                <a:gd name="connsiteY38" fmla="*/ 116998 h 1067024"/>
                <a:gd name="connsiteX39" fmla="*/ 1396970 w 1420720"/>
                <a:gd name="connsiteY39" fmla="*/ 134811 h 1067024"/>
                <a:gd name="connsiteX40" fmla="*/ 1402907 w 1420720"/>
                <a:gd name="connsiteY40" fmla="*/ 152624 h 1067024"/>
                <a:gd name="connsiteX41" fmla="*/ 1414783 w 1420720"/>
                <a:gd name="connsiteY41" fmla="*/ 164500 h 1067024"/>
                <a:gd name="connsiteX42" fmla="*/ 1420720 w 1420720"/>
                <a:gd name="connsiteY42" fmla="*/ 241689 h 1067024"/>
                <a:gd name="connsiteX43" fmla="*/ 1408845 w 1420720"/>
                <a:gd name="connsiteY43" fmla="*/ 271378 h 1067024"/>
                <a:gd name="connsiteX44" fmla="*/ 1396970 w 1420720"/>
                <a:gd name="connsiteY44" fmla="*/ 307004 h 1067024"/>
                <a:gd name="connsiteX45" fmla="*/ 1361344 w 1420720"/>
                <a:gd name="connsiteY45" fmla="*/ 336692 h 1067024"/>
                <a:gd name="connsiteX46" fmla="*/ 1355406 w 1420720"/>
                <a:gd name="connsiteY46" fmla="*/ 354505 h 1067024"/>
                <a:gd name="connsiteX47" fmla="*/ 1337593 w 1420720"/>
                <a:gd name="connsiteY47" fmla="*/ 366380 h 1067024"/>
                <a:gd name="connsiteX48" fmla="*/ 1325718 w 1420720"/>
                <a:gd name="connsiteY48" fmla="*/ 378256 h 1067024"/>
                <a:gd name="connsiteX49" fmla="*/ 1313843 w 1420720"/>
                <a:gd name="connsiteY49" fmla="*/ 396069 h 1067024"/>
                <a:gd name="connsiteX50" fmla="*/ 1290092 w 1420720"/>
                <a:gd name="connsiteY50" fmla="*/ 425757 h 1067024"/>
                <a:gd name="connsiteX51" fmla="*/ 1284154 w 1420720"/>
                <a:gd name="connsiteY51" fmla="*/ 443570 h 1067024"/>
                <a:gd name="connsiteX52" fmla="*/ 1248528 w 1420720"/>
                <a:gd name="connsiteY52" fmla="*/ 461383 h 1067024"/>
                <a:gd name="connsiteX53" fmla="*/ 1230715 w 1420720"/>
                <a:gd name="connsiteY53" fmla="*/ 473258 h 1067024"/>
                <a:gd name="connsiteX54" fmla="*/ 1195089 w 1420720"/>
                <a:gd name="connsiteY54" fmla="*/ 485134 h 1067024"/>
                <a:gd name="connsiteX55" fmla="*/ 1177276 w 1420720"/>
                <a:gd name="connsiteY55" fmla="*/ 491071 h 1067024"/>
                <a:gd name="connsiteX56" fmla="*/ 1117900 w 1420720"/>
                <a:gd name="connsiteY56" fmla="*/ 502946 h 1067024"/>
                <a:gd name="connsiteX57" fmla="*/ 1040710 w 1420720"/>
                <a:gd name="connsiteY57" fmla="*/ 514822 h 1067024"/>
                <a:gd name="connsiteX58" fmla="*/ 993209 w 1420720"/>
                <a:gd name="connsiteY58" fmla="*/ 538572 h 1067024"/>
                <a:gd name="connsiteX59" fmla="*/ 963520 w 1420720"/>
                <a:gd name="connsiteY59" fmla="*/ 544510 h 1067024"/>
                <a:gd name="connsiteX60" fmla="*/ 933832 w 1420720"/>
                <a:gd name="connsiteY60" fmla="*/ 556385 h 1067024"/>
                <a:gd name="connsiteX61" fmla="*/ 916019 w 1420720"/>
                <a:gd name="connsiteY61" fmla="*/ 562323 h 1067024"/>
                <a:gd name="connsiteX62" fmla="*/ 862580 w 1420720"/>
                <a:gd name="connsiteY62" fmla="*/ 586074 h 1067024"/>
                <a:gd name="connsiteX63" fmla="*/ 832892 w 1420720"/>
                <a:gd name="connsiteY63" fmla="*/ 603887 h 1067024"/>
                <a:gd name="connsiteX64" fmla="*/ 815079 w 1420720"/>
                <a:gd name="connsiteY64" fmla="*/ 609824 h 1067024"/>
                <a:gd name="connsiteX65" fmla="*/ 797266 w 1420720"/>
                <a:gd name="connsiteY65" fmla="*/ 645450 h 1067024"/>
                <a:gd name="connsiteX66" fmla="*/ 785391 w 1420720"/>
                <a:gd name="connsiteY66" fmla="*/ 669201 h 1067024"/>
                <a:gd name="connsiteX67" fmla="*/ 773515 w 1420720"/>
                <a:gd name="connsiteY67" fmla="*/ 704827 h 1067024"/>
                <a:gd name="connsiteX68" fmla="*/ 767578 w 1420720"/>
                <a:gd name="connsiteY68" fmla="*/ 722640 h 1067024"/>
                <a:gd name="connsiteX69" fmla="*/ 755702 w 1420720"/>
                <a:gd name="connsiteY69" fmla="*/ 740453 h 1067024"/>
                <a:gd name="connsiteX70" fmla="*/ 749765 w 1420720"/>
                <a:gd name="connsiteY70" fmla="*/ 758266 h 1067024"/>
                <a:gd name="connsiteX71" fmla="*/ 731952 w 1420720"/>
                <a:gd name="connsiteY71" fmla="*/ 793892 h 1067024"/>
                <a:gd name="connsiteX72" fmla="*/ 726014 w 1420720"/>
                <a:gd name="connsiteY72" fmla="*/ 817643 h 1067024"/>
                <a:gd name="connsiteX73" fmla="*/ 708201 w 1420720"/>
                <a:gd name="connsiteY73" fmla="*/ 835456 h 1067024"/>
                <a:gd name="connsiteX74" fmla="*/ 696326 w 1420720"/>
                <a:gd name="connsiteY74" fmla="*/ 859206 h 1067024"/>
                <a:gd name="connsiteX75" fmla="*/ 660700 w 1420720"/>
                <a:gd name="connsiteY75" fmla="*/ 906708 h 1067024"/>
                <a:gd name="connsiteX76" fmla="*/ 654762 w 1420720"/>
                <a:gd name="connsiteY76" fmla="*/ 924521 h 1067024"/>
                <a:gd name="connsiteX77" fmla="*/ 583510 w 1420720"/>
                <a:gd name="connsiteY77" fmla="*/ 1013585 h 1067024"/>
                <a:gd name="connsiteX78" fmla="*/ 536009 w 1420720"/>
                <a:gd name="connsiteY78" fmla="*/ 1037336 h 1067024"/>
                <a:gd name="connsiteX79" fmla="*/ 494445 w 1420720"/>
                <a:gd name="connsiteY79" fmla="*/ 1055149 h 1067024"/>
                <a:gd name="connsiteX80" fmla="*/ 441006 w 1420720"/>
                <a:gd name="connsiteY80" fmla="*/ 1061087 h 1067024"/>
                <a:gd name="connsiteX81" fmla="*/ 399443 w 1420720"/>
                <a:gd name="connsiteY81" fmla="*/ 1067024 h 1067024"/>
                <a:gd name="connsiteX82" fmla="*/ 310378 w 1420720"/>
                <a:gd name="connsiteY82" fmla="*/ 1061087 h 1067024"/>
                <a:gd name="connsiteX83" fmla="*/ 251001 w 1420720"/>
                <a:gd name="connsiteY83" fmla="*/ 1043274 h 1067024"/>
                <a:gd name="connsiteX84" fmla="*/ 203500 w 1420720"/>
                <a:gd name="connsiteY84" fmla="*/ 1031398 h 1067024"/>
                <a:gd name="connsiteX85" fmla="*/ 138185 w 1420720"/>
                <a:gd name="connsiteY85" fmla="*/ 1013585 h 1067024"/>
                <a:gd name="connsiteX86" fmla="*/ 96622 w 1420720"/>
                <a:gd name="connsiteY86" fmla="*/ 989835 h 1067024"/>
                <a:gd name="connsiteX87" fmla="*/ 66933 w 1420720"/>
                <a:gd name="connsiteY87" fmla="*/ 972022 h 1067024"/>
                <a:gd name="connsiteX88" fmla="*/ 49120 w 1420720"/>
                <a:gd name="connsiteY88" fmla="*/ 930458 h 1067024"/>
                <a:gd name="connsiteX89" fmla="*/ 37245 w 1420720"/>
                <a:gd name="connsiteY89" fmla="*/ 912645 h 1067024"/>
                <a:gd name="connsiteX90" fmla="*/ 13494 w 1420720"/>
                <a:gd name="connsiteY90" fmla="*/ 865144 h 1067024"/>
                <a:gd name="connsiteX91" fmla="*/ 55058 w 1420720"/>
                <a:gd name="connsiteY91" fmla="*/ 687014 h 1067024"/>
                <a:gd name="connsiteX0" fmla="*/ 55058 w 1420720"/>
                <a:gd name="connsiteY0" fmla="*/ 635330 h 1015340"/>
                <a:gd name="connsiteX1" fmla="*/ 132248 w 1420720"/>
                <a:gd name="connsiteY1" fmla="*/ 570016 h 1015340"/>
                <a:gd name="connsiteX2" fmla="*/ 215375 w 1420720"/>
                <a:gd name="connsiteY2" fmla="*/ 546265 h 1015340"/>
                <a:gd name="connsiteX3" fmla="*/ 233188 w 1420720"/>
                <a:gd name="connsiteY3" fmla="*/ 534390 h 1015340"/>
                <a:gd name="connsiteX4" fmla="*/ 256939 w 1420720"/>
                <a:gd name="connsiteY4" fmla="*/ 522514 h 1015340"/>
                <a:gd name="connsiteX5" fmla="*/ 280689 w 1420720"/>
                <a:gd name="connsiteY5" fmla="*/ 504701 h 1015340"/>
                <a:gd name="connsiteX6" fmla="*/ 292565 w 1420720"/>
                <a:gd name="connsiteY6" fmla="*/ 492826 h 1015340"/>
                <a:gd name="connsiteX7" fmla="*/ 328191 w 1420720"/>
                <a:gd name="connsiteY7" fmla="*/ 480951 h 1015340"/>
                <a:gd name="connsiteX8" fmla="*/ 369754 w 1420720"/>
                <a:gd name="connsiteY8" fmla="*/ 469075 h 1015340"/>
                <a:gd name="connsiteX9" fmla="*/ 417256 w 1420720"/>
                <a:gd name="connsiteY9" fmla="*/ 457200 h 1015340"/>
                <a:gd name="connsiteX10" fmla="*/ 452881 w 1420720"/>
                <a:gd name="connsiteY10" fmla="*/ 433450 h 1015340"/>
                <a:gd name="connsiteX11" fmla="*/ 482570 w 1420720"/>
                <a:gd name="connsiteY11" fmla="*/ 409699 h 1015340"/>
                <a:gd name="connsiteX12" fmla="*/ 512258 w 1420720"/>
                <a:gd name="connsiteY12" fmla="*/ 403761 h 1015340"/>
                <a:gd name="connsiteX13" fmla="*/ 571635 w 1420720"/>
                <a:gd name="connsiteY13" fmla="*/ 368135 h 1015340"/>
                <a:gd name="connsiteX14" fmla="*/ 589448 w 1420720"/>
                <a:gd name="connsiteY14" fmla="*/ 362198 h 1015340"/>
                <a:gd name="connsiteX15" fmla="*/ 601323 w 1420720"/>
                <a:gd name="connsiteY15" fmla="*/ 344385 h 1015340"/>
                <a:gd name="connsiteX16" fmla="*/ 619136 w 1420720"/>
                <a:gd name="connsiteY16" fmla="*/ 338447 h 1015340"/>
                <a:gd name="connsiteX17" fmla="*/ 660700 w 1420720"/>
                <a:gd name="connsiteY17" fmla="*/ 290946 h 1015340"/>
                <a:gd name="connsiteX18" fmla="*/ 666637 w 1420720"/>
                <a:gd name="connsiteY18" fmla="*/ 273133 h 1015340"/>
                <a:gd name="connsiteX19" fmla="*/ 714139 w 1420720"/>
                <a:gd name="connsiteY19" fmla="*/ 231569 h 1015340"/>
                <a:gd name="connsiteX20" fmla="*/ 755702 w 1420720"/>
                <a:gd name="connsiteY20" fmla="*/ 190005 h 1015340"/>
                <a:gd name="connsiteX21" fmla="*/ 767578 w 1420720"/>
                <a:gd name="connsiteY21" fmla="*/ 178130 h 1015340"/>
                <a:gd name="connsiteX22" fmla="*/ 785391 w 1420720"/>
                <a:gd name="connsiteY22" fmla="*/ 172192 h 1015340"/>
                <a:gd name="connsiteX23" fmla="*/ 797266 w 1420720"/>
                <a:gd name="connsiteY23" fmla="*/ 154379 h 1015340"/>
                <a:gd name="connsiteX24" fmla="*/ 832892 w 1420720"/>
                <a:gd name="connsiteY24" fmla="*/ 130629 h 1015340"/>
                <a:gd name="connsiteX25" fmla="*/ 850705 w 1420720"/>
                <a:gd name="connsiteY25" fmla="*/ 118753 h 1015340"/>
                <a:gd name="connsiteX26" fmla="*/ 868518 w 1420720"/>
                <a:gd name="connsiteY26" fmla="*/ 100940 h 1015340"/>
                <a:gd name="connsiteX27" fmla="*/ 898206 w 1420720"/>
                <a:gd name="connsiteY27" fmla="*/ 65314 h 1015340"/>
                <a:gd name="connsiteX28" fmla="*/ 933832 w 1420720"/>
                <a:gd name="connsiteY28" fmla="*/ 53439 h 1015340"/>
                <a:gd name="connsiteX29" fmla="*/ 969458 w 1420720"/>
                <a:gd name="connsiteY29" fmla="*/ 29688 h 1015340"/>
                <a:gd name="connsiteX30" fmla="*/ 987271 w 1420720"/>
                <a:gd name="connsiteY30" fmla="*/ 17813 h 1015340"/>
                <a:gd name="connsiteX31" fmla="*/ 1183214 w 1420720"/>
                <a:gd name="connsiteY31" fmla="*/ 0 h 1015340"/>
                <a:gd name="connsiteX32" fmla="*/ 1236653 w 1420720"/>
                <a:gd name="connsiteY32" fmla="*/ 5938 h 1015340"/>
                <a:gd name="connsiteX33" fmla="*/ 1254466 w 1420720"/>
                <a:gd name="connsiteY33" fmla="*/ 11875 h 1015340"/>
                <a:gd name="connsiteX34" fmla="*/ 1284154 w 1420720"/>
                <a:gd name="connsiteY34" fmla="*/ 17813 h 1015340"/>
                <a:gd name="connsiteX35" fmla="*/ 1301967 w 1420720"/>
                <a:gd name="connsiteY35" fmla="*/ 29688 h 1015340"/>
                <a:gd name="connsiteX36" fmla="*/ 1337593 w 1420720"/>
                <a:gd name="connsiteY36" fmla="*/ 41564 h 1015340"/>
                <a:gd name="connsiteX37" fmla="*/ 1379157 w 1420720"/>
                <a:gd name="connsiteY37" fmla="*/ 65314 h 1015340"/>
                <a:gd name="connsiteX38" fmla="*/ 1396970 w 1420720"/>
                <a:gd name="connsiteY38" fmla="*/ 83127 h 1015340"/>
                <a:gd name="connsiteX39" fmla="*/ 1402907 w 1420720"/>
                <a:gd name="connsiteY39" fmla="*/ 100940 h 1015340"/>
                <a:gd name="connsiteX40" fmla="*/ 1414783 w 1420720"/>
                <a:gd name="connsiteY40" fmla="*/ 112816 h 1015340"/>
                <a:gd name="connsiteX41" fmla="*/ 1420720 w 1420720"/>
                <a:gd name="connsiteY41" fmla="*/ 190005 h 1015340"/>
                <a:gd name="connsiteX42" fmla="*/ 1408845 w 1420720"/>
                <a:gd name="connsiteY42" fmla="*/ 219694 h 1015340"/>
                <a:gd name="connsiteX43" fmla="*/ 1396970 w 1420720"/>
                <a:gd name="connsiteY43" fmla="*/ 255320 h 1015340"/>
                <a:gd name="connsiteX44" fmla="*/ 1361344 w 1420720"/>
                <a:gd name="connsiteY44" fmla="*/ 285008 h 1015340"/>
                <a:gd name="connsiteX45" fmla="*/ 1355406 w 1420720"/>
                <a:gd name="connsiteY45" fmla="*/ 302821 h 1015340"/>
                <a:gd name="connsiteX46" fmla="*/ 1337593 w 1420720"/>
                <a:gd name="connsiteY46" fmla="*/ 314696 h 1015340"/>
                <a:gd name="connsiteX47" fmla="*/ 1325718 w 1420720"/>
                <a:gd name="connsiteY47" fmla="*/ 326572 h 1015340"/>
                <a:gd name="connsiteX48" fmla="*/ 1313843 w 1420720"/>
                <a:gd name="connsiteY48" fmla="*/ 344385 h 1015340"/>
                <a:gd name="connsiteX49" fmla="*/ 1290092 w 1420720"/>
                <a:gd name="connsiteY49" fmla="*/ 374073 h 1015340"/>
                <a:gd name="connsiteX50" fmla="*/ 1284154 w 1420720"/>
                <a:gd name="connsiteY50" fmla="*/ 391886 h 1015340"/>
                <a:gd name="connsiteX51" fmla="*/ 1248528 w 1420720"/>
                <a:gd name="connsiteY51" fmla="*/ 409699 h 1015340"/>
                <a:gd name="connsiteX52" fmla="*/ 1230715 w 1420720"/>
                <a:gd name="connsiteY52" fmla="*/ 421574 h 1015340"/>
                <a:gd name="connsiteX53" fmla="*/ 1195089 w 1420720"/>
                <a:gd name="connsiteY53" fmla="*/ 433450 h 1015340"/>
                <a:gd name="connsiteX54" fmla="*/ 1177276 w 1420720"/>
                <a:gd name="connsiteY54" fmla="*/ 439387 h 1015340"/>
                <a:gd name="connsiteX55" fmla="*/ 1117900 w 1420720"/>
                <a:gd name="connsiteY55" fmla="*/ 451262 h 1015340"/>
                <a:gd name="connsiteX56" fmla="*/ 1040710 w 1420720"/>
                <a:gd name="connsiteY56" fmla="*/ 463138 h 1015340"/>
                <a:gd name="connsiteX57" fmla="*/ 993209 w 1420720"/>
                <a:gd name="connsiteY57" fmla="*/ 486888 h 1015340"/>
                <a:gd name="connsiteX58" fmla="*/ 963520 w 1420720"/>
                <a:gd name="connsiteY58" fmla="*/ 492826 h 1015340"/>
                <a:gd name="connsiteX59" fmla="*/ 933832 w 1420720"/>
                <a:gd name="connsiteY59" fmla="*/ 504701 h 1015340"/>
                <a:gd name="connsiteX60" fmla="*/ 916019 w 1420720"/>
                <a:gd name="connsiteY60" fmla="*/ 510639 h 1015340"/>
                <a:gd name="connsiteX61" fmla="*/ 862580 w 1420720"/>
                <a:gd name="connsiteY61" fmla="*/ 534390 h 1015340"/>
                <a:gd name="connsiteX62" fmla="*/ 832892 w 1420720"/>
                <a:gd name="connsiteY62" fmla="*/ 552203 h 1015340"/>
                <a:gd name="connsiteX63" fmla="*/ 815079 w 1420720"/>
                <a:gd name="connsiteY63" fmla="*/ 558140 h 1015340"/>
                <a:gd name="connsiteX64" fmla="*/ 797266 w 1420720"/>
                <a:gd name="connsiteY64" fmla="*/ 593766 h 1015340"/>
                <a:gd name="connsiteX65" fmla="*/ 785391 w 1420720"/>
                <a:gd name="connsiteY65" fmla="*/ 617517 h 1015340"/>
                <a:gd name="connsiteX66" fmla="*/ 773515 w 1420720"/>
                <a:gd name="connsiteY66" fmla="*/ 653143 h 1015340"/>
                <a:gd name="connsiteX67" fmla="*/ 767578 w 1420720"/>
                <a:gd name="connsiteY67" fmla="*/ 670956 h 1015340"/>
                <a:gd name="connsiteX68" fmla="*/ 755702 w 1420720"/>
                <a:gd name="connsiteY68" fmla="*/ 688769 h 1015340"/>
                <a:gd name="connsiteX69" fmla="*/ 749765 w 1420720"/>
                <a:gd name="connsiteY69" fmla="*/ 706582 h 1015340"/>
                <a:gd name="connsiteX70" fmla="*/ 731952 w 1420720"/>
                <a:gd name="connsiteY70" fmla="*/ 742208 h 1015340"/>
                <a:gd name="connsiteX71" fmla="*/ 726014 w 1420720"/>
                <a:gd name="connsiteY71" fmla="*/ 765959 h 1015340"/>
                <a:gd name="connsiteX72" fmla="*/ 708201 w 1420720"/>
                <a:gd name="connsiteY72" fmla="*/ 783772 h 1015340"/>
                <a:gd name="connsiteX73" fmla="*/ 696326 w 1420720"/>
                <a:gd name="connsiteY73" fmla="*/ 807522 h 1015340"/>
                <a:gd name="connsiteX74" fmla="*/ 660700 w 1420720"/>
                <a:gd name="connsiteY74" fmla="*/ 855024 h 1015340"/>
                <a:gd name="connsiteX75" fmla="*/ 654762 w 1420720"/>
                <a:gd name="connsiteY75" fmla="*/ 872837 h 1015340"/>
                <a:gd name="connsiteX76" fmla="*/ 583510 w 1420720"/>
                <a:gd name="connsiteY76" fmla="*/ 961901 h 1015340"/>
                <a:gd name="connsiteX77" fmla="*/ 536009 w 1420720"/>
                <a:gd name="connsiteY77" fmla="*/ 985652 h 1015340"/>
                <a:gd name="connsiteX78" fmla="*/ 494445 w 1420720"/>
                <a:gd name="connsiteY78" fmla="*/ 1003465 h 1015340"/>
                <a:gd name="connsiteX79" fmla="*/ 441006 w 1420720"/>
                <a:gd name="connsiteY79" fmla="*/ 1009403 h 1015340"/>
                <a:gd name="connsiteX80" fmla="*/ 399443 w 1420720"/>
                <a:gd name="connsiteY80" fmla="*/ 1015340 h 1015340"/>
                <a:gd name="connsiteX81" fmla="*/ 310378 w 1420720"/>
                <a:gd name="connsiteY81" fmla="*/ 1009403 h 1015340"/>
                <a:gd name="connsiteX82" fmla="*/ 251001 w 1420720"/>
                <a:gd name="connsiteY82" fmla="*/ 991590 h 1015340"/>
                <a:gd name="connsiteX83" fmla="*/ 203500 w 1420720"/>
                <a:gd name="connsiteY83" fmla="*/ 979714 h 1015340"/>
                <a:gd name="connsiteX84" fmla="*/ 138185 w 1420720"/>
                <a:gd name="connsiteY84" fmla="*/ 961901 h 1015340"/>
                <a:gd name="connsiteX85" fmla="*/ 96622 w 1420720"/>
                <a:gd name="connsiteY85" fmla="*/ 938151 h 1015340"/>
                <a:gd name="connsiteX86" fmla="*/ 66933 w 1420720"/>
                <a:gd name="connsiteY86" fmla="*/ 920338 h 1015340"/>
                <a:gd name="connsiteX87" fmla="*/ 49120 w 1420720"/>
                <a:gd name="connsiteY87" fmla="*/ 878774 h 1015340"/>
                <a:gd name="connsiteX88" fmla="*/ 37245 w 1420720"/>
                <a:gd name="connsiteY88" fmla="*/ 860961 h 1015340"/>
                <a:gd name="connsiteX89" fmla="*/ 13494 w 1420720"/>
                <a:gd name="connsiteY89" fmla="*/ 813460 h 1015340"/>
                <a:gd name="connsiteX90" fmla="*/ 55058 w 1420720"/>
                <a:gd name="connsiteY90" fmla="*/ 635330 h 1015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1420720" h="1015340">
                  <a:moveTo>
                    <a:pt x="55058" y="635330"/>
                  </a:moveTo>
                  <a:lnTo>
                    <a:pt x="132248" y="570016"/>
                  </a:lnTo>
                  <a:cubicBezTo>
                    <a:pt x="136903" y="569551"/>
                    <a:pt x="206441" y="552221"/>
                    <a:pt x="215375" y="546265"/>
                  </a:cubicBezTo>
                  <a:cubicBezTo>
                    <a:pt x="221313" y="542307"/>
                    <a:pt x="226992" y="537931"/>
                    <a:pt x="233188" y="534390"/>
                  </a:cubicBezTo>
                  <a:cubicBezTo>
                    <a:pt x="240873" y="529998"/>
                    <a:pt x="249433" y="527205"/>
                    <a:pt x="256939" y="522514"/>
                  </a:cubicBezTo>
                  <a:cubicBezTo>
                    <a:pt x="265331" y="517269"/>
                    <a:pt x="273087" y="511036"/>
                    <a:pt x="280689" y="504701"/>
                  </a:cubicBezTo>
                  <a:cubicBezTo>
                    <a:pt x="284990" y="501117"/>
                    <a:pt x="287558" y="495329"/>
                    <a:pt x="292565" y="492826"/>
                  </a:cubicBezTo>
                  <a:cubicBezTo>
                    <a:pt x="303761" y="487228"/>
                    <a:pt x="316316" y="484909"/>
                    <a:pt x="328191" y="480951"/>
                  </a:cubicBezTo>
                  <a:cubicBezTo>
                    <a:pt x="348026" y="474339"/>
                    <a:pt x="347389" y="474045"/>
                    <a:pt x="369754" y="469075"/>
                  </a:cubicBezTo>
                  <a:cubicBezTo>
                    <a:pt x="378533" y="467124"/>
                    <a:pt x="406643" y="463096"/>
                    <a:pt x="417256" y="457200"/>
                  </a:cubicBezTo>
                  <a:cubicBezTo>
                    <a:pt x="429732" y="450269"/>
                    <a:pt x="442789" y="443542"/>
                    <a:pt x="452881" y="433450"/>
                  </a:cubicBezTo>
                  <a:cubicBezTo>
                    <a:pt x="461577" y="424754"/>
                    <a:pt x="470585" y="414194"/>
                    <a:pt x="482570" y="409699"/>
                  </a:cubicBezTo>
                  <a:cubicBezTo>
                    <a:pt x="492019" y="406155"/>
                    <a:pt x="502362" y="405740"/>
                    <a:pt x="512258" y="403761"/>
                  </a:cubicBezTo>
                  <a:cubicBezTo>
                    <a:pt x="537578" y="386881"/>
                    <a:pt x="546078" y="379088"/>
                    <a:pt x="571635" y="368135"/>
                  </a:cubicBezTo>
                  <a:cubicBezTo>
                    <a:pt x="577388" y="365670"/>
                    <a:pt x="583510" y="364177"/>
                    <a:pt x="589448" y="362198"/>
                  </a:cubicBezTo>
                  <a:cubicBezTo>
                    <a:pt x="593406" y="356260"/>
                    <a:pt x="595751" y="348843"/>
                    <a:pt x="601323" y="344385"/>
                  </a:cubicBezTo>
                  <a:cubicBezTo>
                    <a:pt x="606210" y="340475"/>
                    <a:pt x="614710" y="342873"/>
                    <a:pt x="619136" y="338447"/>
                  </a:cubicBezTo>
                  <a:cubicBezTo>
                    <a:pt x="688406" y="269177"/>
                    <a:pt x="610232" y="324591"/>
                    <a:pt x="660700" y="290946"/>
                  </a:cubicBezTo>
                  <a:cubicBezTo>
                    <a:pt x="662679" y="285008"/>
                    <a:pt x="663165" y="278341"/>
                    <a:pt x="666637" y="273133"/>
                  </a:cubicBezTo>
                  <a:cubicBezTo>
                    <a:pt x="675265" y="260191"/>
                    <a:pt x="705281" y="239689"/>
                    <a:pt x="714139" y="231569"/>
                  </a:cubicBezTo>
                  <a:cubicBezTo>
                    <a:pt x="728582" y="218329"/>
                    <a:pt x="741847" y="203860"/>
                    <a:pt x="755702" y="190005"/>
                  </a:cubicBezTo>
                  <a:cubicBezTo>
                    <a:pt x="759661" y="186046"/>
                    <a:pt x="762267" y="179900"/>
                    <a:pt x="767578" y="178130"/>
                  </a:cubicBezTo>
                  <a:lnTo>
                    <a:pt x="785391" y="172192"/>
                  </a:lnTo>
                  <a:cubicBezTo>
                    <a:pt x="789349" y="166254"/>
                    <a:pt x="791895" y="159078"/>
                    <a:pt x="797266" y="154379"/>
                  </a:cubicBezTo>
                  <a:cubicBezTo>
                    <a:pt x="808007" y="144981"/>
                    <a:pt x="821017" y="138546"/>
                    <a:pt x="832892" y="130629"/>
                  </a:cubicBezTo>
                  <a:cubicBezTo>
                    <a:pt x="838830" y="126670"/>
                    <a:pt x="845659" y="123799"/>
                    <a:pt x="850705" y="118753"/>
                  </a:cubicBezTo>
                  <a:cubicBezTo>
                    <a:pt x="856643" y="112815"/>
                    <a:pt x="863053" y="107316"/>
                    <a:pt x="868518" y="100940"/>
                  </a:cubicBezTo>
                  <a:cubicBezTo>
                    <a:pt x="869957" y="99261"/>
                    <a:pt x="890497" y="69169"/>
                    <a:pt x="898206" y="65314"/>
                  </a:cubicBezTo>
                  <a:cubicBezTo>
                    <a:pt x="909402" y="59716"/>
                    <a:pt x="923417" y="60383"/>
                    <a:pt x="933832" y="53439"/>
                  </a:cubicBezTo>
                  <a:lnTo>
                    <a:pt x="969458" y="29688"/>
                  </a:lnTo>
                  <a:cubicBezTo>
                    <a:pt x="975396" y="25730"/>
                    <a:pt x="980501" y="20070"/>
                    <a:pt x="987271" y="17813"/>
                  </a:cubicBezTo>
                  <a:lnTo>
                    <a:pt x="1183214" y="0"/>
                  </a:lnTo>
                  <a:cubicBezTo>
                    <a:pt x="1201111" y="967"/>
                    <a:pt x="1218840" y="3959"/>
                    <a:pt x="1236653" y="5938"/>
                  </a:cubicBezTo>
                  <a:cubicBezTo>
                    <a:pt x="1242591" y="7917"/>
                    <a:pt x="1248394" y="10357"/>
                    <a:pt x="1254466" y="11875"/>
                  </a:cubicBezTo>
                  <a:cubicBezTo>
                    <a:pt x="1264257" y="14323"/>
                    <a:pt x="1274705" y="14269"/>
                    <a:pt x="1284154" y="17813"/>
                  </a:cubicBezTo>
                  <a:cubicBezTo>
                    <a:pt x="1290836" y="20319"/>
                    <a:pt x="1295446" y="26790"/>
                    <a:pt x="1301967" y="29688"/>
                  </a:cubicBezTo>
                  <a:cubicBezTo>
                    <a:pt x="1313406" y="34772"/>
                    <a:pt x="1326397" y="35966"/>
                    <a:pt x="1337593" y="41564"/>
                  </a:cubicBezTo>
                  <a:cubicBezTo>
                    <a:pt x="1352112" y="48823"/>
                    <a:pt x="1366568" y="54824"/>
                    <a:pt x="1379157" y="65314"/>
                  </a:cubicBezTo>
                  <a:cubicBezTo>
                    <a:pt x="1385608" y="70690"/>
                    <a:pt x="1391032" y="77189"/>
                    <a:pt x="1396970" y="83127"/>
                  </a:cubicBezTo>
                  <a:cubicBezTo>
                    <a:pt x="1398949" y="89065"/>
                    <a:pt x="1399687" y="95573"/>
                    <a:pt x="1402907" y="100940"/>
                  </a:cubicBezTo>
                  <a:cubicBezTo>
                    <a:pt x="1405787" y="105741"/>
                    <a:pt x="1413685" y="107326"/>
                    <a:pt x="1414783" y="112816"/>
                  </a:cubicBezTo>
                  <a:cubicBezTo>
                    <a:pt x="1419844" y="138121"/>
                    <a:pt x="1418741" y="164275"/>
                    <a:pt x="1420720" y="190005"/>
                  </a:cubicBezTo>
                  <a:cubicBezTo>
                    <a:pt x="1416762" y="199901"/>
                    <a:pt x="1412487" y="209677"/>
                    <a:pt x="1408845" y="219694"/>
                  </a:cubicBezTo>
                  <a:cubicBezTo>
                    <a:pt x="1404567" y="231458"/>
                    <a:pt x="1405822" y="246469"/>
                    <a:pt x="1396970" y="255320"/>
                  </a:cubicBezTo>
                  <a:cubicBezTo>
                    <a:pt x="1378096" y="274192"/>
                    <a:pt x="1389572" y="263836"/>
                    <a:pt x="1361344" y="285008"/>
                  </a:cubicBezTo>
                  <a:cubicBezTo>
                    <a:pt x="1359365" y="290946"/>
                    <a:pt x="1359316" y="297934"/>
                    <a:pt x="1355406" y="302821"/>
                  </a:cubicBezTo>
                  <a:cubicBezTo>
                    <a:pt x="1350948" y="308393"/>
                    <a:pt x="1343165" y="310238"/>
                    <a:pt x="1337593" y="314696"/>
                  </a:cubicBezTo>
                  <a:cubicBezTo>
                    <a:pt x="1333222" y="318193"/>
                    <a:pt x="1329215" y="322200"/>
                    <a:pt x="1325718" y="326572"/>
                  </a:cubicBezTo>
                  <a:cubicBezTo>
                    <a:pt x="1321260" y="332144"/>
                    <a:pt x="1318301" y="338813"/>
                    <a:pt x="1313843" y="344385"/>
                  </a:cubicBezTo>
                  <a:cubicBezTo>
                    <a:pt x="1299113" y="362798"/>
                    <a:pt x="1302278" y="349700"/>
                    <a:pt x="1290092" y="374073"/>
                  </a:cubicBezTo>
                  <a:cubicBezTo>
                    <a:pt x="1287293" y="379671"/>
                    <a:pt x="1288064" y="386999"/>
                    <a:pt x="1284154" y="391886"/>
                  </a:cubicBezTo>
                  <a:cubicBezTo>
                    <a:pt x="1272811" y="406065"/>
                    <a:pt x="1262869" y="402528"/>
                    <a:pt x="1248528" y="409699"/>
                  </a:cubicBezTo>
                  <a:cubicBezTo>
                    <a:pt x="1242145" y="412890"/>
                    <a:pt x="1237236" y="418676"/>
                    <a:pt x="1230715" y="421574"/>
                  </a:cubicBezTo>
                  <a:cubicBezTo>
                    <a:pt x="1219276" y="426658"/>
                    <a:pt x="1206964" y="429492"/>
                    <a:pt x="1195089" y="433450"/>
                  </a:cubicBezTo>
                  <a:cubicBezTo>
                    <a:pt x="1189151" y="435429"/>
                    <a:pt x="1183413" y="438160"/>
                    <a:pt x="1177276" y="439387"/>
                  </a:cubicBezTo>
                  <a:cubicBezTo>
                    <a:pt x="1157484" y="443345"/>
                    <a:pt x="1137481" y="446366"/>
                    <a:pt x="1117900" y="451262"/>
                  </a:cubicBezTo>
                  <a:cubicBezTo>
                    <a:pt x="1076762" y="461547"/>
                    <a:pt x="1102260" y="456299"/>
                    <a:pt x="1040710" y="463138"/>
                  </a:cubicBezTo>
                  <a:cubicBezTo>
                    <a:pt x="1020660" y="476505"/>
                    <a:pt x="1019619" y="478965"/>
                    <a:pt x="993209" y="486888"/>
                  </a:cubicBezTo>
                  <a:cubicBezTo>
                    <a:pt x="983542" y="489788"/>
                    <a:pt x="973187" y="489926"/>
                    <a:pt x="963520" y="492826"/>
                  </a:cubicBezTo>
                  <a:cubicBezTo>
                    <a:pt x="953311" y="495889"/>
                    <a:pt x="943812" y="500959"/>
                    <a:pt x="933832" y="504701"/>
                  </a:cubicBezTo>
                  <a:cubicBezTo>
                    <a:pt x="927972" y="506899"/>
                    <a:pt x="921617" y="507840"/>
                    <a:pt x="916019" y="510639"/>
                  </a:cubicBezTo>
                  <a:cubicBezTo>
                    <a:pt x="864660" y="536319"/>
                    <a:pt x="907903" y="523059"/>
                    <a:pt x="862580" y="534390"/>
                  </a:cubicBezTo>
                  <a:cubicBezTo>
                    <a:pt x="852684" y="540328"/>
                    <a:pt x="843214" y="547042"/>
                    <a:pt x="832892" y="552203"/>
                  </a:cubicBezTo>
                  <a:cubicBezTo>
                    <a:pt x="827294" y="555002"/>
                    <a:pt x="819966" y="554230"/>
                    <a:pt x="815079" y="558140"/>
                  </a:cubicBezTo>
                  <a:cubicBezTo>
                    <a:pt x="802678" y="568061"/>
                    <a:pt x="802877" y="580673"/>
                    <a:pt x="797266" y="593766"/>
                  </a:cubicBezTo>
                  <a:cubicBezTo>
                    <a:pt x="793779" y="601902"/>
                    <a:pt x="788678" y="609299"/>
                    <a:pt x="785391" y="617517"/>
                  </a:cubicBezTo>
                  <a:cubicBezTo>
                    <a:pt x="780742" y="629139"/>
                    <a:pt x="777473" y="641268"/>
                    <a:pt x="773515" y="653143"/>
                  </a:cubicBezTo>
                  <a:cubicBezTo>
                    <a:pt x="771536" y="659081"/>
                    <a:pt x="771050" y="665748"/>
                    <a:pt x="767578" y="670956"/>
                  </a:cubicBezTo>
                  <a:lnTo>
                    <a:pt x="755702" y="688769"/>
                  </a:lnTo>
                  <a:cubicBezTo>
                    <a:pt x="753723" y="694707"/>
                    <a:pt x="752307" y="700863"/>
                    <a:pt x="749765" y="706582"/>
                  </a:cubicBezTo>
                  <a:cubicBezTo>
                    <a:pt x="744373" y="718715"/>
                    <a:pt x="736883" y="729881"/>
                    <a:pt x="731952" y="742208"/>
                  </a:cubicBezTo>
                  <a:cubicBezTo>
                    <a:pt x="728921" y="749785"/>
                    <a:pt x="730063" y="758874"/>
                    <a:pt x="726014" y="765959"/>
                  </a:cubicBezTo>
                  <a:cubicBezTo>
                    <a:pt x="721848" y="773250"/>
                    <a:pt x="713082" y="776939"/>
                    <a:pt x="708201" y="783772"/>
                  </a:cubicBezTo>
                  <a:cubicBezTo>
                    <a:pt x="703056" y="790974"/>
                    <a:pt x="700717" y="799837"/>
                    <a:pt x="696326" y="807522"/>
                  </a:cubicBezTo>
                  <a:cubicBezTo>
                    <a:pt x="686876" y="824058"/>
                    <a:pt x="672114" y="840755"/>
                    <a:pt x="660700" y="855024"/>
                  </a:cubicBezTo>
                  <a:cubicBezTo>
                    <a:pt x="658721" y="860962"/>
                    <a:pt x="657759" y="867342"/>
                    <a:pt x="654762" y="872837"/>
                  </a:cubicBezTo>
                  <a:cubicBezTo>
                    <a:pt x="641273" y="897567"/>
                    <a:pt x="610382" y="948465"/>
                    <a:pt x="583510" y="961901"/>
                  </a:cubicBezTo>
                  <a:lnTo>
                    <a:pt x="536009" y="985652"/>
                  </a:lnTo>
                  <a:cubicBezTo>
                    <a:pt x="525197" y="991058"/>
                    <a:pt x="507548" y="1001281"/>
                    <a:pt x="494445" y="1003465"/>
                  </a:cubicBezTo>
                  <a:cubicBezTo>
                    <a:pt x="476766" y="1006412"/>
                    <a:pt x="458790" y="1007180"/>
                    <a:pt x="441006" y="1009403"/>
                  </a:cubicBezTo>
                  <a:cubicBezTo>
                    <a:pt x="427119" y="1011139"/>
                    <a:pt x="413297" y="1013361"/>
                    <a:pt x="399443" y="1015340"/>
                  </a:cubicBezTo>
                  <a:cubicBezTo>
                    <a:pt x="369755" y="1013361"/>
                    <a:pt x="339969" y="1012518"/>
                    <a:pt x="310378" y="1009403"/>
                  </a:cubicBezTo>
                  <a:cubicBezTo>
                    <a:pt x="294105" y="1007690"/>
                    <a:pt x="264270" y="994908"/>
                    <a:pt x="251001" y="991590"/>
                  </a:cubicBezTo>
                  <a:cubicBezTo>
                    <a:pt x="235167" y="987631"/>
                    <a:pt x="219504" y="982914"/>
                    <a:pt x="203500" y="979714"/>
                  </a:cubicBezTo>
                  <a:cubicBezTo>
                    <a:pt x="181778" y="975370"/>
                    <a:pt x="158279" y="971948"/>
                    <a:pt x="138185" y="961901"/>
                  </a:cubicBezTo>
                  <a:cubicBezTo>
                    <a:pt x="121933" y="953775"/>
                    <a:pt x="110608" y="949340"/>
                    <a:pt x="96622" y="938151"/>
                  </a:cubicBezTo>
                  <a:cubicBezTo>
                    <a:pt x="73334" y="919521"/>
                    <a:pt x="97867" y="930648"/>
                    <a:pt x="66933" y="920338"/>
                  </a:cubicBezTo>
                  <a:cubicBezTo>
                    <a:pt x="60271" y="900351"/>
                    <a:pt x="60862" y="899322"/>
                    <a:pt x="49120" y="878774"/>
                  </a:cubicBezTo>
                  <a:cubicBezTo>
                    <a:pt x="45579" y="872578"/>
                    <a:pt x="40662" y="867226"/>
                    <a:pt x="37245" y="860961"/>
                  </a:cubicBezTo>
                  <a:cubicBezTo>
                    <a:pt x="28768" y="845420"/>
                    <a:pt x="13494" y="813460"/>
                    <a:pt x="13494" y="813460"/>
                  </a:cubicBezTo>
                  <a:cubicBezTo>
                    <a:pt x="0" y="718994"/>
                    <a:pt x="57037" y="674914"/>
                    <a:pt x="55058" y="635330"/>
                  </a:cubicBezTo>
                  <a:close/>
                </a:path>
              </a:pathLst>
            </a:custGeom>
            <a:solidFill>
              <a:schemeClr val="accent1">
                <a:alpha val="2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2037679" y="1828800"/>
              <a:ext cx="731520" cy="36576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288" rIns="0" bIns="0" rtlCol="0" anchor="ctr" anchorCtr="1"/>
            <a:lstStyle/>
            <a:p>
              <a:pPr algn="ctr">
                <a:lnSpc>
                  <a:spcPts val="1000"/>
                </a:lnSpc>
              </a:pP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0,0</a:t>
              </a:r>
              <a:br>
                <a:rPr lang="en-US" sz="1400" dirty="0" smtClean="0">
                  <a:solidFill>
                    <a:schemeClr val="tx1"/>
                  </a:solidFill>
                  <a:latin typeface="+mj-lt"/>
                </a:rPr>
              </a:b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0,0</a:t>
              </a:r>
              <a:endParaRPr lang="en-US" sz="1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1474288" y="2424962"/>
              <a:ext cx="731520" cy="36576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288" rIns="0" bIns="0" rtlCol="0" anchor="ctr" anchorCtr="1"/>
            <a:lstStyle/>
            <a:p>
              <a:pPr algn="ctr">
                <a:lnSpc>
                  <a:spcPts val="1000"/>
                </a:lnSpc>
              </a:pP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0,1</a:t>
              </a:r>
              <a:br>
                <a:rPr lang="en-US" sz="1400" dirty="0" smtClean="0">
                  <a:solidFill>
                    <a:schemeClr val="tx1"/>
                  </a:solidFill>
                  <a:latin typeface="+mj-lt"/>
                </a:rPr>
              </a:b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0,2</a:t>
              </a:r>
              <a:endParaRPr lang="en-US" sz="1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2662862" y="2452529"/>
              <a:ext cx="731520" cy="36576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288" rIns="0" bIns="0" rtlCol="0" anchor="ctr" anchorCtr="1"/>
            <a:lstStyle/>
            <a:p>
              <a:pPr algn="ctr">
                <a:lnSpc>
                  <a:spcPts val="1000"/>
                </a:lnSpc>
              </a:pP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2,0</a:t>
              </a:r>
              <a:br>
                <a:rPr lang="en-US" sz="1400" dirty="0" smtClean="0">
                  <a:solidFill>
                    <a:schemeClr val="tx1"/>
                  </a:solidFill>
                  <a:latin typeface="+mj-lt"/>
                </a:rPr>
              </a:b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0,0</a:t>
              </a:r>
              <a:endParaRPr lang="en-US" sz="1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1474288" y="3152072"/>
              <a:ext cx="731520" cy="36576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288" rIns="0" bIns="0" rtlCol="0" anchor="ctr" anchorCtr="1"/>
            <a:lstStyle/>
            <a:p>
              <a:pPr algn="ctr">
                <a:lnSpc>
                  <a:spcPts val="1000"/>
                </a:lnSpc>
              </a:pP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1,1</a:t>
              </a:r>
              <a:br>
                <a:rPr lang="en-US" sz="1400" dirty="0" smtClean="0">
                  <a:solidFill>
                    <a:schemeClr val="tx1"/>
                  </a:solidFill>
                  <a:latin typeface="+mj-lt"/>
                </a:rPr>
              </a:b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0,2</a:t>
              </a:r>
              <a:endParaRPr lang="en-US" sz="1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2662862" y="3200318"/>
              <a:ext cx="731520" cy="36576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288" rIns="0" bIns="0" rtlCol="0" anchor="ctr" anchorCtr="1"/>
            <a:lstStyle/>
            <a:p>
              <a:pPr algn="ctr">
                <a:lnSpc>
                  <a:spcPts val="1000"/>
                </a:lnSpc>
              </a:pP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2,1</a:t>
              </a:r>
              <a:br>
                <a:rPr lang="en-US" sz="1400" dirty="0" smtClean="0">
                  <a:solidFill>
                    <a:schemeClr val="tx1"/>
                  </a:solidFill>
                  <a:latin typeface="+mj-lt"/>
                </a:rPr>
              </a:b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0,2</a:t>
              </a:r>
              <a:endParaRPr lang="en-US" sz="1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662862" y="3930873"/>
              <a:ext cx="731520" cy="36576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288" rIns="0" bIns="0" rtlCol="0" anchor="ctr" anchorCtr="1"/>
            <a:lstStyle/>
            <a:p>
              <a:pPr algn="ctr">
                <a:lnSpc>
                  <a:spcPts val="1000"/>
                </a:lnSpc>
              </a:pP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2,2</a:t>
              </a:r>
              <a:br>
                <a:rPr lang="en-US" sz="1400" dirty="0" smtClean="0">
                  <a:solidFill>
                    <a:schemeClr val="tx1"/>
                  </a:solidFill>
                  <a:latin typeface="+mj-lt"/>
                </a:rPr>
              </a:b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1,2</a:t>
              </a:r>
              <a:endParaRPr lang="en-US" sz="1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1474288" y="3958438"/>
              <a:ext cx="731520" cy="36576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288" rIns="0" bIns="0" rtlCol="0" anchor="ctr" anchorCtr="1"/>
            <a:lstStyle/>
            <a:p>
              <a:pPr algn="ctr">
                <a:lnSpc>
                  <a:spcPts val="1000"/>
                </a:lnSpc>
              </a:pP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2,1</a:t>
              </a:r>
              <a:br>
                <a:rPr lang="en-US" sz="1400" dirty="0" smtClean="0">
                  <a:solidFill>
                    <a:schemeClr val="tx1"/>
                  </a:solidFill>
                  <a:latin typeface="+mj-lt"/>
                </a:rPr>
              </a:b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1,2</a:t>
              </a:r>
              <a:endParaRPr lang="en-US" sz="1400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29" name="Straight Arrow Connector 28"/>
            <p:cNvCxnSpPr>
              <a:stCxn id="4" idx="3"/>
              <a:endCxn id="22" idx="0"/>
            </p:cNvCxnSpPr>
            <p:nvPr/>
          </p:nvCxnSpPr>
          <p:spPr>
            <a:xfrm rot="5400000">
              <a:off x="1850445" y="2130599"/>
              <a:ext cx="283966" cy="30476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4" idx="5"/>
              <a:endCxn id="23" idx="0"/>
            </p:cNvCxnSpPr>
            <p:nvPr/>
          </p:nvCxnSpPr>
          <p:spPr>
            <a:xfrm rot="16200000" flipH="1">
              <a:off x="2689580" y="2113486"/>
              <a:ext cx="311533" cy="36655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2" idx="4"/>
              <a:endCxn id="24" idx="0"/>
            </p:cNvCxnSpPr>
            <p:nvPr/>
          </p:nvCxnSpPr>
          <p:spPr>
            <a:xfrm rot="5400000">
              <a:off x="1659373" y="2971397"/>
              <a:ext cx="36135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4" idx="4"/>
              <a:endCxn id="27" idx="0"/>
            </p:cNvCxnSpPr>
            <p:nvPr/>
          </p:nvCxnSpPr>
          <p:spPr>
            <a:xfrm rot="5400000">
              <a:off x="1619745" y="3738135"/>
              <a:ext cx="440606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3" idx="4"/>
              <a:endCxn id="25" idx="0"/>
            </p:cNvCxnSpPr>
            <p:nvPr/>
          </p:nvCxnSpPr>
          <p:spPr>
            <a:xfrm rot="5400000">
              <a:off x="2837608" y="3009303"/>
              <a:ext cx="382029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25" idx="4"/>
              <a:endCxn id="26" idx="0"/>
            </p:cNvCxnSpPr>
            <p:nvPr/>
          </p:nvCxnSpPr>
          <p:spPr>
            <a:xfrm rot="5400000">
              <a:off x="2846225" y="3748475"/>
              <a:ext cx="364795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1492463" y="4771698"/>
              <a:ext cx="731520" cy="36576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288" rIns="0" bIns="0" rtlCol="0" anchor="ctr" anchorCtr="1"/>
            <a:lstStyle/>
            <a:p>
              <a:pPr algn="ctr">
                <a:lnSpc>
                  <a:spcPts val="1000"/>
                </a:lnSpc>
              </a:pP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2,2</a:t>
              </a:r>
              <a:br>
                <a:rPr lang="en-US" sz="1400" dirty="0" smtClean="0">
                  <a:solidFill>
                    <a:schemeClr val="tx1"/>
                  </a:solidFill>
                  <a:latin typeface="+mj-lt"/>
                </a:rPr>
              </a:b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2,2</a:t>
              </a:r>
              <a:endParaRPr lang="en-US" sz="1400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42" name="Straight Arrow Connector 41"/>
            <p:cNvCxnSpPr>
              <a:stCxn id="27" idx="4"/>
              <a:endCxn id="40" idx="0"/>
            </p:cNvCxnSpPr>
            <p:nvPr/>
          </p:nvCxnSpPr>
          <p:spPr>
            <a:xfrm rot="16200000" flipH="1">
              <a:off x="1625385" y="4538860"/>
              <a:ext cx="447500" cy="1817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1524000" y="2070100"/>
              <a:ext cx="6542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y=2</a:t>
              </a:r>
              <a:endParaRPr lang="en-US" sz="1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66800" y="2832100"/>
              <a:ext cx="11013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if (y==0)</a:t>
              </a:r>
              <a:endParaRPr lang="en-US" sz="1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221621" y="3506208"/>
              <a:ext cx="6324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x++</a:t>
              </a:r>
              <a:endParaRPr lang="en-US" sz="14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219200" y="4432300"/>
              <a:ext cx="8926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x+=1</a:t>
              </a:r>
              <a:endParaRPr lang="en-US" sz="14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743200" y="2070100"/>
              <a:ext cx="11013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if (y==0)</a:t>
              </a:r>
              <a:endParaRPr lang="en-US" sz="14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39829" y="2781254"/>
              <a:ext cx="617771" cy="366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y=2</a:t>
              </a:r>
              <a:endParaRPr lang="en-US" sz="11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124200" y="3594100"/>
              <a:ext cx="7641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x+=1</a:t>
              </a:r>
              <a:endParaRPr lang="en-US" sz="1400" dirty="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457200" y="1600200"/>
              <a:ext cx="3429000" cy="3733800"/>
            </a:xfrm>
            <a:prstGeom prst="round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324600" y="5334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legend</a:t>
            </a:r>
            <a:endParaRPr lang="en-US" dirty="0"/>
          </a:p>
        </p:txBody>
      </p:sp>
      <p:sp>
        <p:nvSpPr>
          <p:cNvPr id="58" name="Rounded Rectangle 57"/>
          <p:cNvSpPr/>
          <p:nvPr/>
        </p:nvSpPr>
        <p:spPr>
          <a:xfrm>
            <a:off x="6172200" y="5105400"/>
            <a:ext cx="1066800" cy="1524000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4493689" y="1219200"/>
            <a:ext cx="3429000" cy="3733800"/>
            <a:chOff x="457200" y="1600200"/>
            <a:chExt cx="3429000" cy="3733800"/>
          </a:xfrm>
        </p:grpSpPr>
        <p:sp>
          <p:nvSpPr>
            <p:cNvPr id="71" name="Oval 70"/>
            <p:cNvSpPr/>
            <p:nvPr/>
          </p:nvSpPr>
          <p:spPr>
            <a:xfrm>
              <a:off x="2037679" y="1828800"/>
              <a:ext cx="731520" cy="384048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288" rIns="0" bIns="0" rtlCol="0" anchor="ctr" anchorCtr="1"/>
            <a:lstStyle/>
            <a:p>
              <a:pPr algn="ctr">
                <a:lnSpc>
                  <a:spcPts val="1000"/>
                </a:lnSpc>
              </a:pPr>
              <a:r>
                <a:rPr lang="en-US" sz="1400" dirty="0" smtClean="0">
                  <a:solidFill>
                    <a:schemeClr val="tx1"/>
                  </a:solidFill>
                  <a:latin typeface="Consolas" pitchFamily="49" charset="0"/>
                </a:rPr>
                <a:t>0,0</a:t>
              </a:r>
              <a:br>
                <a:rPr lang="en-US" sz="1400" dirty="0" smtClean="0">
                  <a:solidFill>
                    <a:schemeClr val="tx1"/>
                  </a:solidFill>
                  <a:latin typeface="Consolas" pitchFamily="49" charset="0"/>
                </a:rPr>
              </a:br>
              <a:r>
                <a:rPr lang="en-US" sz="1400" dirty="0" smtClean="0">
                  <a:solidFill>
                    <a:schemeClr val="tx1"/>
                  </a:solidFill>
                  <a:latin typeface="Consolas" pitchFamily="49" charset="0"/>
                </a:rPr>
                <a:t>E,E</a:t>
              </a:r>
              <a:endParaRPr lang="en-US" sz="1400" dirty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1474288" y="2424962"/>
              <a:ext cx="731520" cy="384048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288" rIns="0" bIns="0" rtlCol="0" anchor="ctr" anchorCtr="1"/>
            <a:lstStyle/>
            <a:p>
              <a:pPr algn="ctr">
                <a:lnSpc>
                  <a:spcPts val="1000"/>
                </a:lnSpc>
              </a:pPr>
              <a:r>
                <a:rPr lang="en-US" sz="1400" dirty="0" smtClean="0">
                  <a:solidFill>
                    <a:schemeClr val="tx1"/>
                  </a:solidFill>
                  <a:latin typeface="Consolas" pitchFamily="49" charset="0"/>
                </a:rPr>
                <a:t>0,1</a:t>
              </a:r>
              <a:br>
                <a:rPr lang="en-US" sz="1400" dirty="0" smtClean="0">
                  <a:solidFill>
                    <a:schemeClr val="tx1"/>
                  </a:solidFill>
                  <a:latin typeface="Consolas" pitchFamily="49" charset="0"/>
                </a:rPr>
              </a:br>
              <a:r>
                <a:rPr lang="en-US" sz="1400" dirty="0" smtClean="0">
                  <a:solidFill>
                    <a:schemeClr val="tx1"/>
                  </a:solidFill>
                  <a:latin typeface="Consolas" pitchFamily="49" charset="0"/>
                </a:rPr>
                <a:t>E,E</a:t>
              </a:r>
              <a:endParaRPr lang="en-US" sz="1400" dirty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2662862" y="2452529"/>
              <a:ext cx="731520" cy="384048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288" rIns="0" bIns="0" rtlCol="0" anchor="ctr" anchorCtr="1"/>
            <a:lstStyle/>
            <a:p>
              <a:pPr algn="ctr">
                <a:lnSpc>
                  <a:spcPts val="1000"/>
                </a:lnSpc>
              </a:pPr>
              <a:r>
                <a:rPr lang="en-US" sz="1400" dirty="0" smtClean="0">
                  <a:solidFill>
                    <a:schemeClr val="tx1"/>
                  </a:solidFill>
                  <a:latin typeface="Consolas" pitchFamily="49" charset="0"/>
                </a:rPr>
                <a:t>2,0</a:t>
              </a:r>
              <a:br>
                <a:rPr lang="en-US" sz="1400" dirty="0" smtClean="0">
                  <a:solidFill>
                    <a:schemeClr val="tx1"/>
                  </a:solidFill>
                  <a:latin typeface="Consolas" pitchFamily="49" charset="0"/>
                </a:rPr>
              </a:br>
              <a:r>
                <a:rPr lang="en-US" sz="1400" dirty="0" smtClean="0">
                  <a:solidFill>
                    <a:schemeClr val="tx1"/>
                  </a:solidFill>
                  <a:latin typeface="Consolas" pitchFamily="49" charset="0"/>
                </a:rPr>
                <a:t>E,E</a:t>
              </a:r>
              <a:endParaRPr lang="en-US" sz="1400" dirty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1474288" y="3152072"/>
              <a:ext cx="731520" cy="384048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288" rIns="0" bIns="0" rtlCol="0" anchor="ctr" anchorCtr="1"/>
            <a:lstStyle/>
            <a:p>
              <a:pPr algn="ctr">
                <a:lnSpc>
                  <a:spcPts val="1000"/>
                </a:lnSpc>
              </a:pPr>
              <a:r>
                <a:rPr lang="en-US" sz="1400" dirty="0" smtClean="0">
                  <a:solidFill>
                    <a:schemeClr val="tx1"/>
                  </a:solidFill>
                  <a:latin typeface="Consolas" pitchFamily="49" charset="0"/>
                </a:rPr>
                <a:t>1,1</a:t>
              </a:r>
              <a:br>
                <a:rPr lang="en-US" sz="1400" dirty="0" smtClean="0">
                  <a:solidFill>
                    <a:schemeClr val="tx1"/>
                  </a:solidFill>
                  <a:latin typeface="Consolas" pitchFamily="49" charset="0"/>
                </a:rPr>
              </a:br>
              <a:r>
                <a:rPr lang="en-US" sz="1400" dirty="0" smtClean="0">
                  <a:solidFill>
                    <a:schemeClr val="tx1"/>
                  </a:solidFill>
                  <a:latin typeface="Consolas" pitchFamily="49" charset="0"/>
                </a:rPr>
                <a:t>E,E</a:t>
              </a:r>
              <a:endParaRPr lang="en-US" sz="1400" dirty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1474288" y="3958438"/>
              <a:ext cx="731520" cy="384048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288" rIns="0" bIns="0" rtlCol="0" anchor="ctr" anchorCtr="1"/>
            <a:lstStyle/>
            <a:p>
              <a:pPr algn="ctr">
                <a:lnSpc>
                  <a:spcPts val="1000"/>
                </a:lnSpc>
              </a:pPr>
              <a:r>
                <a:rPr lang="en-US" sz="1400" dirty="0" smtClean="0">
                  <a:solidFill>
                    <a:schemeClr val="tx1"/>
                  </a:solidFill>
                  <a:latin typeface="Consolas" pitchFamily="49" charset="0"/>
                </a:rPr>
                <a:t>2,1</a:t>
              </a:r>
              <a:br>
                <a:rPr lang="en-US" sz="1400" dirty="0" smtClean="0">
                  <a:solidFill>
                    <a:schemeClr val="tx1"/>
                  </a:solidFill>
                  <a:latin typeface="Consolas" pitchFamily="49" charset="0"/>
                </a:rPr>
              </a:br>
              <a:r>
                <a:rPr lang="en-US" sz="1400" dirty="0" smtClean="0">
                  <a:solidFill>
                    <a:schemeClr val="tx1"/>
                  </a:solidFill>
                  <a:latin typeface="Consolas" pitchFamily="49" charset="0"/>
                </a:rPr>
                <a:t>T,E</a:t>
              </a:r>
              <a:endParaRPr lang="en-US" sz="1400" dirty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cxnSp>
          <p:nvCxnSpPr>
            <p:cNvPr id="95" name="Straight Arrow Connector 94"/>
            <p:cNvCxnSpPr>
              <a:stCxn id="71" idx="3"/>
              <a:endCxn id="78" idx="0"/>
            </p:cNvCxnSpPr>
            <p:nvPr/>
          </p:nvCxnSpPr>
          <p:spPr>
            <a:xfrm rot="5400000">
              <a:off x="1858250" y="2138404"/>
              <a:ext cx="268356" cy="30476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71" idx="5"/>
              <a:endCxn id="89" idx="0"/>
            </p:cNvCxnSpPr>
            <p:nvPr/>
          </p:nvCxnSpPr>
          <p:spPr>
            <a:xfrm rot="16200000" flipH="1">
              <a:off x="2697385" y="2121291"/>
              <a:ext cx="295923" cy="36655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78" idx="4"/>
              <a:endCxn id="90" idx="0"/>
            </p:cNvCxnSpPr>
            <p:nvPr/>
          </p:nvCxnSpPr>
          <p:spPr>
            <a:xfrm rot="5400000">
              <a:off x="1668517" y="2980541"/>
              <a:ext cx="343062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90" idx="4"/>
              <a:endCxn id="94" idx="0"/>
            </p:cNvCxnSpPr>
            <p:nvPr/>
          </p:nvCxnSpPr>
          <p:spPr>
            <a:xfrm rot="5400000">
              <a:off x="1628889" y="3747279"/>
              <a:ext cx="422318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89" idx="4"/>
              <a:endCxn id="94" idx="7"/>
            </p:cNvCxnSpPr>
            <p:nvPr/>
          </p:nvCxnSpPr>
          <p:spPr>
            <a:xfrm rot="5400000">
              <a:off x="1974600" y="2960657"/>
              <a:ext cx="1178103" cy="92994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/>
            <p:cNvSpPr/>
            <p:nvPr/>
          </p:nvSpPr>
          <p:spPr>
            <a:xfrm>
              <a:off x="1492463" y="4771698"/>
              <a:ext cx="731520" cy="384048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288" rIns="0" bIns="0" rtlCol="0" anchor="ctr" anchorCtr="1"/>
            <a:lstStyle/>
            <a:p>
              <a:pPr algn="ctr">
                <a:lnSpc>
                  <a:spcPts val="1000"/>
                </a:lnSpc>
              </a:pPr>
              <a:r>
                <a:rPr lang="en-US" sz="1400" dirty="0" smtClean="0">
                  <a:solidFill>
                    <a:schemeClr val="tx1"/>
                  </a:solidFill>
                  <a:latin typeface="Consolas" pitchFamily="49" charset="0"/>
                </a:rPr>
                <a:t>2,2</a:t>
              </a:r>
              <a:br>
                <a:rPr lang="en-US" sz="1400" dirty="0" smtClean="0">
                  <a:solidFill>
                    <a:schemeClr val="tx1"/>
                  </a:solidFill>
                  <a:latin typeface="Consolas" pitchFamily="49" charset="0"/>
                </a:rPr>
              </a:br>
              <a:r>
                <a:rPr lang="en-US" sz="1400" dirty="0" smtClean="0">
                  <a:solidFill>
                    <a:schemeClr val="tx1"/>
                  </a:solidFill>
                  <a:latin typeface="Consolas" pitchFamily="49" charset="0"/>
                </a:rPr>
                <a:t>T,E</a:t>
              </a:r>
              <a:endParaRPr lang="en-US" sz="1400" dirty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cxnSp>
          <p:nvCxnSpPr>
            <p:cNvPr id="102" name="Straight Arrow Connector 101"/>
            <p:cNvCxnSpPr>
              <a:stCxn id="94" idx="4"/>
              <a:endCxn id="101" idx="0"/>
            </p:cNvCxnSpPr>
            <p:nvPr/>
          </p:nvCxnSpPr>
          <p:spPr>
            <a:xfrm rot="16200000" flipH="1">
              <a:off x="1634529" y="4548004"/>
              <a:ext cx="429212" cy="1817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1524000" y="2070100"/>
              <a:ext cx="6542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y=2</a:t>
              </a:r>
              <a:endParaRPr lang="en-US" sz="1400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066800" y="2832100"/>
              <a:ext cx="11013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if (y==0)</a:t>
              </a:r>
              <a:endParaRPr lang="en-US" sz="14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221621" y="3506208"/>
              <a:ext cx="6324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x++</a:t>
              </a:r>
              <a:endParaRPr lang="en-US" sz="14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219200" y="4432300"/>
              <a:ext cx="8926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x+=1</a:t>
              </a:r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743200" y="2070100"/>
              <a:ext cx="11013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if (y==0)</a:t>
              </a:r>
              <a:endParaRPr lang="en-US" sz="14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592911" y="3276600"/>
              <a:ext cx="6177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y=2</a:t>
              </a:r>
              <a:endParaRPr lang="en-US" sz="14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440511" y="4343400"/>
              <a:ext cx="7641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x+=1</a:t>
              </a:r>
              <a:endParaRPr lang="en-US" sz="1400" dirty="0"/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457200" y="1600200"/>
              <a:ext cx="3429000" cy="3733800"/>
            </a:xfrm>
            <a:prstGeom prst="round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8" name="Curved Connector 67"/>
          <p:cNvCxnSpPr>
            <a:stCxn id="94" idx="6"/>
            <a:endCxn id="101" idx="6"/>
          </p:cNvCxnSpPr>
          <p:nvPr/>
        </p:nvCxnSpPr>
        <p:spPr>
          <a:xfrm>
            <a:off x="6242297" y="3769462"/>
            <a:ext cx="18175" cy="813260"/>
          </a:xfrm>
          <a:prstGeom prst="curvedConnector3">
            <a:avLst>
              <a:gd name="adj1" fmla="val 135777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791200"/>
            <a:ext cx="7772400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 program transformations (e.g., loop unrolling)</a:t>
            </a:r>
          </a:p>
          <a:p>
            <a:r>
              <a:rPr lang="en-US" sz="2400" dirty="0" err="1" smtClean="0"/>
              <a:t>Memoryless</a:t>
            </a:r>
            <a:r>
              <a:rPr lang="en-US" sz="2400" dirty="0" smtClean="0"/>
              <a:t> strategy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362200" y="3808274"/>
            <a:ext cx="146546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1: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while(*) { </a:t>
            </a:r>
          </a:p>
          <a:p>
            <a:pPr algn="l"/>
            <a:r>
              <a:rPr lang="en-US" dirty="0" smtClean="0">
                <a:latin typeface="Calibri" pitchFamily="34" charset="0"/>
              </a:rPr>
              <a:t>  2:   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x++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3:    x++</a:t>
            </a:r>
          </a:p>
          <a:p>
            <a:pPr algn="l"/>
            <a:r>
              <a:rPr lang="en-US" dirty="0" smtClean="0">
                <a:latin typeface="Calibri" pitchFamily="34" charset="0"/>
              </a:rPr>
              <a:t>  4: } 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85344" y="3808274"/>
            <a:ext cx="21488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T2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1: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assert (x != 1)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9" name="Group 14"/>
          <p:cNvGrpSpPr/>
          <p:nvPr/>
        </p:nvGrpSpPr>
        <p:grpSpPr>
          <a:xfrm>
            <a:off x="4298432" y="3808274"/>
            <a:ext cx="152400" cy="1600200"/>
            <a:chOff x="2438400" y="2057400"/>
            <a:chExt cx="152400" cy="16002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Content Placeholder 2"/>
          <p:cNvSpPr txBox="1">
            <a:spLocks/>
          </p:cNvSpPr>
          <p:nvPr/>
        </p:nvSpPr>
        <p:spPr>
          <a:xfrm>
            <a:off x="762000" y="1524000"/>
            <a:ext cx="7924800" cy="1219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Separation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between schedule constraints and </a:t>
            </a:r>
            <a:b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they are realized </a:t>
            </a:r>
          </a:p>
          <a:p>
            <a:pPr marL="8686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sz="2400" baseline="0" dirty="0" smtClean="0"/>
              <a:t>Can</a:t>
            </a:r>
            <a:r>
              <a:rPr lang="en-US" sz="2400" dirty="0" smtClean="0"/>
              <a:t> realize in program: atomic sections, locks,…</a:t>
            </a:r>
          </a:p>
          <a:p>
            <a:pPr marL="8686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realize in scheduler</a:t>
            </a:r>
            <a:r>
              <a:rPr lang="en-US" sz="2400" dirty="0" smtClean="0"/>
              <a:t>: benevolent scheduler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057400" y="3505200"/>
            <a:ext cx="5257800" cy="2209800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ket 13"/>
          <p:cNvSpPr/>
          <p:nvPr/>
        </p:nvSpPr>
        <p:spPr>
          <a:xfrm>
            <a:off x="2413000" y="4686300"/>
            <a:ext cx="228600" cy="5334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AutoShape 2"/>
          <p:cNvSpPr>
            <a:spLocks noChangeArrowheads="1"/>
          </p:cNvSpPr>
          <p:nvPr/>
        </p:nvSpPr>
        <p:spPr bwMode="auto">
          <a:xfrm>
            <a:off x="18288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13" name="Freeform 5"/>
          <p:cNvSpPr>
            <a:spLocks/>
          </p:cNvSpPr>
          <p:nvPr/>
        </p:nvSpPr>
        <p:spPr bwMode="auto">
          <a:xfrm>
            <a:off x="20193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14" name="Text Box 6"/>
          <p:cNvSpPr txBox="1">
            <a:spLocks noChangeArrowheads="1"/>
          </p:cNvSpPr>
          <p:nvPr/>
        </p:nvSpPr>
        <p:spPr bwMode="auto">
          <a:xfrm>
            <a:off x="152400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1</a:t>
            </a:r>
          </a:p>
        </p:txBody>
      </p:sp>
      <p:sp>
        <p:nvSpPr>
          <p:cNvPr id="247815" name="Text Box 7"/>
          <p:cNvSpPr txBox="1">
            <a:spLocks noChangeArrowheads="1"/>
          </p:cNvSpPr>
          <p:nvPr/>
        </p:nvSpPr>
        <p:spPr bwMode="auto">
          <a:xfrm>
            <a:off x="382905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2</a:t>
            </a:r>
          </a:p>
        </p:txBody>
      </p:sp>
      <p:sp>
        <p:nvSpPr>
          <p:cNvPr id="247816" name="Text Box 8"/>
          <p:cNvSpPr txBox="1">
            <a:spLocks noChangeArrowheads="1"/>
          </p:cNvSpPr>
          <p:nvPr/>
        </p:nvSpPr>
        <p:spPr bwMode="auto">
          <a:xfrm>
            <a:off x="619125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3</a:t>
            </a:r>
          </a:p>
        </p:txBody>
      </p:sp>
      <p:sp>
        <p:nvSpPr>
          <p:cNvPr id="247818" name="Freeform 10"/>
          <p:cNvSpPr>
            <a:spLocks/>
          </p:cNvSpPr>
          <p:nvPr/>
        </p:nvSpPr>
        <p:spPr bwMode="auto">
          <a:xfrm>
            <a:off x="43434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19" name="Oval 11"/>
          <p:cNvSpPr>
            <a:spLocks noChangeArrowheads="1"/>
          </p:cNvSpPr>
          <p:nvPr/>
        </p:nvSpPr>
        <p:spPr bwMode="auto">
          <a:xfrm>
            <a:off x="19812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21" name="AutoShape 13"/>
          <p:cNvSpPr>
            <a:spLocks noChangeArrowheads="1"/>
          </p:cNvSpPr>
          <p:nvPr/>
        </p:nvSpPr>
        <p:spPr bwMode="auto">
          <a:xfrm>
            <a:off x="41148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22" name="Freeform 14"/>
          <p:cNvSpPr>
            <a:spLocks/>
          </p:cNvSpPr>
          <p:nvPr/>
        </p:nvSpPr>
        <p:spPr bwMode="auto">
          <a:xfrm>
            <a:off x="43053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23" name="Oval 15"/>
          <p:cNvSpPr>
            <a:spLocks noChangeArrowheads="1"/>
          </p:cNvSpPr>
          <p:nvPr/>
        </p:nvSpPr>
        <p:spPr bwMode="auto">
          <a:xfrm>
            <a:off x="42672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24" name="AutoShape 16"/>
          <p:cNvSpPr>
            <a:spLocks noChangeArrowheads="1"/>
          </p:cNvSpPr>
          <p:nvPr/>
        </p:nvSpPr>
        <p:spPr bwMode="auto">
          <a:xfrm>
            <a:off x="65532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25" name="Freeform 17"/>
          <p:cNvSpPr>
            <a:spLocks/>
          </p:cNvSpPr>
          <p:nvPr/>
        </p:nvSpPr>
        <p:spPr bwMode="auto">
          <a:xfrm>
            <a:off x="67437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26" name="Oval 18"/>
          <p:cNvSpPr>
            <a:spLocks noChangeArrowheads="1"/>
          </p:cNvSpPr>
          <p:nvPr/>
        </p:nvSpPr>
        <p:spPr bwMode="auto">
          <a:xfrm>
            <a:off x="67056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Content Placeholder 17"/>
          <p:cNvSpPr txBox="1">
            <a:spLocks/>
          </p:cNvSpPr>
          <p:nvPr/>
        </p:nvSpPr>
        <p:spPr>
          <a:xfrm>
            <a:off x="914400" y="4724400"/>
            <a:ext cx="7772400" cy="163116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Shared memory concurrent program</a:t>
            </a:r>
          </a:p>
          <a:p>
            <a:pPr marL="41148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sz="3000" dirty="0" smtClean="0"/>
              <a:t>No synchronization: often incorrect (but “efficient”)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Coarse-grained synchronization: easy to reason about, often inefficient</a:t>
            </a:r>
          </a:p>
          <a:p>
            <a:pPr marL="41148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sz="3000" dirty="0" smtClean="0"/>
              <a:t>Fine-grained synchronization: hard to reason about, programmer often gets this wrong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ectangle 20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83663" cy="1143000"/>
          </a:xfrm>
          <a:noFill/>
          <a:ln/>
        </p:spPr>
        <p:txBody>
          <a:bodyPr/>
          <a:lstStyle/>
          <a:p>
            <a:r>
              <a:rPr lang="en-US" sz="2600" dirty="0" smtClean="0"/>
              <a:t>Challenge: Correct and Efficient Synchronization</a:t>
            </a:r>
            <a:endParaRPr lang="en-US" sz="2600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0301 C 0.01858 0.00416 0.03854 0.01133 0.03889 0.01896 C 0.03924 0.02659 0.00069 0.03468 0.00069 0.04301 C 0.00069 0.05133 0.03889 0.0615 0.03889 0.0696 C 0.03889 0.07769 0.00069 0.08462 0.00069 0.09156 C 0.00069 0.0985 0.03941 0.10451 0.03889 0.11098 C 0.03837 0.11746 -0.0033 0.12254 -0.00295 0.13017 C -0.0026 0.1378 0.03733 0.14913 0.04062 0.15676 C 0.04392 0.16439 0.03038 0.17017 0.01701 0.17618 " pathEditMode="relative" rAng="0" ptsTypes="aaaaaaaaA">
                                      <p:cBhvr>
                                        <p:cTn id="10" dur="3000" fill="hold"/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8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0301 C 0.01858 0.00416 0.03854 0.01133 0.03889 0.01896 C 0.03924 0.02659 0.00069 0.03468 0.00069 0.04301 C 0.00069 0.05133 0.03889 0.0615 0.03889 0.0696 C 0.03889 0.07769 0.00069 0.08462 0.00069 0.09156 C 0.00069 0.0985 0.03941 0.10451 0.03889 0.11098 C 0.03837 0.11746 -0.0033 0.12254 -0.00295 0.13017 C -0.0026 0.1378 0.03733 0.14913 0.04062 0.15676 C 0.04392 0.16439 0.03038 0.17017 0.01701 0.17618 " pathEditMode="relative" rAng="0" ptsTypes="aaaaaaaaA">
                                      <p:cBhvr>
                                        <p:cTn id="18" dur="3000" fill="hold"/>
                                        <p:tgtEl>
                                          <p:spTgt spid="2478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0301 C 0.01858 0.00416 0.03854 0.01133 0.03889 0.01896 C 0.03924 0.02659 0.00069 0.03468 0.00069 0.04301 C 0.00069 0.05133 0.03889 0.0615 0.03889 0.0696 C 0.03889 0.07769 0.00069 0.08462 0.00069 0.09156 C 0.00069 0.0985 0.03941 0.10451 0.03889 0.11098 C 0.03837 0.11746 -0.0033 0.12254 -0.00295 0.13017 C -0.0026 0.1378 0.03733 0.14913 0.04062 0.15676 C 0.04392 0.16439 0.03038 0.17017 0.01701 0.17618 " pathEditMode="relative" rAng="0" ptsTypes="aaaaaaaaA">
                                      <p:cBhvr>
                                        <p:cTn id="21" dur="3000" fill="hold"/>
                                        <p:tgtEl>
                                          <p:spTgt spid="247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9" grpId="0" animBg="1"/>
      <p:bldP spid="247823" grpId="0" animBg="1"/>
      <p:bldP spid="247826" grpId="0" animBg="1"/>
      <p:bldP spid="20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sections results</a:t>
            </a:r>
            <a:endParaRPr lang="en-US" dirty="0"/>
          </a:p>
        </p:txBody>
      </p:sp>
      <p:sp>
        <p:nvSpPr>
          <p:cNvPr id="3" name="Content Placeholder 44"/>
          <p:cNvSpPr txBox="1">
            <a:spLocks/>
          </p:cNvSpPr>
          <p:nvPr/>
        </p:nvSpPr>
        <p:spPr>
          <a:xfrm>
            <a:off x="304800" y="1676400"/>
            <a:ext cx="5791200" cy="2026440"/>
          </a:xfrm>
          <a:prstGeom prst="rect">
            <a:avLst/>
          </a:prstGeom>
        </p:spPr>
        <p:txBody>
          <a:bodyPr/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we can show 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disjoint access 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avoid synchronization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Requires abstractions rich enough to capture access pattern to shared data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248400" y="2136648"/>
            <a:ext cx="2438400" cy="3017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248400" y="2136648"/>
            <a:ext cx="304800" cy="3017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553200" y="2136648"/>
            <a:ext cx="304800" cy="3017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858000" y="2136648"/>
            <a:ext cx="304800" cy="3017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162800" y="2136648"/>
            <a:ext cx="304800" cy="3017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467600" y="2136648"/>
            <a:ext cx="304800" cy="3017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772400" y="2136648"/>
            <a:ext cx="304800" cy="3017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8077200" y="2136648"/>
            <a:ext cx="304800" cy="3017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382000" y="2136648"/>
            <a:ext cx="304800" cy="3017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934200" y="1767316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Parity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248400" y="2149348"/>
            <a:ext cx="304800" cy="30175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553200" y="2149348"/>
            <a:ext cx="304800" cy="30175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6858000" y="2149348"/>
            <a:ext cx="304800" cy="30175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162800" y="2149348"/>
            <a:ext cx="304800" cy="30175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7467600" y="2149348"/>
            <a:ext cx="304800" cy="30175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7772400" y="2149348"/>
            <a:ext cx="304800" cy="30175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8077200" y="2149348"/>
            <a:ext cx="304800" cy="30175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8382000" y="2149348"/>
            <a:ext cx="304800" cy="30175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6248400" y="2947432"/>
            <a:ext cx="2438400" cy="3017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6248400" y="2947432"/>
            <a:ext cx="304800" cy="3017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6553200" y="2947432"/>
            <a:ext cx="304800" cy="3017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6858000" y="2947432"/>
            <a:ext cx="304800" cy="3017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7162800" y="2947432"/>
            <a:ext cx="304800" cy="3017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467600" y="2947432"/>
            <a:ext cx="304800" cy="3017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7772400" y="2947432"/>
            <a:ext cx="304800" cy="3017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8077200" y="2947432"/>
            <a:ext cx="304800" cy="3017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8382000" y="2947432"/>
            <a:ext cx="304800" cy="3017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705600" y="2590800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Intervals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6248400" y="2960132"/>
            <a:ext cx="304800" cy="30175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6553200" y="2960132"/>
            <a:ext cx="304800" cy="30175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6858000" y="2960132"/>
            <a:ext cx="304800" cy="30175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7162800" y="2960132"/>
            <a:ext cx="304800" cy="30175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7467600" y="2960132"/>
            <a:ext cx="304800" cy="30175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7772400" y="2960132"/>
            <a:ext cx="304800" cy="30175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8077200" y="2960132"/>
            <a:ext cx="304800" cy="30175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8382000" y="2960132"/>
            <a:ext cx="304800" cy="30175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5943600" y="1676400"/>
            <a:ext cx="2971800" cy="1752600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1524000" y="4038600"/>
          <a:ext cx="6096000" cy="2286000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2032000"/>
                <a:gridCol w="2032000"/>
                <a:gridCol w="20320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Program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Refine</a:t>
                      </a:r>
                      <a:r>
                        <a:rPr lang="en-US" sz="1600" baseline="0" dirty="0" smtClean="0"/>
                        <a:t> Steps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Avoid Steps</a:t>
                      </a:r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Double buffering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Defragmentation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3D</a:t>
                      </a:r>
                      <a:r>
                        <a:rPr lang="en-US" sz="1600" baseline="0" dirty="0" smtClean="0"/>
                        <a:t> array update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Array Removal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Array Init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AGS with guarded commands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Implementation mechanism: </a:t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>conditional critical region (CCR)</a:t>
            </a:r>
          </a:p>
          <a:p>
            <a:pPr lvl="1"/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Constraint language: </a:t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>Boolean combinations of equalities over variables (x == c)</a:t>
            </a:r>
          </a:p>
          <a:p>
            <a:endParaRPr lang="en-US" dirty="0" smtClean="0"/>
          </a:p>
          <a:p>
            <a:r>
              <a:rPr lang="en-US" dirty="0" smtClean="0"/>
              <a:t>Abstraction: </a:t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>what variables a guard can observe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438400" y="2743200"/>
            <a:ext cx="33025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latin typeface="Courier New" pitchFamily="49" charset="0"/>
                <a:cs typeface="Courier New" pitchFamily="49" charset="0"/>
              </a:rPr>
              <a:t>guard </a:t>
            </a:r>
            <a:r>
              <a:rPr lang="en-US" sz="32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stmt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Avoiding a transition using a guard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572000"/>
            <a:ext cx="7924800" cy="1981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Add guard to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z = y+1</a:t>
            </a:r>
            <a:r>
              <a:rPr lang="en-US" sz="3200" dirty="0" smtClean="0"/>
              <a:t> </a:t>
            </a:r>
            <a:r>
              <a:rPr lang="en-US" sz="2400" dirty="0" smtClean="0"/>
              <a:t>to prevent execution from state s</a:t>
            </a:r>
            <a:r>
              <a:rPr lang="en-US" sz="2400" baseline="-25000" dirty="0" smtClean="0"/>
              <a:t>1</a:t>
            </a:r>
          </a:p>
          <a:p>
            <a:r>
              <a:rPr lang="en-US" sz="2400" dirty="0" smtClean="0"/>
              <a:t>Guard for s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: (x </a:t>
            </a:r>
            <a:r>
              <a:rPr lang="en-US" sz="2400" dirty="0" smtClean="0">
                <a:sym typeface="Math B"/>
              </a:rPr>
              <a:t></a:t>
            </a:r>
            <a:r>
              <a:rPr lang="en-US" sz="2400" dirty="0" smtClean="0"/>
              <a:t> 1 </a:t>
            </a:r>
            <a:r>
              <a:rPr lang="en-US" sz="2400" dirty="0" smtClean="0">
                <a:sym typeface="Math B"/>
              </a:rPr>
              <a:t> </a:t>
            </a:r>
            <a:r>
              <a:rPr lang="en-US" sz="2400" dirty="0" smtClean="0"/>
              <a:t>y </a:t>
            </a:r>
            <a:r>
              <a:rPr lang="en-US" sz="2400" dirty="0" smtClean="0">
                <a:sym typeface="Math B"/>
              </a:rPr>
              <a:t></a:t>
            </a:r>
            <a:r>
              <a:rPr lang="en-US" sz="2400" dirty="0" smtClean="0"/>
              <a:t> 1 </a:t>
            </a:r>
            <a:r>
              <a:rPr lang="en-US" sz="2400" dirty="0" smtClean="0">
                <a:sym typeface="Math B"/>
              </a:rPr>
              <a:t> </a:t>
            </a:r>
            <a:r>
              <a:rPr lang="en-US" sz="2400" dirty="0" smtClean="0"/>
              <a:t>z </a:t>
            </a:r>
            <a:r>
              <a:rPr lang="en-US" sz="2400" dirty="0" smtClean="0">
                <a:sym typeface="Math B"/>
              </a:rPr>
              <a:t></a:t>
            </a:r>
            <a:r>
              <a:rPr lang="en-US" sz="2400" dirty="0" smtClean="0"/>
              <a:t> 0)</a:t>
            </a:r>
          </a:p>
          <a:p>
            <a:r>
              <a:rPr lang="en-US" sz="2400" dirty="0" smtClean="0"/>
              <a:t>Can affect other transitions where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z = y+1</a:t>
            </a:r>
            <a:r>
              <a:rPr lang="en-US" sz="3600" dirty="0" smtClean="0"/>
              <a:t> </a:t>
            </a:r>
            <a:r>
              <a:rPr lang="en-US" sz="2400" dirty="0" smtClean="0"/>
              <a:t>is executed</a:t>
            </a:r>
          </a:p>
        </p:txBody>
      </p:sp>
      <p:sp>
        <p:nvSpPr>
          <p:cNvPr id="4" name="Oval 3"/>
          <p:cNvSpPr/>
          <p:nvPr/>
        </p:nvSpPr>
        <p:spPr>
          <a:xfrm>
            <a:off x="4495800" y="1676400"/>
            <a:ext cx="914400" cy="7620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x=1, y=1, z=0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4" idx="3"/>
            <a:endCxn id="14" idx="0"/>
          </p:cNvCxnSpPr>
          <p:nvPr/>
        </p:nvCxnSpPr>
        <p:spPr>
          <a:xfrm rot="5400000">
            <a:off x="3402060" y="2125149"/>
            <a:ext cx="1025992" cy="142931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 noChangeShapeType="1"/>
            <a:stCxn id="4" idx="4"/>
            <a:endCxn id="13" idx="0"/>
          </p:cNvCxnSpPr>
          <p:nvPr/>
        </p:nvCxnSpPr>
        <p:spPr bwMode="auto">
          <a:xfrm rot="5400000">
            <a:off x="4495800" y="2895600"/>
            <a:ext cx="914400" cy="1588"/>
          </a:xfrm>
          <a:prstGeom prst="straightConnector1">
            <a:avLst/>
          </a:prstGeom>
          <a:noFill/>
          <a:ln w="50800" algn="ctr">
            <a:solidFill>
              <a:srgbClr val="FF3300"/>
            </a:solidFill>
            <a:round/>
            <a:headEnd/>
            <a:tailEnd type="arrow" w="med" len="med"/>
          </a:ln>
        </p:spPr>
      </p:cxnSp>
      <p:sp>
        <p:nvSpPr>
          <p:cNvPr id="9" name="TextBox 58"/>
          <p:cNvSpPr txBox="1">
            <a:spLocks noChangeArrowheads="1"/>
          </p:cNvSpPr>
          <p:nvPr/>
        </p:nvSpPr>
        <p:spPr bwMode="auto">
          <a:xfrm>
            <a:off x="3276600" y="2552700"/>
            <a:ext cx="83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y=x+1</a:t>
            </a:r>
          </a:p>
        </p:txBody>
      </p:sp>
      <p:sp>
        <p:nvSpPr>
          <p:cNvPr id="10" name="TextBox 61"/>
          <p:cNvSpPr txBox="1">
            <a:spLocks noChangeArrowheads="1"/>
          </p:cNvSpPr>
          <p:nvPr/>
        </p:nvSpPr>
        <p:spPr bwMode="auto">
          <a:xfrm>
            <a:off x="5029200" y="2667000"/>
            <a:ext cx="83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z=y+1</a:t>
            </a:r>
          </a:p>
        </p:txBody>
      </p:sp>
      <p:sp>
        <p:nvSpPr>
          <p:cNvPr id="13" name="Oval 12"/>
          <p:cNvSpPr/>
          <p:nvPr/>
        </p:nvSpPr>
        <p:spPr>
          <a:xfrm>
            <a:off x="4495800" y="3352800"/>
            <a:ext cx="914400" cy="7620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x=1, y=1, z=2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743200" y="3352800"/>
            <a:ext cx="914400" cy="7620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x=1, y=2, z=0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34000" y="1447800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590800" y="3048000"/>
            <a:ext cx="356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334000" y="3124200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full </a:t>
            </a:r>
            <a:r>
              <a:rPr lang="en-US" dirty="0" err="1" smtClean="0"/>
              <a:t>observability</a:t>
            </a:r>
            <a:endParaRPr lang="en-US" dirty="0"/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1524000" y="4024313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ym typeface="Math B"/>
              </a:rPr>
              <a:t></a:t>
            </a:r>
            <a:r>
              <a:rPr lang="en-US" dirty="0" smtClean="0"/>
              <a:t>(y = 2 </a:t>
            </a:r>
            <a:r>
              <a:rPr lang="en-US" dirty="0" smtClean="0">
                <a:sym typeface="Math B"/>
              </a:rPr>
              <a:t></a:t>
            </a:r>
            <a:r>
              <a:rPr lang="en-US" dirty="0" smtClean="0"/>
              <a:t> z = 1)</a:t>
            </a:r>
          </a:p>
          <a:p>
            <a:pPr>
              <a:buFontTx/>
              <a:buChar char="•"/>
            </a:pPr>
            <a:r>
              <a:rPr lang="en-US" dirty="0" smtClean="0"/>
              <a:t> </a:t>
            </a:r>
            <a:r>
              <a:rPr lang="en-US" dirty="0"/>
              <a:t>No Stuck States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524000" y="3673475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Specification:</a:t>
            </a:r>
          </a:p>
        </p:txBody>
      </p:sp>
      <p:sp>
        <p:nvSpPr>
          <p:cNvPr id="28" name="Content Placeholder 13"/>
          <p:cNvSpPr txBox="1">
            <a:spLocks/>
          </p:cNvSpPr>
          <p:nvPr/>
        </p:nvSpPr>
        <p:spPr bwMode="auto">
          <a:xfrm>
            <a:off x="1676400" y="5448300"/>
            <a:ext cx="2286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chemeClr val="accent3"/>
                </a:solidFill>
              </a:rPr>
              <a:t>{ </a:t>
            </a:r>
            <a:r>
              <a:rPr lang="en-US" b="1" dirty="0">
                <a:solidFill>
                  <a:schemeClr val="accent3"/>
                </a:solidFill>
              </a:rPr>
              <a:t>x, </a:t>
            </a:r>
            <a:r>
              <a:rPr lang="en-US" b="1" dirty="0" smtClean="0">
                <a:solidFill>
                  <a:schemeClr val="accent3"/>
                </a:solidFill>
              </a:rPr>
              <a:t> y, z </a:t>
            </a:r>
            <a:r>
              <a:rPr lang="en-US" dirty="0" smtClean="0">
                <a:solidFill>
                  <a:schemeClr val="accent3"/>
                </a:solidFill>
              </a:rPr>
              <a:t>}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1524000" y="49530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Abstraction:</a:t>
            </a:r>
            <a:endParaRPr lang="en-US" dirty="0"/>
          </a:p>
        </p:txBody>
      </p:sp>
      <p:sp>
        <p:nvSpPr>
          <p:cNvPr id="30" name="TextBox 3"/>
          <p:cNvSpPr txBox="1">
            <a:spLocks noChangeArrowheads="1"/>
          </p:cNvSpPr>
          <p:nvPr/>
        </p:nvSpPr>
        <p:spPr bwMode="auto">
          <a:xfrm>
            <a:off x="1447800" y="1905000"/>
            <a:ext cx="127310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1: x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= z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3048000" y="1905000"/>
            <a:ext cx="1295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T2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1: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y = x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" name="TextBox 5"/>
          <p:cNvSpPr txBox="1">
            <a:spLocks noChangeArrowheads="1"/>
          </p:cNvSpPr>
          <p:nvPr/>
        </p:nvSpPr>
        <p:spPr bwMode="auto">
          <a:xfrm>
            <a:off x="4786370" y="1905000"/>
            <a:ext cx="12779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T3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1: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z = y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33" name="Group 14"/>
          <p:cNvGrpSpPr/>
          <p:nvPr/>
        </p:nvGrpSpPr>
        <p:grpSpPr>
          <a:xfrm>
            <a:off x="2743200" y="2057400"/>
            <a:ext cx="152400" cy="1021616"/>
            <a:chOff x="2438400" y="2057400"/>
            <a:chExt cx="152400" cy="1600200"/>
          </a:xfrm>
        </p:grpSpPr>
        <p:cxnSp>
          <p:nvCxnSpPr>
            <p:cNvPr id="34" name="Straight Connector 33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14"/>
          <p:cNvGrpSpPr/>
          <p:nvPr/>
        </p:nvGrpSpPr>
        <p:grpSpPr>
          <a:xfrm>
            <a:off x="4405370" y="2057400"/>
            <a:ext cx="152400" cy="1021616"/>
            <a:chOff x="2438400" y="2057400"/>
            <a:chExt cx="152400" cy="1600200"/>
          </a:xfrm>
        </p:grpSpPr>
        <p:cxnSp>
          <p:nvCxnSpPr>
            <p:cNvPr id="37" name="Straight Connector 36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ounded Rectangle 38"/>
          <p:cNvSpPr/>
          <p:nvPr/>
        </p:nvSpPr>
        <p:spPr>
          <a:xfrm>
            <a:off x="1371600" y="1600200"/>
            <a:ext cx="4876800" cy="1752600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371600" y="3657600"/>
            <a:ext cx="4876800" cy="106680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1371600" y="4953000"/>
            <a:ext cx="4876800" cy="1066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le 3"/>
          <p:cNvSpPr>
            <a:spLocks noGrp="1"/>
          </p:cNvSpPr>
          <p:nvPr>
            <p:ph type="title"/>
          </p:nvPr>
        </p:nvSpPr>
        <p:spPr>
          <a:xfrm>
            <a:off x="381000" y="512064"/>
            <a:ext cx="6553200" cy="914400"/>
          </a:xfrm>
        </p:spPr>
        <p:txBody>
          <a:bodyPr/>
          <a:lstStyle/>
          <a:p>
            <a:r>
              <a:rPr lang="en-US" dirty="0" smtClean="0"/>
              <a:t>Build Transition System</a:t>
            </a:r>
          </a:p>
        </p:txBody>
      </p:sp>
      <p:sp>
        <p:nvSpPr>
          <p:cNvPr id="5" name="Oval 4"/>
          <p:cNvSpPr/>
          <p:nvPr/>
        </p:nvSpPr>
        <p:spPr>
          <a:xfrm>
            <a:off x="4267200" y="19050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1,1,1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0,0,0</a:t>
            </a:r>
          </a:p>
        </p:txBody>
      </p:sp>
      <p:sp>
        <p:nvSpPr>
          <p:cNvPr id="6" name="Oval 5"/>
          <p:cNvSpPr/>
          <p:nvPr/>
        </p:nvSpPr>
        <p:spPr>
          <a:xfrm>
            <a:off x="19050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e,1,1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1,0,0</a:t>
            </a:r>
          </a:p>
        </p:txBody>
      </p:sp>
      <p:sp>
        <p:nvSpPr>
          <p:cNvPr id="7" name="Oval 6"/>
          <p:cNvSpPr/>
          <p:nvPr/>
        </p:nvSpPr>
        <p:spPr>
          <a:xfrm>
            <a:off x="42672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0,1,0</a:t>
            </a:r>
          </a:p>
        </p:txBody>
      </p:sp>
      <p:sp>
        <p:nvSpPr>
          <p:cNvPr id="8" name="Oval 7"/>
          <p:cNvSpPr/>
          <p:nvPr/>
        </p:nvSpPr>
        <p:spPr>
          <a:xfrm>
            <a:off x="64008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1,1,e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0,0,1</a:t>
            </a:r>
          </a:p>
        </p:txBody>
      </p:sp>
      <p:sp>
        <p:nvSpPr>
          <p:cNvPr id="9" name="Oval 8"/>
          <p:cNvSpPr/>
          <p:nvPr/>
        </p:nvSpPr>
        <p:spPr>
          <a:xfrm>
            <a:off x="2286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e,e,1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1,2,0</a:t>
            </a:r>
          </a:p>
        </p:txBody>
      </p:sp>
      <p:sp>
        <p:nvSpPr>
          <p:cNvPr id="10" name="Oval 9"/>
          <p:cNvSpPr/>
          <p:nvPr/>
        </p:nvSpPr>
        <p:spPr>
          <a:xfrm>
            <a:off x="19050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e,1,e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1,0,1</a:t>
            </a:r>
          </a:p>
        </p:txBody>
      </p:sp>
      <p:sp>
        <p:nvSpPr>
          <p:cNvPr id="11" name="Oval 10"/>
          <p:cNvSpPr/>
          <p:nvPr/>
        </p:nvSpPr>
        <p:spPr>
          <a:xfrm>
            <a:off x="32766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e,e,1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1,1,0</a:t>
            </a:r>
          </a:p>
        </p:txBody>
      </p:sp>
      <p:sp>
        <p:nvSpPr>
          <p:cNvPr id="12" name="Oval 11"/>
          <p:cNvSpPr/>
          <p:nvPr/>
        </p:nvSpPr>
        <p:spPr>
          <a:xfrm>
            <a:off x="51054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0,1,2</a:t>
            </a:r>
          </a:p>
        </p:txBody>
      </p:sp>
      <p:sp>
        <p:nvSpPr>
          <p:cNvPr id="13" name="Oval 12"/>
          <p:cNvSpPr/>
          <p:nvPr/>
        </p:nvSpPr>
        <p:spPr>
          <a:xfrm>
            <a:off x="64008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e,1,e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2,0,1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0,1,1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2286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e,e,e1,2,3</a:t>
            </a:r>
          </a:p>
        </p:txBody>
      </p:sp>
      <p:sp>
        <p:nvSpPr>
          <p:cNvPr id="16" name="Oval 15"/>
          <p:cNvSpPr/>
          <p:nvPr/>
        </p:nvSpPr>
        <p:spPr>
          <a:xfrm>
            <a:off x="1905000" y="5791200"/>
            <a:ext cx="914400" cy="5334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/>
                </a:solidFill>
              </a:rPr>
              <a:t>e,e,e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1,2,1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32766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+mn-lt"/>
                <a:cs typeface="+mn-cs"/>
              </a:rPr>
              <a:t>e,e,e</a:t>
            </a:r>
            <a:r>
              <a:rPr lang="en-US" sz="1600" dirty="0">
                <a:latin typeface="+mn-lt"/>
                <a:cs typeface="+mn-cs"/>
              </a:rPr>
              <a:t/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1,1,2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51054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e,e,e3,1,2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008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e,e,e,2,3,1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8486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e,e,e2,1,1</a:t>
            </a:r>
          </a:p>
        </p:txBody>
      </p:sp>
      <p:cxnSp>
        <p:nvCxnSpPr>
          <p:cNvPr id="22" name="Straight Arrow Connector 21"/>
          <p:cNvCxnSpPr>
            <a:stCxn id="5" idx="3"/>
            <a:endCxn id="6" idx="7"/>
          </p:cNvCxnSpPr>
          <p:nvPr/>
        </p:nvCxnSpPr>
        <p:spPr>
          <a:xfrm rot="5400000">
            <a:off x="3141662" y="1905001"/>
            <a:ext cx="803275" cy="17145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4"/>
            <a:endCxn id="7" idx="0"/>
          </p:cNvCxnSpPr>
          <p:nvPr/>
        </p:nvCxnSpPr>
        <p:spPr>
          <a:xfrm rot="5400000">
            <a:off x="4400551" y="2762250"/>
            <a:ext cx="6477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5"/>
            <a:endCxn id="8" idx="1"/>
          </p:cNvCxnSpPr>
          <p:nvPr/>
        </p:nvCxnSpPr>
        <p:spPr>
          <a:xfrm rot="16200000" flipH="1">
            <a:off x="5389562" y="2019301"/>
            <a:ext cx="803275" cy="14859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3"/>
            <a:endCxn id="9" idx="0"/>
          </p:cNvCxnSpPr>
          <p:nvPr/>
        </p:nvCxnSpPr>
        <p:spPr>
          <a:xfrm rot="5400000">
            <a:off x="865981" y="3361532"/>
            <a:ext cx="992187" cy="13525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" idx="4"/>
            <a:endCxn id="10" idx="0"/>
          </p:cNvCxnSpPr>
          <p:nvPr/>
        </p:nvCxnSpPr>
        <p:spPr>
          <a:xfrm rot="5400000">
            <a:off x="1905001" y="4076700"/>
            <a:ext cx="9144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  <a:endCxn id="11" idx="0"/>
          </p:cNvCxnSpPr>
          <p:nvPr/>
        </p:nvCxnSpPr>
        <p:spPr>
          <a:xfrm rot="5400000">
            <a:off x="3571081" y="3704432"/>
            <a:ext cx="992187" cy="6667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5"/>
            <a:endCxn id="12" idx="0"/>
          </p:cNvCxnSpPr>
          <p:nvPr/>
        </p:nvCxnSpPr>
        <p:spPr>
          <a:xfrm rot="16200000" flipH="1">
            <a:off x="4809331" y="3780632"/>
            <a:ext cx="992187" cy="5143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4"/>
            <a:endCxn id="13" idx="0"/>
          </p:cNvCxnSpPr>
          <p:nvPr/>
        </p:nvCxnSpPr>
        <p:spPr>
          <a:xfrm rot="5400000">
            <a:off x="6400801" y="4076700"/>
            <a:ext cx="9144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5"/>
            <a:endCxn id="14" idx="0"/>
          </p:cNvCxnSpPr>
          <p:nvPr/>
        </p:nvCxnSpPr>
        <p:spPr>
          <a:xfrm rot="16200000" flipH="1">
            <a:off x="7247731" y="3475832"/>
            <a:ext cx="992187" cy="11239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cxnSpLocks noChangeShapeType="1"/>
            <a:stCxn id="9" idx="4"/>
          </p:cNvCxnSpPr>
          <p:nvPr/>
        </p:nvCxnSpPr>
        <p:spPr bwMode="auto">
          <a:xfrm>
            <a:off x="6858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stCxn id="10" idx="4"/>
            <a:endCxn id="16" idx="0"/>
          </p:cNvCxnSpPr>
          <p:nvPr/>
        </p:nvCxnSpPr>
        <p:spPr>
          <a:xfrm rot="5400000">
            <a:off x="2000251" y="5429250"/>
            <a:ext cx="7239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 noChangeShapeType="1"/>
            <a:stCxn id="11" idx="4"/>
          </p:cNvCxnSpPr>
          <p:nvPr/>
        </p:nvCxnSpPr>
        <p:spPr bwMode="auto">
          <a:xfrm>
            <a:off x="37338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7" name="Straight Arrow Connector 46"/>
          <p:cNvCxnSpPr>
            <a:cxnSpLocks noChangeShapeType="1"/>
            <a:stCxn id="12" idx="4"/>
          </p:cNvCxnSpPr>
          <p:nvPr/>
        </p:nvCxnSpPr>
        <p:spPr bwMode="auto">
          <a:xfrm>
            <a:off x="55626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" name="Straight Arrow Connector 47"/>
          <p:cNvCxnSpPr>
            <a:cxnSpLocks noChangeShapeType="1"/>
            <a:stCxn id="13" idx="4"/>
          </p:cNvCxnSpPr>
          <p:nvPr/>
        </p:nvCxnSpPr>
        <p:spPr bwMode="auto">
          <a:xfrm>
            <a:off x="68580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" name="Straight Arrow Connector 48"/>
          <p:cNvCxnSpPr>
            <a:cxnSpLocks noChangeShapeType="1"/>
            <a:stCxn id="14" idx="4"/>
          </p:cNvCxnSpPr>
          <p:nvPr/>
        </p:nvCxnSpPr>
        <p:spPr bwMode="auto">
          <a:xfrm>
            <a:off x="83058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81634" name="TextBox 55"/>
          <p:cNvSpPr txBox="1">
            <a:spLocks noChangeArrowheads="1"/>
          </p:cNvSpPr>
          <p:nvPr/>
        </p:nvSpPr>
        <p:spPr bwMode="auto">
          <a:xfrm>
            <a:off x="2590800" y="2678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1635" name="TextBox 56"/>
          <p:cNvSpPr txBox="1">
            <a:spLocks noChangeArrowheads="1"/>
          </p:cNvSpPr>
          <p:nvPr/>
        </p:nvSpPr>
        <p:spPr bwMode="auto">
          <a:xfrm>
            <a:off x="4724400" y="2601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1636" name="TextBox 57"/>
          <p:cNvSpPr txBox="1">
            <a:spLocks noChangeArrowheads="1"/>
          </p:cNvSpPr>
          <p:nvPr/>
        </p:nvSpPr>
        <p:spPr bwMode="auto">
          <a:xfrm>
            <a:off x="6019800" y="2590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1637" name="TextBox 58"/>
          <p:cNvSpPr txBox="1">
            <a:spLocks noChangeArrowheads="1"/>
          </p:cNvSpPr>
          <p:nvPr/>
        </p:nvSpPr>
        <p:spPr bwMode="auto">
          <a:xfrm>
            <a:off x="685800" y="3733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1638" name="TextBox 59"/>
          <p:cNvSpPr txBox="1">
            <a:spLocks noChangeArrowheads="1"/>
          </p:cNvSpPr>
          <p:nvPr/>
        </p:nvSpPr>
        <p:spPr bwMode="auto">
          <a:xfrm>
            <a:off x="2362200" y="5268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1639" name="TextBox 60"/>
          <p:cNvSpPr txBox="1">
            <a:spLocks noChangeArrowheads="1"/>
          </p:cNvSpPr>
          <p:nvPr/>
        </p:nvSpPr>
        <p:spPr bwMode="auto">
          <a:xfrm>
            <a:off x="914400" y="5300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1640" name="TextBox 61"/>
          <p:cNvSpPr txBox="1">
            <a:spLocks noChangeArrowheads="1"/>
          </p:cNvSpPr>
          <p:nvPr/>
        </p:nvSpPr>
        <p:spPr bwMode="auto">
          <a:xfrm>
            <a:off x="2590800" y="3852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1641" name="TextBox 62"/>
          <p:cNvSpPr txBox="1">
            <a:spLocks noChangeArrowheads="1"/>
          </p:cNvSpPr>
          <p:nvPr/>
        </p:nvSpPr>
        <p:spPr bwMode="auto">
          <a:xfrm>
            <a:off x="4191000" y="4233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1642" name="TextBox 63"/>
          <p:cNvSpPr txBox="1">
            <a:spLocks noChangeArrowheads="1"/>
          </p:cNvSpPr>
          <p:nvPr/>
        </p:nvSpPr>
        <p:spPr bwMode="auto">
          <a:xfrm>
            <a:off x="3886200" y="5345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1643" name="TextBox 64"/>
          <p:cNvSpPr txBox="1">
            <a:spLocks noChangeArrowheads="1"/>
          </p:cNvSpPr>
          <p:nvPr/>
        </p:nvSpPr>
        <p:spPr bwMode="auto">
          <a:xfrm>
            <a:off x="5486400" y="3810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1644" name="TextBox 65"/>
          <p:cNvSpPr txBox="1">
            <a:spLocks noChangeArrowheads="1"/>
          </p:cNvSpPr>
          <p:nvPr/>
        </p:nvSpPr>
        <p:spPr bwMode="auto">
          <a:xfrm>
            <a:off x="5715000" y="5334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1645" name="TextBox 66"/>
          <p:cNvSpPr txBox="1">
            <a:spLocks noChangeArrowheads="1"/>
          </p:cNvSpPr>
          <p:nvPr/>
        </p:nvSpPr>
        <p:spPr bwMode="auto">
          <a:xfrm>
            <a:off x="6858000" y="4191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1646" name="TextBox 67"/>
          <p:cNvSpPr txBox="1">
            <a:spLocks noChangeArrowheads="1"/>
          </p:cNvSpPr>
          <p:nvPr/>
        </p:nvSpPr>
        <p:spPr bwMode="auto">
          <a:xfrm>
            <a:off x="8458200" y="5300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1647" name="TextBox 70"/>
          <p:cNvSpPr txBox="1">
            <a:spLocks noChangeArrowheads="1"/>
          </p:cNvSpPr>
          <p:nvPr/>
        </p:nvSpPr>
        <p:spPr bwMode="auto">
          <a:xfrm>
            <a:off x="8077200" y="40497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1648" name="TextBox 71"/>
          <p:cNvSpPr txBox="1">
            <a:spLocks noChangeArrowheads="1"/>
          </p:cNvSpPr>
          <p:nvPr/>
        </p:nvSpPr>
        <p:spPr bwMode="auto">
          <a:xfrm>
            <a:off x="6858000" y="5268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152400" y="5715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3" name="Oval 14"/>
          <p:cNvSpPr>
            <a:spLocks noChangeArrowheads="1"/>
          </p:cNvSpPr>
          <p:nvPr/>
        </p:nvSpPr>
        <p:spPr bwMode="auto">
          <a:xfrm>
            <a:off x="3200400" y="5715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5029200" y="5715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6324600" y="5715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7772400" y="5715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7162800" y="1143000"/>
            <a:ext cx="1828800" cy="1828800"/>
            <a:chOff x="7162800" y="762000"/>
            <a:chExt cx="1828800" cy="1828800"/>
          </a:xfrm>
        </p:grpSpPr>
        <p:sp>
          <p:nvSpPr>
            <p:cNvPr id="89" name="Rounded Rectangle 88"/>
            <p:cNvSpPr/>
            <p:nvPr/>
          </p:nvSpPr>
          <p:spPr>
            <a:xfrm>
              <a:off x="7162800" y="762000"/>
              <a:ext cx="1828800" cy="1828800"/>
            </a:xfrm>
            <a:prstGeom prst="roundRect">
              <a:avLst/>
            </a:prstGeom>
            <a:solidFill>
              <a:schemeClr val="tx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7727868" y="1229882"/>
              <a:ext cx="736270" cy="50515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1,1,1</a:t>
              </a:r>
              <a:r>
                <a:rPr lang="en-US" sz="1200" dirty="0">
                  <a:solidFill>
                    <a:schemeClr val="tx1"/>
                  </a:solidFill>
                </a:rPr>
                <a:t/>
              </a:r>
              <a:br>
                <a:rPr lang="en-US" sz="1200" dirty="0">
                  <a:solidFill>
                    <a:schemeClr val="tx1"/>
                  </a:solidFill>
                </a:rPr>
              </a:br>
              <a:r>
                <a:rPr lang="en-US" sz="1200" dirty="0">
                  <a:solidFill>
                    <a:schemeClr val="tx1"/>
                  </a:solidFill>
                </a:rPr>
                <a:t>0,0,0</a:t>
              </a:r>
            </a:p>
          </p:txBody>
        </p:sp>
        <p:sp>
          <p:nvSpPr>
            <p:cNvPr id="57" name="Text Box 4"/>
            <p:cNvSpPr txBox="1">
              <a:spLocks noChangeArrowheads="1"/>
            </p:cNvSpPr>
            <p:nvPr/>
          </p:nvSpPr>
          <p:spPr bwMode="auto">
            <a:xfrm>
              <a:off x="7551469" y="1862429"/>
              <a:ext cx="287258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X</a:t>
              </a:r>
            </a:p>
          </p:txBody>
        </p:sp>
        <p:sp>
          <p:nvSpPr>
            <p:cNvPr id="59" name="Text Box 6"/>
            <p:cNvSpPr txBox="1">
              <a:spLocks noChangeArrowheads="1"/>
            </p:cNvSpPr>
            <p:nvPr/>
          </p:nvSpPr>
          <p:spPr bwMode="auto">
            <a:xfrm>
              <a:off x="8003969" y="1859106"/>
              <a:ext cx="287258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Y</a:t>
              </a:r>
            </a:p>
          </p:txBody>
        </p:sp>
        <p:sp>
          <p:nvSpPr>
            <p:cNvPr id="60" name="Text Box 7"/>
            <p:cNvSpPr txBox="1">
              <a:spLocks noChangeArrowheads="1"/>
            </p:cNvSpPr>
            <p:nvPr/>
          </p:nvSpPr>
          <p:spPr bwMode="auto">
            <a:xfrm>
              <a:off x="8467972" y="1852459"/>
              <a:ext cx="279244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Z</a:t>
              </a:r>
            </a:p>
          </p:txBody>
        </p:sp>
        <p:sp>
          <p:nvSpPr>
            <p:cNvPr id="63" name="Text Box 10"/>
            <p:cNvSpPr txBox="1">
              <a:spLocks noChangeArrowheads="1"/>
            </p:cNvSpPr>
            <p:nvPr/>
          </p:nvSpPr>
          <p:spPr bwMode="auto">
            <a:xfrm>
              <a:off x="7239000" y="990600"/>
              <a:ext cx="482824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/>
                <a:t>PC1</a:t>
              </a:r>
            </a:p>
          </p:txBody>
        </p:sp>
        <p:sp>
          <p:nvSpPr>
            <p:cNvPr id="65" name="Text Box 12"/>
            <p:cNvSpPr txBox="1">
              <a:spLocks noChangeArrowheads="1"/>
            </p:cNvSpPr>
            <p:nvPr/>
          </p:nvSpPr>
          <p:spPr bwMode="auto">
            <a:xfrm>
              <a:off x="7848600" y="838200"/>
              <a:ext cx="482824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/>
                <a:t>PC2</a:t>
              </a:r>
            </a:p>
          </p:txBody>
        </p:sp>
        <p:sp>
          <p:nvSpPr>
            <p:cNvPr id="67" name="Text Box 14"/>
            <p:cNvSpPr txBox="1">
              <a:spLocks noChangeArrowheads="1"/>
            </p:cNvSpPr>
            <p:nvPr/>
          </p:nvSpPr>
          <p:spPr bwMode="auto">
            <a:xfrm>
              <a:off x="8407895" y="990600"/>
              <a:ext cx="482824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/>
                <a:t>PC3</a:t>
              </a:r>
            </a:p>
          </p:txBody>
        </p:sp>
        <p:grpSp>
          <p:nvGrpSpPr>
            <p:cNvPr id="25" name="Group 87"/>
            <p:cNvGrpSpPr/>
            <p:nvPr/>
          </p:nvGrpSpPr>
          <p:grpSpPr>
            <a:xfrm>
              <a:off x="7480411" y="1115198"/>
              <a:ext cx="1168897" cy="747231"/>
              <a:chOff x="7480411" y="1115198"/>
              <a:chExt cx="1168897" cy="747231"/>
            </a:xfrm>
          </p:grpSpPr>
          <p:cxnSp>
            <p:nvCxnSpPr>
              <p:cNvPr id="70" name="Straight Arrow Connector 69"/>
              <p:cNvCxnSpPr>
                <a:stCxn id="57" idx="0"/>
              </p:cNvCxnSpPr>
              <p:nvPr/>
            </p:nvCxnSpPr>
            <p:spPr>
              <a:xfrm rot="5400000" flipH="1" flipV="1">
                <a:off x="7678835" y="1616464"/>
                <a:ext cx="262229" cy="22970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>
                <a:stCxn id="59" idx="0"/>
              </p:cNvCxnSpPr>
              <p:nvPr/>
            </p:nvCxnSpPr>
            <p:spPr>
              <a:xfrm rot="16200000" flipV="1">
                <a:off x="8018466" y="1729974"/>
                <a:ext cx="216285" cy="4198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>
                <a:stCxn id="60" idx="0"/>
              </p:cNvCxnSpPr>
              <p:nvPr/>
            </p:nvCxnSpPr>
            <p:spPr>
              <a:xfrm rot="16200000" flipV="1">
                <a:off x="8321528" y="1566392"/>
                <a:ext cx="214804" cy="35732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/>
              <p:cNvCxnSpPr>
                <a:stCxn id="63" idx="2"/>
              </p:cNvCxnSpPr>
              <p:nvPr/>
            </p:nvCxnSpPr>
            <p:spPr>
              <a:xfrm rot="16200000" flipH="1">
                <a:off x="7651897" y="1096113"/>
                <a:ext cx="111752" cy="45472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>
                <a:stCxn id="67" idx="2"/>
              </p:cNvCxnSpPr>
              <p:nvPr/>
            </p:nvCxnSpPr>
            <p:spPr>
              <a:xfrm rot="5400000">
                <a:off x="8383579" y="1129121"/>
                <a:ext cx="127251" cy="40420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>
                <a:stCxn id="65" idx="2"/>
              </p:cNvCxnSpPr>
              <p:nvPr/>
            </p:nvCxnSpPr>
            <p:spPr>
              <a:xfrm rot="16200000" flipH="1">
                <a:off x="7978653" y="1226557"/>
                <a:ext cx="222821" cy="10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TextBox 89"/>
            <p:cNvSpPr txBox="1"/>
            <p:nvPr/>
          </p:nvSpPr>
          <p:spPr>
            <a:xfrm>
              <a:off x="7620000" y="2209800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legend</a:t>
              </a:r>
              <a:endParaRPr lang="en-US" dirty="0"/>
            </a:p>
          </p:txBody>
        </p:sp>
      </p:grpSp>
      <p:sp>
        <p:nvSpPr>
          <p:cNvPr id="73" name="Slide Number Placeholder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transition </a:t>
            </a:r>
          </a:p>
        </p:txBody>
      </p:sp>
      <p:sp>
        <p:nvSpPr>
          <p:cNvPr id="5" name="Oval 4"/>
          <p:cNvSpPr/>
          <p:nvPr/>
        </p:nvSpPr>
        <p:spPr>
          <a:xfrm>
            <a:off x="4267200" y="19050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1,1,1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0,0,0</a:t>
            </a:r>
          </a:p>
        </p:txBody>
      </p:sp>
      <p:sp>
        <p:nvSpPr>
          <p:cNvPr id="6" name="Oval 5"/>
          <p:cNvSpPr/>
          <p:nvPr/>
        </p:nvSpPr>
        <p:spPr>
          <a:xfrm>
            <a:off x="19050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e,1,1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1,0,0</a:t>
            </a:r>
          </a:p>
        </p:txBody>
      </p:sp>
      <p:sp>
        <p:nvSpPr>
          <p:cNvPr id="7" name="Oval 6"/>
          <p:cNvSpPr/>
          <p:nvPr/>
        </p:nvSpPr>
        <p:spPr>
          <a:xfrm>
            <a:off x="42672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0,1,0</a:t>
            </a:r>
          </a:p>
        </p:txBody>
      </p:sp>
      <p:sp>
        <p:nvSpPr>
          <p:cNvPr id="8" name="Oval 7"/>
          <p:cNvSpPr/>
          <p:nvPr/>
        </p:nvSpPr>
        <p:spPr>
          <a:xfrm>
            <a:off x="64008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1,1,e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0,0,1</a:t>
            </a:r>
          </a:p>
        </p:txBody>
      </p:sp>
      <p:sp>
        <p:nvSpPr>
          <p:cNvPr id="9" name="Oval 8"/>
          <p:cNvSpPr/>
          <p:nvPr/>
        </p:nvSpPr>
        <p:spPr>
          <a:xfrm>
            <a:off x="2286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e,e,1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1,2,0</a:t>
            </a:r>
          </a:p>
        </p:txBody>
      </p:sp>
      <p:sp>
        <p:nvSpPr>
          <p:cNvPr id="10" name="Oval 9"/>
          <p:cNvSpPr/>
          <p:nvPr/>
        </p:nvSpPr>
        <p:spPr>
          <a:xfrm>
            <a:off x="19050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e,1,e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1,0,1</a:t>
            </a:r>
          </a:p>
        </p:txBody>
      </p:sp>
      <p:sp>
        <p:nvSpPr>
          <p:cNvPr id="11" name="Oval 10"/>
          <p:cNvSpPr/>
          <p:nvPr/>
        </p:nvSpPr>
        <p:spPr>
          <a:xfrm>
            <a:off x="32766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e,e,1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1,1,0</a:t>
            </a:r>
          </a:p>
        </p:txBody>
      </p:sp>
      <p:sp>
        <p:nvSpPr>
          <p:cNvPr id="12" name="Oval 11"/>
          <p:cNvSpPr/>
          <p:nvPr/>
        </p:nvSpPr>
        <p:spPr>
          <a:xfrm>
            <a:off x="51054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0,1,2</a:t>
            </a:r>
          </a:p>
        </p:txBody>
      </p:sp>
      <p:sp>
        <p:nvSpPr>
          <p:cNvPr id="13" name="Oval 12"/>
          <p:cNvSpPr/>
          <p:nvPr/>
        </p:nvSpPr>
        <p:spPr>
          <a:xfrm>
            <a:off x="64008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e,1,e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2,0,1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0,1,1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2286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e,e,e1,2,3</a:t>
            </a:r>
          </a:p>
        </p:txBody>
      </p:sp>
      <p:sp>
        <p:nvSpPr>
          <p:cNvPr id="16" name="Oval 15"/>
          <p:cNvSpPr/>
          <p:nvPr/>
        </p:nvSpPr>
        <p:spPr>
          <a:xfrm>
            <a:off x="1905000" y="5791200"/>
            <a:ext cx="914400" cy="5334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/>
                </a:solidFill>
              </a:rPr>
              <a:t>e,e,e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1,2,1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32766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+mn-lt"/>
                <a:cs typeface="+mn-cs"/>
              </a:rPr>
              <a:t>e,e,e</a:t>
            </a:r>
            <a:r>
              <a:rPr lang="en-US" sz="1600" dirty="0">
                <a:latin typeface="+mn-lt"/>
                <a:cs typeface="+mn-cs"/>
              </a:rPr>
              <a:t/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1,1,2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51054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e,e,e3,1,2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008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e,e,e,2,3,1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8486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e,e,e2,1,1</a:t>
            </a:r>
          </a:p>
        </p:txBody>
      </p:sp>
      <p:cxnSp>
        <p:nvCxnSpPr>
          <p:cNvPr id="22" name="Straight Arrow Connector 21"/>
          <p:cNvCxnSpPr>
            <a:stCxn id="5" idx="3"/>
            <a:endCxn id="6" idx="7"/>
          </p:cNvCxnSpPr>
          <p:nvPr/>
        </p:nvCxnSpPr>
        <p:spPr>
          <a:xfrm rot="5400000">
            <a:off x="3141662" y="1905001"/>
            <a:ext cx="803275" cy="17145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4"/>
            <a:endCxn id="7" idx="0"/>
          </p:cNvCxnSpPr>
          <p:nvPr/>
        </p:nvCxnSpPr>
        <p:spPr>
          <a:xfrm rot="5400000">
            <a:off x="4400551" y="2762250"/>
            <a:ext cx="6477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5"/>
            <a:endCxn id="8" idx="1"/>
          </p:cNvCxnSpPr>
          <p:nvPr/>
        </p:nvCxnSpPr>
        <p:spPr>
          <a:xfrm rot="16200000" flipH="1">
            <a:off x="5389562" y="2019301"/>
            <a:ext cx="803275" cy="14859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3"/>
            <a:endCxn id="9" idx="0"/>
          </p:cNvCxnSpPr>
          <p:nvPr/>
        </p:nvCxnSpPr>
        <p:spPr>
          <a:xfrm rot="5400000">
            <a:off x="865981" y="3361532"/>
            <a:ext cx="992187" cy="13525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cxnSpLocks noChangeShapeType="1"/>
            <a:stCxn id="6" idx="4"/>
            <a:endCxn id="10" idx="0"/>
          </p:cNvCxnSpPr>
          <p:nvPr/>
        </p:nvCxnSpPr>
        <p:spPr bwMode="auto">
          <a:xfrm rot="5400000">
            <a:off x="1905001" y="4076700"/>
            <a:ext cx="914400" cy="3175"/>
          </a:xfrm>
          <a:prstGeom prst="straightConnector1">
            <a:avLst/>
          </a:prstGeom>
          <a:noFill/>
          <a:ln w="50800" algn="ctr">
            <a:solidFill>
              <a:srgbClr val="FF3300"/>
            </a:solidFill>
            <a:round/>
            <a:headEnd/>
            <a:tailEnd type="arrow" w="med" len="med"/>
          </a:ln>
        </p:spPr>
      </p:cxnSp>
      <p:cxnSp>
        <p:nvCxnSpPr>
          <p:cNvPr id="32" name="Straight Arrow Connector 31"/>
          <p:cNvCxnSpPr>
            <a:stCxn id="7" idx="3"/>
            <a:endCxn id="11" idx="0"/>
          </p:cNvCxnSpPr>
          <p:nvPr/>
        </p:nvCxnSpPr>
        <p:spPr>
          <a:xfrm rot="5400000">
            <a:off x="3571081" y="3704432"/>
            <a:ext cx="992187" cy="6667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5"/>
            <a:endCxn id="12" idx="0"/>
          </p:cNvCxnSpPr>
          <p:nvPr/>
        </p:nvCxnSpPr>
        <p:spPr>
          <a:xfrm rot="16200000" flipH="1">
            <a:off x="4809331" y="3780632"/>
            <a:ext cx="992187" cy="5143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4"/>
            <a:endCxn id="13" idx="0"/>
          </p:cNvCxnSpPr>
          <p:nvPr/>
        </p:nvCxnSpPr>
        <p:spPr>
          <a:xfrm rot="5400000">
            <a:off x="6400801" y="4076700"/>
            <a:ext cx="9144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5"/>
            <a:endCxn id="14" idx="0"/>
          </p:cNvCxnSpPr>
          <p:nvPr/>
        </p:nvCxnSpPr>
        <p:spPr>
          <a:xfrm rot="16200000" flipH="1">
            <a:off x="7247731" y="3475832"/>
            <a:ext cx="992187" cy="11239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cxnSpLocks noChangeShapeType="1"/>
            <a:stCxn id="9" idx="4"/>
          </p:cNvCxnSpPr>
          <p:nvPr/>
        </p:nvCxnSpPr>
        <p:spPr bwMode="auto">
          <a:xfrm>
            <a:off x="6858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stCxn id="10" idx="4"/>
            <a:endCxn id="16" idx="0"/>
          </p:cNvCxnSpPr>
          <p:nvPr/>
        </p:nvCxnSpPr>
        <p:spPr>
          <a:xfrm rot="5400000">
            <a:off x="2000251" y="5429250"/>
            <a:ext cx="7239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 noChangeShapeType="1"/>
            <a:stCxn id="11" idx="4"/>
          </p:cNvCxnSpPr>
          <p:nvPr/>
        </p:nvCxnSpPr>
        <p:spPr bwMode="auto">
          <a:xfrm>
            <a:off x="37338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7" name="Straight Arrow Connector 46"/>
          <p:cNvCxnSpPr>
            <a:cxnSpLocks noChangeShapeType="1"/>
            <a:stCxn id="12" idx="4"/>
          </p:cNvCxnSpPr>
          <p:nvPr/>
        </p:nvCxnSpPr>
        <p:spPr bwMode="auto">
          <a:xfrm>
            <a:off x="55626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" name="Straight Arrow Connector 47"/>
          <p:cNvCxnSpPr>
            <a:cxnSpLocks noChangeShapeType="1"/>
            <a:stCxn id="13" idx="4"/>
          </p:cNvCxnSpPr>
          <p:nvPr/>
        </p:nvCxnSpPr>
        <p:spPr bwMode="auto">
          <a:xfrm>
            <a:off x="68580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" name="Straight Arrow Connector 48"/>
          <p:cNvCxnSpPr>
            <a:cxnSpLocks noChangeShapeType="1"/>
            <a:stCxn id="14" idx="4"/>
          </p:cNvCxnSpPr>
          <p:nvPr/>
        </p:nvCxnSpPr>
        <p:spPr bwMode="auto">
          <a:xfrm>
            <a:off x="83058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83682" name="TextBox 55"/>
          <p:cNvSpPr txBox="1">
            <a:spLocks noChangeArrowheads="1"/>
          </p:cNvSpPr>
          <p:nvPr/>
        </p:nvSpPr>
        <p:spPr bwMode="auto">
          <a:xfrm>
            <a:off x="2590800" y="2678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3683" name="TextBox 56"/>
          <p:cNvSpPr txBox="1">
            <a:spLocks noChangeArrowheads="1"/>
          </p:cNvSpPr>
          <p:nvPr/>
        </p:nvSpPr>
        <p:spPr bwMode="auto">
          <a:xfrm>
            <a:off x="4724400" y="2601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3684" name="TextBox 57"/>
          <p:cNvSpPr txBox="1">
            <a:spLocks noChangeArrowheads="1"/>
          </p:cNvSpPr>
          <p:nvPr/>
        </p:nvSpPr>
        <p:spPr bwMode="auto">
          <a:xfrm>
            <a:off x="6019800" y="2590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3685" name="TextBox 58"/>
          <p:cNvSpPr txBox="1">
            <a:spLocks noChangeArrowheads="1"/>
          </p:cNvSpPr>
          <p:nvPr/>
        </p:nvSpPr>
        <p:spPr bwMode="auto">
          <a:xfrm>
            <a:off x="685800" y="3733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3686" name="TextBox 59"/>
          <p:cNvSpPr txBox="1">
            <a:spLocks noChangeArrowheads="1"/>
          </p:cNvSpPr>
          <p:nvPr/>
        </p:nvSpPr>
        <p:spPr bwMode="auto">
          <a:xfrm>
            <a:off x="2362200" y="5268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3687" name="TextBox 60"/>
          <p:cNvSpPr txBox="1">
            <a:spLocks noChangeArrowheads="1"/>
          </p:cNvSpPr>
          <p:nvPr/>
        </p:nvSpPr>
        <p:spPr bwMode="auto">
          <a:xfrm>
            <a:off x="914400" y="5300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3688" name="TextBox 61"/>
          <p:cNvSpPr txBox="1">
            <a:spLocks noChangeArrowheads="1"/>
          </p:cNvSpPr>
          <p:nvPr/>
        </p:nvSpPr>
        <p:spPr bwMode="auto">
          <a:xfrm>
            <a:off x="2590800" y="3852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z=y+1</a:t>
            </a:r>
          </a:p>
        </p:txBody>
      </p:sp>
      <p:sp>
        <p:nvSpPr>
          <p:cNvPr id="283689" name="TextBox 62"/>
          <p:cNvSpPr txBox="1">
            <a:spLocks noChangeArrowheads="1"/>
          </p:cNvSpPr>
          <p:nvPr/>
        </p:nvSpPr>
        <p:spPr bwMode="auto">
          <a:xfrm>
            <a:off x="4191000" y="4233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3690" name="TextBox 63"/>
          <p:cNvSpPr txBox="1">
            <a:spLocks noChangeArrowheads="1"/>
          </p:cNvSpPr>
          <p:nvPr/>
        </p:nvSpPr>
        <p:spPr bwMode="auto">
          <a:xfrm>
            <a:off x="3886200" y="5345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3691" name="TextBox 64"/>
          <p:cNvSpPr txBox="1">
            <a:spLocks noChangeArrowheads="1"/>
          </p:cNvSpPr>
          <p:nvPr/>
        </p:nvSpPr>
        <p:spPr bwMode="auto">
          <a:xfrm>
            <a:off x="5486400" y="3810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3692" name="TextBox 65"/>
          <p:cNvSpPr txBox="1">
            <a:spLocks noChangeArrowheads="1"/>
          </p:cNvSpPr>
          <p:nvPr/>
        </p:nvSpPr>
        <p:spPr bwMode="auto">
          <a:xfrm>
            <a:off x="5715000" y="5334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3693" name="TextBox 66"/>
          <p:cNvSpPr txBox="1">
            <a:spLocks noChangeArrowheads="1"/>
          </p:cNvSpPr>
          <p:nvPr/>
        </p:nvSpPr>
        <p:spPr bwMode="auto">
          <a:xfrm>
            <a:off x="6858000" y="4191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3694" name="TextBox 67"/>
          <p:cNvSpPr txBox="1">
            <a:spLocks noChangeArrowheads="1"/>
          </p:cNvSpPr>
          <p:nvPr/>
        </p:nvSpPr>
        <p:spPr bwMode="auto">
          <a:xfrm>
            <a:off x="8458200" y="5300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3695" name="TextBox 70"/>
          <p:cNvSpPr txBox="1">
            <a:spLocks noChangeArrowheads="1"/>
          </p:cNvSpPr>
          <p:nvPr/>
        </p:nvSpPr>
        <p:spPr bwMode="auto">
          <a:xfrm>
            <a:off x="8077200" y="40497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3696" name="TextBox 71"/>
          <p:cNvSpPr txBox="1">
            <a:spLocks noChangeArrowheads="1"/>
          </p:cNvSpPr>
          <p:nvPr/>
        </p:nvSpPr>
        <p:spPr bwMode="auto">
          <a:xfrm>
            <a:off x="6858000" y="5268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152400" y="5715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3" name="Oval 14"/>
          <p:cNvSpPr>
            <a:spLocks noChangeArrowheads="1"/>
          </p:cNvSpPr>
          <p:nvPr/>
        </p:nvSpPr>
        <p:spPr bwMode="auto">
          <a:xfrm>
            <a:off x="3200400" y="5715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5029200" y="5715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6324600" y="5715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7772400" y="5715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267200" y="19050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1,1,1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0,0,0</a:t>
            </a:r>
          </a:p>
        </p:txBody>
      </p:sp>
      <p:sp>
        <p:nvSpPr>
          <p:cNvPr id="6" name="Oval 5"/>
          <p:cNvSpPr/>
          <p:nvPr/>
        </p:nvSpPr>
        <p:spPr>
          <a:xfrm>
            <a:off x="19050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e,1,1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1,0,0</a:t>
            </a:r>
          </a:p>
        </p:txBody>
      </p:sp>
      <p:sp>
        <p:nvSpPr>
          <p:cNvPr id="7" name="Oval 6"/>
          <p:cNvSpPr/>
          <p:nvPr/>
        </p:nvSpPr>
        <p:spPr>
          <a:xfrm>
            <a:off x="42672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0,1,0</a:t>
            </a:r>
          </a:p>
        </p:txBody>
      </p:sp>
      <p:sp>
        <p:nvSpPr>
          <p:cNvPr id="8" name="Oval 7"/>
          <p:cNvSpPr/>
          <p:nvPr/>
        </p:nvSpPr>
        <p:spPr>
          <a:xfrm>
            <a:off x="64008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1,1,e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0,0,1</a:t>
            </a:r>
          </a:p>
        </p:txBody>
      </p:sp>
      <p:sp>
        <p:nvSpPr>
          <p:cNvPr id="9" name="Oval 8"/>
          <p:cNvSpPr/>
          <p:nvPr/>
        </p:nvSpPr>
        <p:spPr>
          <a:xfrm>
            <a:off x="2286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e,e,1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1,2,0</a:t>
            </a:r>
          </a:p>
        </p:txBody>
      </p:sp>
      <p:sp>
        <p:nvSpPr>
          <p:cNvPr id="11" name="Oval 10"/>
          <p:cNvSpPr/>
          <p:nvPr/>
        </p:nvSpPr>
        <p:spPr>
          <a:xfrm>
            <a:off x="32766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e,e,1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1,1,0</a:t>
            </a:r>
          </a:p>
        </p:txBody>
      </p:sp>
      <p:sp>
        <p:nvSpPr>
          <p:cNvPr id="12" name="Oval 11"/>
          <p:cNvSpPr/>
          <p:nvPr/>
        </p:nvSpPr>
        <p:spPr>
          <a:xfrm>
            <a:off x="51054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0,1,2</a:t>
            </a:r>
          </a:p>
        </p:txBody>
      </p:sp>
      <p:sp>
        <p:nvSpPr>
          <p:cNvPr id="13" name="Oval 12"/>
          <p:cNvSpPr/>
          <p:nvPr/>
        </p:nvSpPr>
        <p:spPr>
          <a:xfrm>
            <a:off x="64008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e,1,e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2,0,1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0,1,1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2286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e,e,e1,2,3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32766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+mn-lt"/>
                <a:cs typeface="+mn-cs"/>
              </a:rPr>
              <a:t>e,e,e</a:t>
            </a:r>
            <a:r>
              <a:rPr lang="en-US" sz="1600" dirty="0">
                <a:latin typeface="+mn-lt"/>
                <a:cs typeface="+mn-cs"/>
              </a:rPr>
              <a:t/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1,1,2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51054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e,e,e3,1,2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008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e,e,e,2,3,1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8486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e,e,e2,1,1</a:t>
            </a:r>
          </a:p>
        </p:txBody>
      </p:sp>
      <p:cxnSp>
        <p:nvCxnSpPr>
          <p:cNvPr id="22" name="Straight Arrow Connector 21"/>
          <p:cNvCxnSpPr>
            <a:stCxn id="5" idx="3"/>
            <a:endCxn id="6" idx="7"/>
          </p:cNvCxnSpPr>
          <p:nvPr/>
        </p:nvCxnSpPr>
        <p:spPr>
          <a:xfrm rot="5400000">
            <a:off x="3141662" y="1905001"/>
            <a:ext cx="803275" cy="17145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4"/>
            <a:endCxn id="7" idx="0"/>
          </p:cNvCxnSpPr>
          <p:nvPr/>
        </p:nvCxnSpPr>
        <p:spPr>
          <a:xfrm rot="5400000">
            <a:off x="4400551" y="2762250"/>
            <a:ext cx="6477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5"/>
            <a:endCxn id="8" idx="1"/>
          </p:cNvCxnSpPr>
          <p:nvPr/>
        </p:nvCxnSpPr>
        <p:spPr>
          <a:xfrm rot="16200000" flipH="1">
            <a:off x="5389562" y="2019301"/>
            <a:ext cx="803275" cy="14859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3"/>
            <a:endCxn id="9" idx="0"/>
          </p:cNvCxnSpPr>
          <p:nvPr/>
        </p:nvCxnSpPr>
        <p:spPr>
          <a:xfrm rot="5400000">
            <a:off x="865981" y="3361532"/>
            <a:ext cx="992187" cy="13525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  <a:endCxn id="11" idx="0"/>
          </p:cNvCxnSpPr>
          <p:nvPr/>
        </p:nvCxnSpPr>
        <p:spPr>
          <a:xfrm rot="5400000">
            <a:off x="3571081" y="3704432"/>
            <a:ext cx="992187" cy="6667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5"/>
            <a:endCxn id="12" idx="0"/>
          </p:cNvCxnSpPr>
          <p:nvPr/>
        </p:nvCxnSpPr>
        <p:spPr>
          <a:xfrm rot="16200000" flipH="1">
            <a:off x="4809331" y="3780632"/>
            <a:ext cx="992187" cy="5143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4"/>
            <a:endCxn id="13" idx="0"/>
          </p:cNvCxnSpPr>
          <p:nvPr/>
        </p:nvCxnSpPr>
        <p:spPr>
          <a:xfrm rot="5400000">
            <a:off x="6400801" y="4076700"/>
            <a:ext cx="9144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5"/>
            <a:endCxn id="14" idx="0"/>
          </p:cNvCxnSpPr>
          <p:nvPr/>
        </p:nvCxnSpPr>
        <p:spPr>
          <a:xfrm rot="16200000" flipH="1">
            <a:off x="7247731" y="3475832"/>
            <a:ext cx="992187" cy="11239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cxnSpLocks noChangeShapeType="1"/>
            <a:stCxn id="9" idx="4"/>
          </p:cNvCxnSpPr>
          <p:nvPr/>
        </p:nvCxnSpPr>
        <p:spPr bwMode="auto">
          <a:xfrm>
            <a:off x="6858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" name="Straight Arrow Connector 43"/>
          <p:cNvCxnSpPr>
            <a:cxnSpLocks noChangeShapeType="1"/>
            <a:stCxn id="11" idx="4"/>
          </p:cNvCxnSpPr>
          <p:nvPr/>
        </p:nvCxnSpPr>
        <p:spPr bwMode="auto">
          <a:xfrm>
            <a:off x="37338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7" name="Straight Arrow Connector 46"/>
          <p:cNvCxnSpPr>
            <a:cxnSpLocks noChangeShapeType="1"/>
            <a:stCxn id="12" idx="4"/>
          </p:cNvCxnSpPr>
          <p:nvPr/>
        </p:nvCxnSpPr>
        <p:spPr bwMode="auto">
          <a:xfrm>
            <a:off x="55626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" name="Straight Arrow Connector 47"/>
          <p:cNvCxnSpPr>
            <a:cxnSpLocks noChangeShapeType="1"/>
            <a:stCxn id="13" idx="4"/>
          </p:cNvCxnSpPr>
          <p:nvPr/>
        </p:nvCxnSpPr>
        <p:spPr bwMode="auto">
          <a:xfrm>
            <a:off x="68580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" name="Straight Arrow Connector 48"/>
          <p:cNvCxnSpPr>
            <a:cxnSpLocks noChangeShapeType="1"/>
            <a:stCxn id="14" idx="4"/>
          </p:cNvCxnSpPr>
          <p:nvPr/>
        </p:nvCxnSpPr>
        <p:spPr bwMode="auto">
          <a:xfrm>
            <a:off x="83058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89826" name="TextBox 55"/>
          <p:cNvSpPr txBox="1">
            <a:spLocks noChangeArrowheads="1"/>
          </p:cNvSpPr>
          <p:nvPr/>
        </p:nvSpPr>
        <p:spPr bwMode="auto">
          <a:xfrm>
            <a:off x="2590800" y="2678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9827" name="TextBox 56"/>
          <p:cNvSpPr txBox="1">
            <a:spLocks noChangeArrowheads="1"/>
          </p:cNvSpPr>
          <p:nvPr/>
        </p:nvSpPr>
        <p:spPr bwMode="auto">
          <a:xfrm>
            <a:off x="4724400" y="2601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9828" name="TextBox 57"/>
          <p:cNvSpPr txBox="1">
            <a:spLocks noChangeArrowheads="1"/>
          </p:cNvSpPr>
          <p:nvPr/>
        </p:nvSpPr>
        <p:spPr bwMode="auto">
          <a:xfrm>
            <a:off x="6019800" y="2590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9829" name="TextBox 58"/>
          <p:cNvSpPr txBox="1">
            <a:spLocks noChangeArrowheads="1"/>
          </p:cNvSpPr>
          <p:nvPr/>
        </p:nvSpPr>
        <p:spPr bwMode="auto">
          <a:xfrm>
            <a:off x="685800" y="3733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9831" name="TextBox 60"/>
          <p:cNvSpPr txBox="1">
            <a:spLocks noChangeArrowheads="1"/>
          </p:cNvSpPr>
          <p:nvPr/>
        </p:nvSpPr>
        <p:spPr bwMode="auto">
          <a:xfrm>
            <a:off x="914400" y="5300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9833" name="TextBox 62"/>
          <p:cNvSpPr txBox="1">
            <a:spLocks noChangeArrowheads="1"/>
          </p:cNvSpPr>
          <p:nvPr/>
        </p:nvSpPr>
        <p:spPr bwMode="auto">
          <a:xfrm>
            <a:off x="4191000" y="4233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9834" name="TextBox 63"/>
          <p:cNvSpPr txBox="1">
            <a:spLocks noChangeArrowheads="1"/>
          </p:cNvSpPr>
          <p:nvPr/>
        </p:nvSpPr>
        <p:spPr bwMode="auto">
          <a:xfrm>
            <a:off x="3886200" y="5345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9835" name="TextBox 64"/>
          <p:cNvSpPr txBox="1">
            <a:spLocks noChangeArrowheads="1"/>
          </p:cNvSpPr>
          <p:nvPr/>
        </p:nvSpPr>
        <p:spPr bwMode="auto">
          <a:xfrm>
            <a:off x="5486400" y="3810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9836" name="TextBox 65"/>
          <p:cNvSpPr txBox="1">
            <a:spLocks noChangeArrowheads="1"/>
          </p:cNvSpPr>
          <p:nvPr/>
        </p:nvSpPr>
        <p:spPr bwMode="auto">
          <a:xfrm>
            <a:off x="5715000" y="5334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9837" name="TextBox 66"/>
          <p:cNvSpPr txBox="1">
            <a:spLocks noChangeArrowheads="1"/>
          </p:cNvSpPr>
          <p:nvPr/>
        </p:nvSpPr>
        <p:spPr bwMode="auto">
          <a:xfrm>
            <a:off x="6858000" y="4191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9838" name="TextBox 67"/>
          <p:cNvSpPr txBox="1">
            <a:spLocks noChangeArrowheads="1"/>
          </p:cNvSpPr>
          <p:nvPr/>
        </p:nvSpPr>
        <p:spPr bwMode="auto">
          <a:xfrm>
            <a:off x="8458200" y="5300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9839" name="TextBox 70"/>
          <p:cNvSpPr txBox="1">
            <a:spLocks noChangeArrowheads="1"/>
          </p:cNvSpPr>
          <p:nvPr/>
        </p:nvSpPr>
        <p:spPr bwMode="auto">
          <a:xfrm>
            <a:off x="8077200" y="40497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9840" name="TextBox 71"/>
          <p:cNvSpPr txBox="1">
            <a:spLocks noChangeArrowheads="1"/>
          </p:cNvSpPr>
          <p:nvPr/>
        </p:nvSpPr>
        <p:spPr bwMode="auto">
          <a:xfrm>
            <a:off x="6858000" y="5268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152400" y="5715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3" name="Oval 14"/>
          <p:cNvSpPr>
            <a:spLocks noChangeArrowheads="1"/>
          </p:cNvSpPr>
          <p:nvPr/>
        </p:nvSpPr>
        <p:spPr bwMode="auto">
          <a:xfrm>
            <a:off x="3200400" y="5715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5029200" y="5715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6324600" y="5715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7772400" y="5715000"/>
            <a:ext cx="1066800" cy="685800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905000" y="45339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e,1,e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1,0,1</a:t>
            </a:r>
          </a:p>
        </p:txBody>
      </p:sp>
      <p:sp>
        <p:nvSpPr>
          <p:cNvPr id="16" name="Oval 15"/>
          <p:cNvSpPr/>
          <p:nvPr/>
        </p:nvSpPr>
        <p:spPr>
          <a:xfrm>
            <a:off x="1905000" y="57912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</a:rPr>
              <a:t>e,e,e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1,2,1</a:t>
            </a:r>
          </a:p>
        </p:txBody>
      </p:sp>
      <p:cxnSp>
        <p:nvCxnSpPr>
          <p:cNvPr id="30" name="Straight Arrow Connector 29"/>
          <p:cNvCxnSpPr>
            <a:stCxn id="6" idx="4"/>
            <a:endCxn id="10" idx="0"/>
          </p:cNvCxnSpPr>
          <p:nvPr/>
        </p:nvCxnSpPr>
        <p:spPr>
          <a:xfrm rot="5400000">
            <a:off x="1906588" y="4075112"/>
            <a:ext cx="914400" cy="317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0" idx="4"/>
            <a:endCxn id="16" idx="0"/>
          </p:cNvCxnSpPr>
          <p:nvPr/>
        </p:nvCxnSpPr>
        <p:spPr>
          <a:xfrm rot="5400000">
            <a:off x="2000251" y="5429250"/>
            <a:ext cx="723900" cy="317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851" name="TextBox 59"/>
          <p:cNvSpPr txBox="1">
            <a:spLocks noChangeArrowheads="1"/>
          </p:cNvSpPr>
          <p:nvPr/>
        </p:nvSpPr>
        <p:spPr bwMode="auto">
          <a:xfrm>
            <a:off x="2362200" y="5268913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y=x+1</a:t>
            </a:r>
          </a:p>
        </p:txBody>
      </p:sp>
      <p:sp>
        <p:nvSpPr>
          <p:cNvPr id="289856" name="TextBox 49"/>
          <p:cNvSpPr txBox="1">
            <a:spLocks noChangeArrowheads="1"/>
          </p:cNvSpPr>
          <p:nvPr/>
        </p:nvSpPr>
        <p:spPr bwMode="auto">
          <a:xfrm>
            <a:off x="5791200" y="2362200"/>
            <a:ext cx="2057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x</a:t>
            </a:r>
            <a:r>
              <a:rPr lang="en-US" sz="1600" dirty="0" smtClean="0"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latin typeface="Calibri" pitchFamily="34" charset="0"/>
              </a:rPr>
              <a:t>1 </a:t>
            </a:r>
            <a:r>
              <a:rPr lang="en-US" sz="1600" dirty="0" smtClean="0"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latin typeface="Calibri" pitchFamily="34" charset="0"/>
              </a:rPr>
              <a:t> y</a:t>
            </a:r>
            <a:r>
              <a:rPr lang="en-US" sz="1600" dirty="0" smtClean="0"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latin typeface="Calibri" pitchFamily="34" charset="0"/>
              </a:rPr>
              <a:t>0 </a:t>
            </a:r>
            <a:r>
              <a:rPr lang="en-US" sz="1600" dirty="0" smtClean="0"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latin typeface="Calibri" pitchFamily="34" charset="0"/>
              </a:rPr>
              <a:t> z</a:t>
            </a:r>
            <a:r>
              <a:rPr lang="en-US" sz="1600" dirty="0" smtClean="0"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latin typeface="Calibri" pitchFamily="34" charset="0"/>
              </a:rPr>
              <a:t>0 </a:t>
            </a:r>
            <a:r>
              <a:rPr lang="en-US" sz="1600" dirty="0">
                <a:latin typeface="Calibri" pitchFamily="34" charset="0"/>
              </a:rPr>
              <a:t/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  <a:sym typeface="Wingdings" pitchFamily="2" charset="2"/>
              </a:rPr>
              <a:t>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89857" name="TextBox 49"/>
          <p:cNvSpPr txBox="1">
            <a:spLocks noChangeArrowheads="1"/>
          </p:cNvSpPr>
          <p:nvPr/>
        </p:nvSpPr>
        <p:spPr bwMode="auto">
          <a:xfrm>
            <a:off x="5241925" y="3581400"/>
            <a:ext cx="2057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x</a:t>
            </a:r>
            <a:r>
              <a:rPr lang="en-US" sz="1600" dirty="0" smtClean="0"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latin typeface="Calibri" pitchFamily="34" charset="0"/>
              </a:rPr>
              <a:t>1 </a:t>
            </a:r>
            <a:r>
              <a:rPr lang="en-US" sz="1600" dirty="0" smtClean="0"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latin typeface="Calibri" pitchFamily="34" charset="0"/>
              </a:rPr>
              <a:t> y</a:t>
            </a:r>
            <a:r>
              <a:rPr lang="en-US" sz="1600" dirty="0" smtClean="0"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latin typeface="Calibri" pitchFamily="34" charset="0"/>
              </a:rPr>
              <a:t>0 </a:t>
            </a:r>
            <a:r>
              <a:rPr lang="en-US" sz="1600" dirty="0" smtClean="0"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latin typeface="Calibri" pitchFamily="34" charset="0"/>
              </a:rPr>
              <a:t> z</a:t>
            </a:r>
            <a:r>
              <a:rPr lang="en-US" sz="1600" dirty="0" smtClean="0"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latin typeface="Calibri" pitchFamily="34" charset="0"/>
              </a:rPr>
              <a:t>0 </a:t>
            </a:r>
            <a:r>
              <a:rPr lang="en-US" sz="1600" dirty="0">
                <a:latin typeface="Calibri" pitchFamily="34" charset="0"/>
              </a:rPr>
              <a:t/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  <a:sym typeface="Wingdings" pitchFamily="2" charset="2"/>
              </a:rPr>
              <a:t>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89858" name="TextBox 49"/>
          <p:cNvSpPr txBox="1">
            <a:spLocks noChangeArrowheads="1"/>
          </p:cNvSpPr>
          <p:nvPr/>
        </p:nvSpPr>
        <p:spPr bwMode="auto">
          <a:xfrm>
            <a:off x="3673475" y="5121275"/>
            <a:ext cx="2057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x</a:t>
            </a:r>
            <a:r>
              <a:rPr lang="en-US" sz="1600" dirty="0" smtClean="0"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latin typeface="Calibri" pitchFamily="34" charset="0"/>
              </a:rPr>
              <a:t>1 </a:t>
            </a:r>
            <a:r>
              <a:rPr lang="en-US" sz="1600" dirty="0" smtClean="0"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latin typeface="Calibri" pitchFamily="34" charset="0"/>
              </a:rPr>
              <a:t> y</a:t>
            </a:r>
            <a:r>
              <a:rPr lang="en-US" sz="1600" dirty="0" smtClean="0"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latin typeface="Calibri" pitchFamily="34" charset="0"/>
              </a:rPr>
              <a:t>0 </a:t>
            </a:r>
            <a:r>
              <a:rPr lang="en-US" sz="1600" dirty="0" smtClean="0"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latin typeface="Calibri" pitchFamily="34" charset="0"/>
              </a:rPr>
              <a:t> z</a:t>
            </a:r>
            <a:r>
              <a:rPr lang="en-US" sz="1600" dirty="0" smtClean="0"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latin typeface="Calibri" pitchFamily="34" charset="0"/>
              </a:rPr>
              <a:t>0 </a:t>
            </a:r>
            <a:r>
              <a:rPr lang="en-US" sz="1600" dirty="0">
                <a:latin typeface="Calibri" pitchFamily="34" charset="0"/>
              </a:rPr>
              <a:t/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  <a:sym typeface="Wingdings" pitchFamily="2" charset="2"/>
              </a:rPr>
              <a:t>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89859" name="TextBox 49"/>
          <p:cNvSpPr txBox="1">
            <a:spLocks noChangeArrowheads="1"/>
          </p:cNvSpPr>
          <p:nvPr/>
        </p:nvSpPr>
        <p:spPr bwMode="auto">
          <a:xfrm>
            <a:off x="654050" y="5073650"/>
            <a:ext cx="2057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x</a:t>
            </a:r>
            <a:r>
              <a:rPr lang="en-US" sz="1600" dirty="0" smtClean="0"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latin typeface="Calibri" pitchFamily="34" charset="0"/>
              </a:rPr>
              <a:t>1 </a:t>
            </a:r>
            <a:r>
              <a:rPr lang="en-US" sz="1600" dirty="0" smtClean="0"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latin typeface="Calibri" pitchFamily="34" charset="0"/>
              </a:rPr>
              <a:t> y</a:t>
            </a:r>
            <a:r>
              <a:rPr lang="en-US" sz="1600" dirty="0" smtClean="0"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latin typeface="Calibri" pitchFamily="34" charset="0"/>
              </a:rPr>
              <a:t>0 </a:t>
            </a:r>
            <a:r>
              <a:rPr lang="en-US" sz="1600" dirty="0" smtClean="0"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latin typeface="Calibri" pitchFamily="34" charset="0"/>
              </a:rPr>
              <a:t> z</a:t>
            </a:r>
            <a:r>
              <a:rPr lang="en-US" sz="1600" dirty="0" smtClean="0"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latin typeface="Calibri" pitchFamily="34" charset="0"/>
              </a:rPr>
              <a:t>0 </a:t>
            </a:r>
            <a:r>
              <a:rPr lang="en-US" sz="1600" dirty="0">
                <a:latin typeface="Calibri" pitchFamily="34" charset="0"/>
              </a:rPr>
              <a:t/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  <a:sym typeface="Wingdings" pitchFamily="2" charset="2"/>
              </a:rPr>
              <a:t></a:t>
            </a:r>
            <a:endParaRPr lang="en-US" sz="1600" dirty="0">
              <a:latin typeface="Calibri" pitchFamily="34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1524000" y="898525"/>
            <a:ext cx="6392863" cy="1311275"/>
            <a:chOff x="762000" y="898525"/>
            <a:chExt cx="6392863" cy="1311275"/>
          </a:xfrm>
        </p:grpSpPr>
        <p:sp>
          <p:nvSpPr>
            <p:cNvPr id="61" name="Rounded Rectangle 60"/>
            <p:cNvSpPr/>
            <p:nvPr/>
          </p:nvSpPr>
          <p:spPr>
            <a:xfrm>
              <a:off x="762000" y="1219200"/>
              <a:ext cx="6019800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860" name="Text Box 68"/>
            <p:cNvSpPr txBox="1">
              <a:spLocks noChangeArrowheads="1"/>
            </p:cNvSpPr>
            <p:nvPr/>
          </p:nvSpPr>
          <p:spPr bwMode="auto">
            <a:xfrm>
              <a:off x="795337" y="1254125"/>
              <a:ext cx="5536196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000" dirty="0"/>
                <a:t>Correct and Maximally Permissive</a:t>
              </a:r>
            </a:p>
          </p:txBody>
        </p:sp>
        <p:sp>
          <p:nvSpPr>
            <p:cNvPr id="289861" name="Text Box 69"/>
            <p:cNvSpPr txBox="1">
              <a:spLocks noChangeArrowheads="1"/>
            </p:cNvSpPr>
            <p:nvPr/>
          </p:nvSpPr>
          <p:spPr bwMode="auto">
            <a:xfrm>
              <a:off x="6172200" y="898525"/>
              <a:ext cx="982663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0" dirty="0">
                  <a:solidFill>
                    <a:srgbClr val="008000"/>
                  </a:solidFill>
                  <a:sym typeface="Wingdings" pitchFamily="2" charset="2"/>
                </a:rPr>
                <a:t></a:t>
              </a:r>
            </a:p>
          </p:txBody>
        </p:sp>
      </p:grpSp>
      <p:sp>
        <p:nvSpPr>
          <p:cNvPr id="6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is valid</a:t>
            </a: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4" name="TextBox 49"/>
          <p:cNvSpPr txBox="1">
            <a:spLocks noChangeArrowheads="1"/>
          </p:cNvSpPr>
          <p:nvPr/>
        </p:nvSpPr>
        <p:spPr bwMode="auto">
          <a:xfrm>
            <a:off x="2324100" y="3733800"/>
            <a:ext cx="152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x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1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y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0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z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0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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z=y+1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program</a:t>
            </a: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1532648" y="3871913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 </a:t>
            </a:r>
            <a:r>
              <a:rPr lang="en-US" dirty="0" smtClean="0">
                <a:sym typeface="Math B"/>
              </a:rPr>
              <a:t></a:t>
            </a:r>
            <a:r>
              <a:rPr lang="en-US" dirty="0" smtClean="0"/>
              <a:t>(</a:t>
            </a:r>
            <a:r>
              <a:rPr lang="en-US" dirty="0"/>
              <a:t>y = 2 </a:t>
            </a:r>
            <a:r>
              <a:rPr lang="en-US" dirty="0" smtClean="0">
                <a:sym typeface="Math B"/>
              </a:rPr>
              <a:t></a:t>
            </a:r>
            <a:r>
              <a:rPr lang="en-US" dirty="0" smtClean="0"/>
              <a:t> </a:t>
            </a:r>
            <a:r>
              <a:rPr lang="en-US" dirty="0"/>
              <a:t>z = 1)</a:t>
            </a:r>
          </a:p>
          <a:p>
            <a:pPr>
              <a:buFontTx/>
              <a:buChar char="•"/>
            </a:pPr>
            <a:r>
              <a:rPr lang="en-US" dirty="0"/>
              <a:t> No Stuck States</a:t>
            </a: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1685048" y="3521075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Specification:</a:t>
            </a:r>
          </a:p>
        </p:txBody>
      </p:sp>
      <p:sp>
        <p:nvSpPr>
          <p:cNvPr id="40" name="Content Placeholder 13"/>
          <p:cNvSpPr txBox="1">
            <a:spLocks/>
          </p:cNvSpPr>
          <p:nvPr/>
        </p:nvSpPr>
        <p:spPr bwMode="auto">
          <a:xfrm>
            <a:off x="4275848" y="4000500"/>
            <a:ext cx="2286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chemeClr val="accent3"/>
                </a:solidFill>
              </a:rPr>
              <a:t>{ </a:t>
            </a:r>
            <a:r>
              <a:rPr lang="en-US" b="1" dirty="0">
                <a:solidFill>
                  <a:schemeClr val="accent3"/>
                </a:solidFill>
              </a:rPr>
              <a:t>x, </a:t>
            </a:r>
            <a:r>
              <a:rPr lang="en-US" b="1" dirty="0" smtClean="0">
                <a:solidFill>
                  <a:schemeClr val="accent3"/>
                </a:solidFill>
              </a:rPr>
              <a:t> y, z </a:t>
            </a:r>
            <a:r>
              <a:rPr lang="en-US" dirty="0" smtClean="0">
                <a:solidFill>
                  <a:schemeClr val="accent3"/>
                </a:solidFill>
              </a:rPr>
              <a:t>}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4199648" y="35052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Abstraction:</a:t>
            </a:r>
            <a:endParaRPr lang="en-US" dirty="0"/>
          </a:p>
        </p:txBody>
      </p:sp>
      <p:sp>
        <p:nvSpPr>
          <p:cNvPr id="42" name="TextBox 3"/>
          <p:cNvSpPr txBox="1">
            <a:spLocks noChangeArrowheads="1"/>
          </p:cNvSpPr>
          <p:nvPr/>
        </p:nvSpPr>
        <p:spPr bwMode="auto">
          <a:xfrm>
            <a:off x="1456448" y="1752600"/>
            <a:ext cx="127310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1: x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= z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3" name="TextBox 4"/>
          <p:cNvSpPr txBox="1">
            <a:spLocks noChangeArrowheads="1"/>
          </p:cNvSpPr>
          <p:nvPr/>
        </p:nvSpPr>
        <p:spPr bwMode="auto">
          <a:xfrm>
            <a:off x="3056648" y="1752600"/>
            <a:ext cx="1295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T2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1: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y = x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4" name="TextBox 5"/>
          <p:cNvSpPr txBox="1">
            <a:spLocks noChangeArrowheads="1"/>
          </p:cNvSpPr>
          <p:nvPr/>
        </p:nvSpPr>
        <p:spPr bwMode="auto">
          <a:xfrm>
            <a:off x="4795018" y="1752600"/>
            <a:ext cx="12779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T3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1: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z = y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45" name="Group 14"/>
          <p:cNvGrpSpPr/>
          <p:nvPr/>
        </p:nvGrpSpPr>
        <p:grpSpPr>
          <a:xfrm>
            <a:off x="2751848" y="1905000"/>
            <a:ext cx="152400" cy="1021616"/>
            <a:chOff x="2438400" y="2057400"/>
            <a:chExt cx="152400" cy="1600200"/>
          </a:xfrm>
        </p:grpSpPr>
        <p:cxnSp>
          <p:nvCxnSpPr>
            <p:cNvPr id="46" name="Straight Connector 45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14"/>
          <p:cNvGrpSpPr/>
          <p:nvPr/>
        </p:nvGrpSpPr>
        <p:grpSpPr>
          <a:xfrm>
            <a:off x="4414018" y="1905000"/>
            <a:ext cx="152400" cy="1021616"/>
            <a:chOff x="2438400" y="2057400"/>
            <a:chExt cx="152400" cy="1600200"/>
          </a:xfrm>
        </p:grpSpPr>
        <p:cxnSp>
          <p:nvCxnSpPr>
            <p:cNvPr id="49" name="Straight Connector 48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ounded Rectangle 50"/>
          <p:cNvSpPr/>
          <p:nvPr/>
        </p:nvSpPr>
        <p:spPr>
          <a:xfrm>
            <a:off x="1380248" y="1447800"/>
            <a:ext cx="4876800" cy="1752600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1380248" y="3505200"/>
            <a:ext cx="2209800" cy="106680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3971048" y="3505200"/>
            <a:ext cx="2209800" cy="1066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3"/>
          <p:cNvSpPr txBox="1">
            <a:spLocks noChangeArrowheads="1"/>
          </p:cNvSpPr>
          <p:nvPr/>
        </p:nvSpPr>
        <p:spPr bwMode="auto">
          <a:xfrm>
            <a:off x="1380248" y="5105400"/>
            <a:ext cx="127310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1: x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= z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5" name="TextBox 4"/>
          <p:cNvSpPr txBox="1">
            <a:spLocks noChangeArrowheads="1"/>
          </p:cNvSpPr>
          <p:nvPr/>
        </p:nvSpPr>
        <p:spPr bwMode="auto">
          <a:xfrm>
            <a:off x="2980448" y="5105400"/>
            <a:ext cx="1295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T2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1: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y = x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" name="TextBox 5"/>
          <p:cNvSpPr txBox="1">
            <a:spLocks noChangeArrowheads="1"/>
          </p:cNvSpPr>
          <p:nvPr/>
        </p:nvSpPr>
        <p:spPr bwMode="auto">
          <a:xfrm>
            <a:off x="4718818" y="5105400"/>
            <a:ext cx="36631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T3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1: </a:t>
            </a:r>
            <a:r>
              <a:rPr lang="en-US" b="1" dirty="0" smtClean="0">
                <a:solidFill>
                  <a:srgbClr val="FFC000"/>
                </a:solidFill>
              </a:rPr>
              <a:t>(x</a:t>
            </a:r>
            <a:r>
              <a:rPr lang="en-US" dirty="0" smtClean="0">
                <a:solidFill>
                  <a:srgbClr val="FFC000"/>
                </a:solidFill>
                <a:latin typeface="Calibri" pitchFamily="34" charset="0"/>
                <a:sym typeface="Math B"/>
              </a:rPr>
              <a:t>  </a:t>
            </a:r>
            <a:r>
              <a:rPr lang="en-US" b="1" dirty="0" smtClean="0">
                <a:solidFill>
                  <a:srgbClr val="FFC000"/>
                </a:solidFill>
              </a:rPr>
              <a:t>1 </a:t>
            </a:r>
            <a:r>
              <a:rPr lang="en-US" b="1" dirty="0" smtClean="0">
                <a:solidFill>
                  <a:srgbClr val="FFC000"/>
                </a:solidFill>
                <a:sym typeface="Math B"/>
              </a:rPr>
              <a:t></a:t>
            </a:r>
            <a:r>
              <a:rPr lang="en-US" b="1" dirty="0" smtClean="0">
                <a:solidFill>
                  <a:srgbClr val="FFC000"/>
                </a:solidFill>
              </a:rPr>
              <a:t> y</a:t>
            </a:r>
            <a:r>
              <a:rPr lang="en-US" dirty="0" smtClean="0">
                <a:solidFill>
                  <a:srgbClr val="FFC000"/>
                </a:solidFill>
                <a:latin typeface="Calibri" pitchFamily="34" charset="0"/>
                <a:sym typeface="Math B"/>
              </a:rPr>
              <a:t>  </a:t>
            </a:r>
            <a:r>
              <a:rPr lang="en-US" b="1" dirty="0" smtClean="0">
                <a:solidFill>
                  <a:srgbClr val="FFC000"/>
                </a:solidFill>
              </a:rPr>
              <a:t>0 </a:t>
            </a:r>
            <a:r>
              <a:rPr lang="en-US" b="1" dirty="0" smtClean="0">
                <a:solidFill>
                  <a:srgbClr val="FFC000"/>
                </a:solidFill>
                <a:sym typeface="Math B"/>
              </a:rPr>
              <a:t> </a:t>
            </a:r>
            <a:r>
              <a:rPr lang="en-US" b="1" dirty="0" smtClean="0">
                <a:solidFill>
                  <a:srgbClr val="FFC000"/>
                </a:solidFill>
              </a:rPr>
              <a:t>z</a:t>
            </a:r>
            <a:r>
              <a:rPr lang="en-US" dirty="0" smtClean="0">
                <a:solidFill>
                  <a:srgbClr val="FFC000"/>
                </a:solidFill>
                <a:latin typeface="Calibri" pitchFamily="34" charset="0"/>
                <a:sym typeface="Math B"/>
              </a:rPr>
              <a:t>  </a:t>
            </a:r>
            <a:r>
              <a:rPr lang="en-US" b="1" dirty="0" smtClean="0">
                <a:solidFill>
                  <a:srgbClr val="FFC000"/>
                </a:solidFill>
              </a:rPr>
              <a:t>0)</a:t>
            </a: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accent3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z = y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57" name="Group 14"/>
          <p:cNvGrpSpPr/>
          <p:nvPr/>
        </p:nvGrpSpPr>
        <p:grpSpPr>
          <a:xfrm>
            <a:off x="2675648" y="5257800"/>
            <a:ext cx="152400" cy="1021616"/>
            <a:chOff x="2438400" y="2057400"/>
            <a:chExt cx="152400" cy="1600200"/>
          </a:xfrm>
        </p:grpSpPr>
        <p:cxnSp>
          <p:nvCxnSpPr>
            <p:cNvPr id="58" name="Straight Connector 57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14"/>
          <p:cNvGrpSpPr/>
          <p:nvPr/>
        </p:nvGrpSpPr>
        <p:grpSpPr>
          <a:xfrm>
            <a:off x="4337818" y="5257800"/>
            <a:ext cx="152400" cy="1021616"/>
            <a:chOff x="2438400" y="2057400"/>
            <a:chExt cx="152400" cy="1600200"/>
          </a:xfrm>
        </p:grpSpPr>
        <p:cxnSp>
          <p:nvCxnSpPr>
            <p:cNvPr id="61" name="Straight Connector 60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ounded Rectangle 62"/>
          <p:cNvSpPr/>
          <p:nvPr/>
        </p:nvSpPr>
        <p:spPr>
          <a:xfrm>
            <a:off x="1397000" y="4800600"/>
            <a:ext cx="7010400" cy="1752600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2" name="Text Box 4"/>
          <p:cNvSpPr txBox="1">
            <a:spLocks noChangeArrowheads="1"/>
          </p:cNvSpPr>
          <p:nvPr/>
        </p:nvSpPr>
        <p:spPr bwMode="auto">
          <a:xfrm>
            <a:off x="1524000" y="4024313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 </a:t>
            </a:r>
            <a:r>
              <a:rPr lang="en-US" dirty="0" smtClean="0">
                <a:sym typeface="Math B"/>
              </a:rPr>
              <a:t></a:t>
            </a:r>
            <a:r>
              <a:rPr lang="en-US" dirty="0" smtClean="0"/>
              <a:t>(y = 2 </a:t>
            </a:r>
            <a:r>
              <a:rPr lang="en-US" dirty="0" smtClean="0">
                <a:sym typeface="Math B"/>
              </a:rPr>
              <a:t></a:t>
            </a:r>
            <a:r>
              <a:rPr lang="en-US" dirty="0" smtClean="0"/>
              <a:t> z = 1)</a:t>
            </a:r>
            <a:endParaRPr lang="en-US" dirty="0"/>
          </a:p>
          <a:p>
            <a:pPr>
              <a:buFontTx/>
              <a:buChar char="•"/>
            </a:pPr>
            <a:r>
              <a:rPr lang="en-US" dirty="0"/>
              <a:t> No Stuck States</a:t>
            </a:r>
          </a:p>
        </p:txBody>
      </p:sp>
      <p:sp>
        <p:nvSpPr>
          <p:cNvPr id="293893" name="Text Box 5"/>
          <p:cNvSpPr txBox="1">
            <a:spLocks noChangeArrowheads="1"/>
          </p:cNvSpPr>
          <p:nvPr/>
        </p:nvSpPr>
        <p:spPr bwMode="auto">
          <a:xfrm>
            <a:off x="1676400" y="3673475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Specification:</a:t>
            </a:r>
          </a:p>
        </p:txBody>
      </p:sp>
      <p:sp>
        <p:nvSpPr>
          <p:cNvPr id="293894" name="Content Placeholder 13"/>
          <p:cNvSpPr txBox="1">
            <a:spLocks/>
          </p:cNvSpPr>
          <p:nvPr/>
        </p:nvSpPr>
        <p:spPr bwMode="auto">
          <a:xfrm>
            <a:off x="1676400" y="5448300"/>
            <a:ext cx="2286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chemeClr val="accent3"/>
                </a:solidFill>
              </a:rPr>
              <a:t>{ </a:t>
            </a:r>
            <a:r>
              <a:rPr lang="en-US" b="1" dirty="0">
                <a:solidFill>
                  <a:schemeClr val="accent3"/>
                </a:solidFill>
              </a:rPr>
              <a:t>x, </a:t>
            </a:r>
            <a:r>
              <a:rPr lang="en-US" b="1" dirty="0" smtClean="0">
                <a:solidFill>
                  <a:schemeClr val="accent3"/>
                </a:solidFill>
              </a:rPr>
              <a:t> </a:t>
            </a:r>
            <a:r>
              <a:rPr lang="en-US" b="1" dirty="0">
                <a:solidFill>
                  <a:schemeClr val="accent3"/>
                </a:solidFill>
              </a:rPr>
              <a:t>z </a:t>
            </a:r>
            <a:r>
              <a:rPr lang="en-US" dirty="0" smtClean="0">
                <a:solidFill>
                  <a:schemeClr val="accent3"/>
                </a:solidFill>
              </a:rPr>
              <a:t>}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293895" name="Text Box 7"/>
          <p:cNvSpPr txBox="1">
            <a:spLocks noChangeArrowheads="1"/>
          </p:cNvSpPr>
          <p:nvPr/>
        </p:nvSpPr>
        <p:spPr bwMode="auto">
          <a:xfrm>
            <a:off x="1600200" y="49530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Abstraction:</a:t>
            </a:r>
            <a:endParaRPr lang="en-US" dirty="0"/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381000" y="512064"/>
            <a:ext cx="8305800" cy="914400"/>
          </a:xfrm>
        </p:spPr>
        <p:txBody>
          <a:bodyPr/>
          <a:lstStyle/>
          <a:p>
            <a:r>
              <a:rPr lang="en-US" dirty="0" smtClean="0"/>
              <a:t>Example: limited </a:t>
            </a:r>
            <a:r>
              <a:rPr lang="en-US" dirty="0" err="1" smtClean="0"/>
              <a:t>observability</a:t>
            </a:r>
            <a:endParaRPr lang="en-US" dirty="0"/>
          </a:p>
        </p:txBody>
      </p:sp>
      <p:sp>
        <p:nvSpPr>
          <p:cNvPr id="24" name="TextBox 3"/>
          <p:cNvSpPr txBox="1">
            <a:spLocks noChangeArrowheads="1"/>
          </p:cNvSpPr>
          <p:nvPr/>
        </p:nvSpPr>
        <p:spPr bwMode="auto">
          <a:xfrm>
            <a:off x="1447800" y="1905000"/>
            <a:ext cx="127310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1: x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= z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3048000" y="1905000"/>
            <a:ext cx="1295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T2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1: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y = x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7" name="TextBox 5"/>
          <p:cNvSpPr txBox="1">
            <a:spLocks noChangeArrowheads="1"/>
          </p:cNvSpPr>
          <p:nvPr/>
        </p:nvSpPr>
        <p:spPr bwMode="auto">
          <a:xfrm>
            <a:off x="4786370" y="1905000"/>
            <a:ext cx="12779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T3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1: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z = y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29" name="Group 14"/>
          <p:cNvGrpSpPr/>
          <p:nvPr/>
        </p:nvGrpSpPr>
        <p:grpSpPr>
          <a:xfrm>
            <a:off x="2743200" y="2057400"/>
            <a:ext cx="152400" cy="1021616"/>
            <a:chOff x="2438400" y="2057400"/>
            <a:chExt cx="152400" cy="1600200"/>
          </a:xfrm>
        </p:grpSpPr>
        <p:cxnSp>
          <p:nvCxnSpPr>
            <p:cNvPr id="30" name="Straight Connector 29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14"/>
          <p:cNvGrpSpPr/>
          <p:nvPr/>
        </p:nvGrpSpPr>
        <p:grpSpPr>
          <a:xfrm>
            <a:off x="4405370" y="2057400"/>
            <a:ext cx="152400" cy="1021616"/>
            <a:chOff x="2438400" y="2057400"/>
            <a:chExt cx="152400" cy="1600200"/>
          </a:xfrm>
        </p:grpSpPr>
        <p:cxnSp>
          <p:nvCxnSpPr>
            <p:cNvPr id="33" name="Straight Connector 32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ounded Rectangle 35"/>
          <p:cNvSpPr/>
          <p:nvPr/>
        </p:nvSpPr>
        <p:spPr>
          <a:xfrm>
            <a:off x="1371600" y="1600200"/>
            <a:ext cx="4876800" cy="1752600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1371600" y="3657600"/>
            <a:ext cx="4876800" cy="106680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1371600" y="4953000"/>
            <a:ext cx="4876800" cy="1066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267200" y="19050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1,1,1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0,0,0</a:t>
            </a:r>
          </a:p>
        </p:txBody>
      </p:sp>
      <p:sp>
        <p:nvSpPr>
          <p:cNvPr id="6" name="Oval 5"/>
          <p:cNvSpPr/>
          <p:nvPr/>
        </p:nvSpPr>
        <p:spPr>
          <a:xfrm>
            <a:off x="19050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e,1,1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1,0,0</a:t>
            </a:r>
          </a:p>
        </p:txBody>
      </p:sp>
      <p:sp>
        <p:nvSpPr>
          <p:cNvPr id="7" name="Oval 6"/>
          <p:cNvSpPr/>
          <p:nvPr/>
        </p:nvSpPr>
        <p:spPr>
          <a:xfrm>
            <a:off x="42672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0,1,0</a:t>
            </a:r>
          </a:p>
        </p:txBody>
      </p:sp>
      <p:sp>
        <p:nvSpPr>
          <p:cNvPr id="8" name="Oval 7"/>
          <p:cNvSpPr/>
          <p:nvPr/>
        </p:nvSpPr>
        <p:spPr>
          <a:xfrm>
            <a:off x="64008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1,1,e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0,0,1</a:t>
            </a:r>
          </a:p>
        </p:txBody>
      </p:sp>
      <p:sp>
        <p:nvSpPr>
          <p:cNvPr id="9" name="Oval 8"/>
          <p:cNvSpPr/>
          <p:nvPr/>
        </p:nvSpPr>
        <p:spPr>
          <a:xfrm>
            <a:off x="2286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e,e,1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1,2,0</a:t>
            </a:r>
          </a:p>
        </p:txBody>
      </p:sp>
      <p:sp>
        <p:nvSpPr>
          <p:cNvPr id="10" name="Oval 9"/>
          <p:cNvSpPr/>
          <p:nvPr/>
        </p:nvSpPr>
        <p:spPr>
          <a:xfrm>
            <a:off x="19050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e,1,e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1,0,1</a:t>
            </a:r>
          </a:p>
        </p:txBody>
      </p:sp>
      <p:sp>
        <p:nvSpPr>
          <p:cNvPr id="11" name="Oval 10"/>
          <p:cNvSpPr/>
          <p:nvPr/>
        </p:nvSpPr>
        <p:spPr>
          <a:xfrm>
            <a:off x="32766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e,e,1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1,1,0</a:t>
            </a:r>
          </a:p>
        </p:txBody>
      </p:sp>
      <p:sp>
        <p:nvSpPr>
          <p:cNvPr id="12" name="Oval 11"/>
          <p:cNvSpPr/>
          <p:nvPr/>
        </p:nvSpPr>
        <p:spPr>
          <a:xfrm>
            <a:off x="51054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0,1,2</a:t>
            </a:r>
          </a:p>
        </p:txBody>
      </p:sp>
      <p:sp>
        <p:nvSpPr>
          <p:cNvPr id="13" name="Oval 12"/>
          <p:cNvSpPr/>
          <p:nvPr/>
        </p:nvSpPr>
        <p:spPr>
          <a:xfrm>
            <a:off x="64008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e,1,e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2,0,1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0,1,1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2286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e,e,e1,2,3</a:t>
            </a:r>
          </a:p>
        </p:txBody>
      </p:sp>
      <p:sp>
        <p:nvSpPr>
          <p:cNvPr id="16" name="Oval 15"/>
          <p:cNvSpPr/>
          <p:nvPr/>
        </p:nvSpPr>
        <p:spPr>
          <a:xfrm>
            <a:off x="1905000" y="5791200"/>
            <a:ext cx="914400" cy="5334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/>
                </a:solidFill>
              </a:rPr>
              <a:t>e,e,e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1,2,1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32766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+mn-lt"/>
                <a:cs typeface="+mn-cs"/>
              </a:rPr>
              <a:t>e,e,e</a:t>
            </a:r>
            <a:r>
              <a:rPr lang="en-US" sz="1600" dirty="0">
                <a:latin typeface="+mn-lt"/>
                <a:cs typeface="+mn-cs"/>
              </a:rPr>
              <a:t/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1,1,2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51054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e,e,e3,1,2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008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e,e,e,2,3,1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8486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e,e,e2,1,1</a:t>
            </a:r>
          </a:p>
        </p:txBody>
      </p:sp>
      <p:cxnSp>
        <p:nvCxnSpPr>
          <p:cNvPr id="22" name="Straight Arrow Connector 21"/>
          <p:cNvCxnSpPr>
            <a:stCxn id="5" idx="3"/>
            <a:endCxn id="6" idx="7"/>
          </p:cNvCxnSpPr>
          <p:nvPr/>
        </p:nvCxnSpPr>
        <p:spPr>
          <a:xfrm rot="5400000">
            <a:off x="3141662" y="1905001"/>
            <a:ext cx="803275" cy="17145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4"/>
            <a:endCxn id="7" idx="0"/>
          </p:cNvCxnSpPr>
          <p:nvPr/>
        </p:nvCxnSpPr>
        <p:spPr>
          <a:xfrm rot="5400000">
            <a:off x="4400551" y="2762250"/>
            <a:ext cx="6477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5"/>
            <a:endCxn id="8" idx="1"/>
          </p:cNvCxnSpPr>
          <p:nvPr/>
        </p:nvCxnSpPr>
        <p:spPr>
          <a:xfrm rot="16200000" flipH="1">
            <a:off x="5389562" y="2019301"/>
            <a:ext cx="803275" cy="14859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3"/>
            <a:endCxn id="9" idx="0"/>
          </p:cNvCxnSpPr>
          <p:nvPr/>
        </p:nvCxnSpPr>
        <p:spPr>
          <a:xfrm rot="5400000">
            <a:off x="865981" y="3361532"/>
            <a:ext cx="992187" cy="13525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  <a:endCxn id="11" idx="0"/>
          </p:cNvCxnSpPr>
          <p:nvPr/>
        </p:nvCxnSpPr>
        <p:spPr>
          <a:xfrm rot="5400000">
            <a:off x="3571081" y="3704432"/>
            <a:ext cx="992187" cy="6667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5"/>
            <a:endCxn id="12" idx="0"/>
          </p:cNvCxnSpPr>
          <p:nvPr/>
        </p:nvCxnSpPr>
        <p:spPr>
          <a:xfrm rot="16200000" flipH="1">
            <a:off x="4809331" y="3780632"/>
            <a:ext cx="992187" cy="5143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4"/>
            <a:endCxn id="13" idx="0"/>
          </p:cNvCxnSpPr>
          <p:nvPr/>
        </p:nvCxnSpPr>
        <p:spPr>
          <a:xfrm rot="5400000">
            <a:off x="6400801" y="4076700"/>
            <a:ext cx="9144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5"/>
            <a:endCxn id="14" idx="0"/>
          </p:cNvCxnSpPr>
          <p:nvPr/>
        </p:nvCxnSpPr>
        <p:spPr>
          <a:xfrm rot="16200000" flipH="1">
            <a:off x="7247731" y="3475832"/>
            <a:ext cx="992187" cy="11239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cxnSpLocks noChangeShapeType="1"/>
            <a:stCxn id="9" idx="4"/>
          </p:cNvCxnSpPr>
          <p:nvPr/>
        </p:nvCxnSpPr>
        <p:spPr bwMode="auto">
          <a:xfrm>
            <a:off x="6858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stCxn id="10" idx="4"/>
            <a:endCxn id="16" idx="0"/>
          </p:cNvCxnSpPr>
          <p:nvPr/>
        </p:nvCxnSpPr>
        <p:spPr>
          <a:xfrm rot="5400000">
            <a:off x="2000251" y="5429250"/>
            <a:ext cx="7239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 noChangeShapeType="1"/>
            <a:stCxn id="11" idx="4"/>
          </p:cNvCxnSpPr>
          <p:nvPr/>
        </p:nvCxnSpPr>
        <p:spPr bwMode="auto">
          <a:xfrm>
            <a:off x="37338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7" name="Straight Arrow Connector 46"/>
          <p:cNvCxnSpPr>
            <a:cxnSpLocks noChangeShapeType="1"/>
            <a:stCxn id="12" idx="4"/>
          </p:cNvCxnSpPr>
          <p:nvPr/>
        </p:nvCxnSpPr>
        <p:spPr bwMode="auto">
          <a:xfrm>
            <a:off x="55626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" name="Straight Arrow Connector 47"/>
          <p:cNvCxnSpPr>
            <a:cxnSpLocks noChangeShapeType="1"/>
            <a:stCxn id="13" idx="4"/>
          </p:cNvCxnSpPr>
          <p:nvPr/>
        </p:nvCxnSpPr>
        <p:spPr bwMode="auto">
          <a:xfrm>
            <a:off x="68580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" name="Straight Arrow Connector 48"/>
          <p:cNvCxnSpPr>
            <a:cxnSpLocks noChangeShapeType="1"/>
            <a:stCxn id="14" idx="4"/>
          </p:cNvCxnSpPr>
          <p:nvPr/>
        </p:nvCxnSpPr>
        <p:spPr bwMode="auto">
          <a:xfrm>
            <a:off x="83058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96994" name="TextBox 55"/>
          <p:cNvSpPr txBox="1">
            <a:spLocks noChangeArrowheads="1"/>
          </p:cNvSpPr>
          <p:nvPr/>
        </p:nvSpPr>
        <p:spPr bwMode="auto">
          <a:xfrm>
            <a:off x="2590800" y="2678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96995" name="TextBox 56"/>
          <p:cNvSpPr txBox="1">
            <a:spLocks noChangeArrowheads="1"/>
          </p:cNvSpPr>
          <p:nvPr/>
        </p:nvSpPr>
        <p:spPr bwMode="auto">
          <a:xfrm>
            <a:off x="4724400" y="2601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96996" name="TextBox 57"/>
          <p:cNvSpPr txBox="1">
            <a:spLocks noChangeArrowheads="1"/>
          </p:cNvSpPr>
          <p:nvPr/>
        </p:nvSpPr>
        <p:spPr bwMode="auto">
          <a:xfrm>
            <a:off x="6019800" y="2590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96997" name="TextBox 58"/>
          <p:cNvSpPr txBox="1">
            <a:spLocks noChangeArrowheads="1"/>
          </p:cNvSpPr>
          <p:nvPr/>
        </p:nvSpPr>
        <p:spPr bwMode="auto">
          <a:xfrm>
            <a:off x="685800" y="3733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96998" name="TextBox 59"/>
          <p:cNvSpPr txBox="1">
            <a:spLocks noChangeArrowheads="1"/>
          </p:cNvSpPr>
          <p:nvPr/>
        </p:nvSpPr>
        <p:spPr bwMode="auto">
          <a:xfrm>
            <a:off x="2362200" y="5268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96999" name="TextBox 60"/>
          <p:cNvSpPr txBox="1">
            <a:spLocks noChangeArrowheads="1"/>
          </p:cNvSpPr>
          <p:nvPr/>
        </p:nvSpPr>
        <p:spPr bwMode="auto">
          <a:xfrm>
            <a:off x="914400" y="5300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97000" name="TextBox 61"/>
          <p:cNvSpPr txBox="1">
            <a:spLocks noChangeArrowheads="1"/>
          </p:cNvSpPr>
          <p:nvPr/>
        </p:nvSpPr>
        <p:spPr bwMode="auto">
          <a:xfrm>
            <a:off x="2590800" y="3852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97001" name="TextBox 62"/>
          <p:cNvSpPr txBox="1">
            <a:spLocks noChangeArrowheads="1"/>
          </p:cNvSpPr>
          <p:nvPr/>
        </p:nvSpPr>
        <p:spPr bwMode="auto">
          <a:xfrm>
            <a:off x="4191000" y="4233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97002" name="TextBox 63"/>
          <p:cNvSpPr txBox="1">
            <a:spLocks noChangeArrowheads="1"/>
          </p:cNvSpPr>
          <p:nvPr/>
        </p:nvSpPr>
        <p:spPr bwMode="auto">
          <a:xfrm>
            <a:off x="3886200" y="5345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97003" name="TextBox 64"/>
          <p:cNvSpPr txBox="1">
            <a:spLocks noChangeArrowheads="1"/>
          </p:cNvSpPr>
          <p:nvPr/>
        </p:nvSpPr>
        <p:spPr bwMode="auto">
          <a:xfrm>
            <a:off x="5486400" y="3810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97004" name="TextBox 65"/>
          <p:cNvSpPr txBox="1">
            <a:spLocks noChangeArrowheads="1"/>
          </p:cNvSpPr>
          <p:nvPr/>
        </p:nvSpPr>
        <p:spPr bwMode="auto">
          <a:xfrm>
            <a:off x="5715000" y="5334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97005" name="TextBox 66"/>
          <p:cNvSpPr txBox="1">
            <a:spLocks noChangeArrowheads="1"/>
          </p:cNvSpPr>
          <p:nvPr/>
        </p:nvSpPr>
        <p:spPr bwMode="auto">
          <a:xfrm>
            <a:off x="6858000" y="4191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97006" name="TextBox 67"/>
          <p:cNvSpPr txBox="1">
            <a:spLocks noChangeArrowheads="1"/>
          </p:cNvSpPr>
          <p:nvPr/>
        </p:nvSpPr>
        <p:spPr bwMode="auto">
          <a:xfrm>
            <a:off x="8458200" y="5300663"/>
            <a:ext cx="685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x=z+1</a:t>
            </a:r>
          </a:p>
        </p:txBody>
      </p:sp>
      <p:sp>
        <p:nvSpPr>
          <p:cNvPr id="297007" name="TextBox 70"/>
          <p:cNvSpPr txBox="1">
            <a:spLocks noChangeArrowheads="1"/>
          </p:cNvSpPr>
          <p:nvPr/>
        </p:nvSpPr>
        <p:spPr bwMode="auto">
          <a:xfrm>
            <a:off x="8077200" y="40497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97008" name="TextBox 71"/>
          <p:cNvSpPr txBox="1">
            <a:spLocks noChangeArrowheads="1"/>
          </p:cNvSpPr>
          <p:nvPr/>
        </p:nvSpPr>
        <p:spPr bwMode="auto">
          <a:xfrm>
            <a:off x="6858000" y="5268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152400" y="5715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3" name="Oval 14"/>
          <p:cNvSpPr>
            <a:spLocks noChangeArrowheads="1"/>
          </p:cNvSpPr>
          <p:nvPr/>
        </p:nvSpPr>
        <p:spPr bwMode="auto">
          <a:xfrm>
            <a:off x="3200400" y="5715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5029200" y="5715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6324600" y="5715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7772400" y="5715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cxnSp>
        <p:nvCxnSpPr>
          <p:cNvPr id="30" name="Straight Arrow Connector 29"/>
          <p:cNvCxnSpPr>
            <a:stCxn id="6" idx="4"/>
            <a:endCxn id="10" idx="0"/>
          </p:cNvCxnSpPr>
          <p:nvPr/>
        </p:nvCxnSpPr>
        <p:spPr>
          <a:xfrm rot="5400000">
            <a:off x="1905001" y="4076700"/>
            <a:ext cx="9144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transition system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7162800" y="1219200"/>
            <a:ext cx="1828800" cy="1828800"/>
            <a:chOff x="7162800" y="762000"/>
            <a:chExt cx="1828800" cy="1828800"/>
          </a:xfrm>
        </p:grpSpPr>
        <p:sp>
          <p:nvSpPr>
            <p:cNvPr id="55" name="Rounded Rectangle 54"/>
            <p:cNvSpPr/>
            <p:nvPr/>
          </p:nvSpPr>
          <p:spPr>
            <a:xfrm>
              <a:off x="7162800" y="762000"/>
              <a:ext cx="1828800" cy="1828800"/>
            </a:xfrm>
            <a:prstGeom prst="roundRect">
              <a:avLst/>
            </a:prstGeom>
            <a:solidFill>
              <a:schemeClr val="tx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7727868" y="1229882"/>
              <a:ext cx="736270" cy="50515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1,1,1</a:t>
              </a:r>
              <a:r>
                <a:rPr lang="en-US" sz="1200" dirty="0">
                  <a:solidFill>
                    <a:schemeClr val="tx1"/>
                  </a:solidFill>
                </a:rPr>
                <a:t/>
              </a:r>
              <a:br>
                <a:rPr lang="en-US" sz="1200" dirty="0">
                  <a:solidFill>
                    <a:schemeClr val="tx1"/>
                  </a:solidFill>
                </a:rPr>
              </a:br>
              <a:r>
                <a:rPr lang="en-US" sz="1200" dirty="0">
                  <a:solidFill>
                    <a:schemeClr val="tx1"/>
                  </a:solidFill>
                </a:rPr>
                <a:t>0,0,0</a:t>
              </a:r>
            </a:p>
          </p:txBody>
        </p:sp>
        <p:sp>
          <p:nvSpPr>
            <p:cNvPr id="57" name="Text Box 4"/>
            <p:cNvSpPr txBox="1">
              <a:spLocks noChangeArrowheads="1"/>
            </p:cNvSpPr>
            <p:nvPr/>
          </p:nvSpPr>
          <p:spPr bwMode="auto">
            <a:xfrm>
              <a:off x="7551469" y="1862429"/>
              <a:ext cx="287258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X</a:t>
              </a:r>
            </a:p>
          </p:txBody>
        </p:sp>
        <p:sp>
          <p:nvSpPr>
            <p:cNvPr id="58" name="Text Box 6"/>
            <p:cNvSpPr txBox="1">
              <a:spLocks noChangeArrowheads="1"/>
            </p:cNvSpPr>
            <p:nvPr/>
          </p:nvSpPr>
          <p:spPr bwMode="auto">
            <a:xfrm>
              <a:off x="8003969" y="1859106"/>
              <a:ext cx="287258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Y</a:t>
              </a:r>
            </a:p>
          </p:txBody>
        </p:sp>
        <p:sp>
          <p:nvSpPr>
            <p:cNvPr id="59" name="Text Box 7"/>
            <p:cNvSpPr txBox="1">
              <a:spLocks noChangeArrowheads="1"/>
            </p:cNvSpPr>
            <p:nvPr/>
          </p:nvSpPr>
          <p:spPr bwMode="auto">
            <a:xfrm>
              <a:off x="8467972" y="1852459"/>
              <a:ext cx="279244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Z</a:t>
              </a:r>
            </a:p>
          </p:txBody>
        </p:sp>
        <p:sp>
          <p:nvSpPr>
            <p:cNvPr id="60" name="Text Box 10"/>
            <p:cNvSpPr txBox="1">
              <a:spLocks noChangeArrowheads="1"/>
            </p:cNvSpPr>
            <p:nvPr/>
          </p:nvSpPr>
          <p:spPr bwMode="auto">
            <a:xfrm>
              <a:off x="7239000" y="990600"/>
              <a:ext cx="482824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/>
                <a:t>PC1</a:t>
              </a:r>
            </a:p>
          </p:txBody>
        </p:sp>
        <p:sp>
          <p:nvSpPr>
            <p:cNvPr id="61" name="Text Box 12"/>
            <p:cNvSpPr txBox="1">
              <a:spLocks noChangeArrowheads="1"/>
            </p:cNvSpPr>
            <p:nvPr/>
          </p:nvSpPr>
          <p:spPr bwMode="auto">
            <a:xfrm>
              <a:off x="7848600" y="838200"/>
              <a:ext cx="482824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/>
                <a:t>PC2</a:t>
              </a:r>
            </a:p>
          </p:txBody>
        </p:sp>
        <p:sp>
          <p:nvSpPr>
            <p:cNvPr id="62" name="Text Box 14"/>
            <p:cNvSpPr txBox="1">
              <a:spLocks noChangeArrowheads="1"/>
            </p:cNvSpPr>
            <p:nvPr/>
          </p:nvSpPr>
          <p:spPr bwMode="auto">
            <a:xfrm>
              <a:off x="8407895" y="990600"/>
              <a:ext cx="482824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/>
                <a:t>PC3</a:t>
              </a:r>
            </a:p>
          </p:txBody>
        </p:sp>
        <p:grpSp>
          <p:nvGrpSpPr>
            <p:cNvPr id="63" name="Group 87"/>
            <p:cNvGrpSpPr/>
            <p:nvPr/>
          </p:nvGrpSpPr>
          <p:grpSpPr>
            <a:xfrm>
              <a:off x="7480411" y="1115198"/>
              <a:ext cx="1168897" cy="747231"/>
              <a:chOff x="7480411" y="1115198"/>
              <a:chExt cx="1168897" cy="747231"/>
            </a:xfrm>
          </p:grpSpPr>
          <p:cxnSp>
            <p:nvCxnSpPr>
              <p:cNvPr id="64" name="Straight Arrow Connector 63"/>
              <p:cNvCxnSpPr>
                <a:stCxn id="57" idx="0"/>
              </p:cNvCxnSpPr>
              <p:nvPr/>
            </p:nvCxnSpPr>
            <p:spPr>
              <a:xfrm rot="5400000" flipH="1" flipV="1">
                <a:off x="7678835" y="1616464"/>
                <a:ext cx="262229" cy="22970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>
                <a:stCxn id="58" idx="0"/>
              </p:cNvCxnSpPr>
              <p:nvPr/>
            </p:nvCxnSpPr>
            <p:spPr>
              <a:xfrm rot="16200000" flipV="1">
                <a:off x="8018466" y="1729974"/>
                <a:ext cx="216285" cy="4198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>
                <a:stCxn id="59" idx="0"/>
              </p:cNvCxnSpPr>
              <p:nvPr/>
            </p:nvCxnSpPr>
            <p:spPr>
              <a:xfrm rot="16200000" flipV="1">
                <a:off x="8321528" y="1566392"/>
                <a:ext cx="214804" cy="35732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>
                <a:stCxn id="60" idx="2"/>
              </p:cNvCxnSpPr>
              <p:nvPr/>
            </p:nvCxnSpPr>
            <p:spPr>
              <a:xfrm rot="16200000" flipH="1">
                <a:off x="7651897" y="1096113"/>
                <a:ext cx="111752" cy="45472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>
                <a:stCxn id="62" idx="2"/>
              </p:cNvCxnSpPr>
              <p:nvPr/>
            </p:nvCxnSpPr>
            <p:spPr>
              <a:xfrm rot="5400000">
                <a:off x="8383579" y="1129121"/>
                <a:ext cx="127251" cy="40420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>
                <a:stCxn id="61" idx="2"/>
              </p:cNvCxnSpPr>
              <p:nvPr/>
            </p:nvCxnSpPr>
            <p:spPr>
              <a:xfrm rot="16200000" flipH="1">
                <a:off x="7978653" y="1226557"/>
                <a:ext cx="222821" cy="10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TextBox 69"/>
            <p:cNvSpPr txBox="1"/>
            <p:nvPr/>
          </p:nvSpPr>
          <p:spPr>
            <a:xfrm>
              <a:off x="7620000" y="2209800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legend</a:t>
              </a:r>
              <a:endParaRPr lang="en-US" dirty="0"/>
            </a:p>
          </p:txBody>
        </p:sp>
      </p:grpSp>
      <p:sp>
        <p:nvSpPr>
          <p:cNvPr id="72" name="Slide Number Placeholder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AutoShape 2"/>
          <p:cNvSpPr>
            <a:spLocks noChangeArrowheads="1"/>
          </p:cNvSpPr>
          <p:nvPr/>
        </p:nvSpPr>
        <p:spPr bwMode="auto">
          <a:xfrm>
            <a:off x="18288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3957" name="Freeform 5"/>
          <p:cNvSpPr>
            <a:spLocks/>
          </p:cNvSpPr>
          <p:nvPr/>
        </p:nvSpPr>
        <p:spPr bwMode="auto">
          <a:xfrm>
            <a:off x="20193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3958" name="Text Box 6"/>
          <p:cNvSpPr txBox="1">
            <a:spLocks noChangeArrowheads="1"/>
          </p:cNvSpPr>
          <p:nvPr/>
        </p:nvSpPr>
        <p:spPr bwMode="auto">
          <a:xfrm>
            <a:off x="152400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1</a:t>
            </a:r>
          </a:p>
        </p:txBody>
      </p:sp>
      <p:sp>
        <p:nvSpPr>
          <p:cNvPr id="253959" name="Text Box 7"/>
          <p:cNvSpPr txBox="1">
            <a:spLocks noChangeArrowheads="1"/>
          </p:cNvSpPr>
          <p:nvPr/>
        </p:nvSpPr>
        <p:spPr bwMode="auto">
          <a:xfrm>
            <a:off x="382905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2</a:t>
            </a:r>
          </a:p>
        </p:txBody>
      </p:sp>
      <p:sp>
        <p:nvSpPr>
          <p:cNvPr id="253960" name="Text Box 8"/>
          <p:cNvSpPr txBox="1">
            <a:spLocks noChangeArrowheads="1"/>
          </p:cNvSpPr>
          <p:nvPr/>
        </p:nvSpPr>
        <p:spPr bwMode="auto">
          <a:xfrm>
            <a:off x="619125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3</a:t>
            </a:r>
          </a:p>
        </p:txBody>
      </p:sp>
      <p:sp>
        <p:nvSpPr>
          <p:cNvPr id="253963" name="Oval 11"/>
          <p:cNvSpPr>
            <a:spLocks noChangeArrowheads="1"/>
          </p:cNvSpPr>
          <p:nvPr/>
        </p:nvSpPr>
        <p:spPr bwMode="auto">
          <a:xfrm>
            <a:off x="19812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3964" name="Freeform 12"/>
          <p:cNvSpPr>
            <a:spLocks/>
          </p:cNvSpPr>
          <p:nvPr/>
        </p:nvSpPr>
        <p:spPr bwMode="auto">
          <a:xfrm>
            <a:off x="2946400" y="4114800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3983" name="Freeform 31"/>
          <p:cNvSpPr>
            <a:spLocks/>
          </p:cNvSpPr>
          <p:nvPr/>
        </p:nvSpPr>
        <p:spPr bwMode="auto">
          <a:xfrm>
            <a:off x="43434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3984" name="AutoShape 32"/>
          <p:cNvSpPr>
            <a:spLocks noChangeArrowheads="1"/>
          </p:cNvSpPr>
          <p:nvPr/>
        </p:nvSpPr>
        <p:spPr bwMode="auto">
          <a:xfrm>
            <a:off x="41148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3985" name="Freeform 33"/>
          <p:cNvSpPr>
            <a:spLocks/>
          </p:cNvSpPr>
          <p:nvPr/>
        </p:nvSpPr>
        <p:spPr bwMode="auto">
          <a:xfrm>
            <a:off x="43053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3986" name="Oval 34"/>
          <p:cNvSpPr>
            <a:spLocks noChangeArrowheads="1"/>
          </p:cNvSpPr>
          <p:nvPr/>
        </p:nvSpPr>
        <p:spPr bwMode="auto">
          <a:xfrm>
            <a:off x="42672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3987" name="Freeform 35"/>
          <p:cNvSpPr>
            <a:spLocks/>
          </p:cNvSpPr>
          <p:nvPr/>
        </p:nvSpPr>
        <p:spPr bwMode="auto">
          <a:xfrm>
            <a:off x="67818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3988" name="AutoShape 36"/>
          <p:cNvSpPr>
            <a:spLocks noChangeArrowheads="1"/>
          </p:cNvSpPr>
          <p:nvPr/>
        </p:nvSpPr>
        <p:spPr bwMode="auto">
          <a:xfrm>
            <a:off x="65532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3989" name="Freeform 37"/>
          <p:cNvSpPr>
            <a:spLocks/>
          </p:cNvSpPr>
          <p:nvPr/>
        </p:nvSpPr>
        <p:spPr bwMode="auto">
          <a:xfrm>
            <a:off x="67437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3990" name="Oval 38"/>
          <p:cNvSpPr>
            <a:spLocks noChangeArrowheads="1"/>
          </p:cNvSpPr>
          <p:nvPr/>
        </p:nvSpPr>
        <p:spPr bwMode="auto">
          <a:xfrm>
            <a:off x="67056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Content Placeholder 17"/>
          <p:cNvSpPr txBox="1">
            <a:spLocks/>
          </p:cNvSpPr>
          <p:nvPr/>
        </p:nvSpPr>
        <p:spPr>
          <a:xfrm>
            <a:off x="914400" y="4724400"/>
            <a:ext cx="7772400" cy="163116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Shared memory concurrent program</a:t>
            </a:r>
          </a:p>
          <a:p>
            <a:pPr marL="41148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sz="3000" dirty="0" smtClean="0"/>
              <a:t>No synchronization: often incorrect (but “efficient”)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Coarse-grained synchronization: easy to reason about, often inefficient</a:t>
            </a:r>
          </a:p>
          <a:p>
            <a:pPr marL="411480" marR="0" lvl="0" indent="-342900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lang="en-US" sz="3000" dirty="0" smtClean="0"/>
              <a:t>Fine-grained synchronization: hard to reason about, programmer often gets this wrong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ctangle 20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83663" cy="1143000"/>
          </a:xfrm>
          <a:noFill/>
          <a:ln/>
        </p:spPr>
        <p:txBody>
          <a:bodyPr/>
          <a:lstStyle/>
          <a:p>
            <a:r>
              <a:rPr lang="en-US" sz="2600" dirty="0" smtClean="0"/>
              <a:t>Challenge: Correct and Efficient Synchronization</a:t>
            </a:r>
            <a:endParaRPr lang="en-US" sz="2600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-0.00532 C 0.01719 0.00301 0.03716 0.01156 0.0375 0.01873 C 0.03785 0.0259 -0.00069 0.03098 -0.00069 0.03815 C -0.00069 0.04532 0.03802 0.05526 0.0375 0.06243 C 0.03698 0.0696 0.00261 0.07861 -0.00434 0.08185 " pathEditMode="relative" rAng="0" ptsTypes="aaaaA">
                                      <p:cBhvr>
                                        <p:cTn id="6" dur="3000" fill="hold"/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4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00532 C 0.0217 0.00185 0.04167 0.00902 0.04202 0.01665 C 0.04236 0.02428 0.00382 0.03237 0.00382 0.04069 C 0.00382 0.04902 0.04202 0.05919 0.04202 0.06728 C 0.04202 0.07538 0.00382 0.08231 0.00382 0.08925 C 0.00382 0.09618 0.04254 0.1022 0.04202 0.10867 C 0.0415 0.11514 -0.00017 0.12023 0.00018 0.12786 C 0.00052 0.13549 0.04045 0.14682 0.04375 0.15445 C 0.04705 0.16208 0.03351 0.16786 0.02014 0.17387 " pathEditMode="relative" rAng="0" ptsTypes="aaaaaaaaA">
                                      <p:cBhvr>
                                        <p:cTn id="15" dur="3000" fill="hold"/>
                                        <p:tgtEl>
                                          <p:spTgt spid="253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8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00532 C 0.0217 0.00185 0.04166 0.00902 0.04201 0.01665 C 0.04236 0.02428 0.00382 0.03237 0.00382 0.04069 C 0.00382 0.04902 0.04201 0.05919 0.04201 0.06728 C 0.04201 0.07538 0.00382 0.08231 0.00382 0.08925 C 0.00382 0.09618 0.04253 0.1022 0.04201 0.10867 C 0.04149 0.11514 -0.00018 0.12023 0.00017 0.12786 C 0.00052 0.13549 0.04045 0.14682 0.04375 0.15445 C 0.04705 0.16208 0.0335 0.16786 0.02014 0.17387 " pathEditMode="relative" rAng="0" ptsTypes="aaaaaaaaA">
                                      <p:cBhvr>
                                        <p:cTn id="17" dur="3000" fill="hold"/>
                                        <p:tgtEl>
                                          <p:spTgt spid="2539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0.08185 C 0.01806 0.0904 0.04062 0.09919 0.04115 0.10612 C 0.04167 0.11306 -0.00069 0.11583 -0.00069 0.123 C -0.00069 0.13017 0.03819 0.14219 0.04115 0.14982 C 0.0441 0.15745 0.02101 0.16531 0.01736 0.16901 " pathEditMode="relative" ptsTypes="aaaaA">
                                      <p:cBhvr>
                                        <p:cTn id="21" dur="2000" fill="hold"/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63" grpId="0" animBg="1"/>
      <p:bldP spid="253963" grpId="1" animBg="1"/>
      <p:bldP spid="253986" grpId="0" animBg="1"/>
      <p:bldP spid="253990" grpId="0" animBg="1"/>
      <p:bldP spid="19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bad state</a:t>
            </a:r>
          </a:p>
        </p:txBody>
      </p:sp>
      <p:sp>
        <p:nvSpPr>
          <p:cNvPr id="5" name="Oval 4"/>
          <p:cNvSpPr/>
          <p:nvPr/>
        </p:nvSpPr>
        <p:spPr>
          <a:xfrm>
            <a:off x="4267200" y="19050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1,1,1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6" name="Oval 5"/>
          <p:cNvSpPr/>
          <p:nvPr/>
        </p:nvSpPr>
        <p:spPr>
          <a:xfrm>
            <a:off x="19050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e,1,1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7" name="Oval 6"/>
          <p:cNvSpPr/>
          <p:nvPr/>
        </p:nvSpPr>
        <p:spPr>
          <a:xfrm>
            <a:off x="42672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8" name="Oval 7"/>
          <p:cNvSpPr/>
          <p:nvPr/>
        </p:nvSpPr>
        <p:spPr>
          <a:xfrm>
            <a:off x="64008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1,1,e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9" name="Oval 8"/>
          <p:cNvSpPr/>
          <p:nvPr/>
        </p:nvSpPr>
        <p:spPr>
          <a:xfrm>
            <a:off x="2286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e,e,1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10" name="Oval 9"/>
          <p:cNvSpPr/>
          <p:nvPr/>
        </p:nvSpPr>
        <p:spPr>
          <a:xfrm>
            <a:off x="19050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e,1,e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1" name="Oval 10"/>
          <p:cNvSpPr/>
          <p:nvPr/>
        </p:nvSpPr>
        <p:spPr>
          <a:xfrm>
            <a:off x="32766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e,e,1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12" name="Oval 11"/>
          <p:cNvSpPr/>
          <p:nvPr/>
        </p:nvSpPr>
        <p:spPr>
          <a:xfrm>
            <a:off x="51054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,2</a:t>
            </a:r>
          </a:p>
        </p:txBody>
      </p:sp>
      <p:sp>
        <p:nvSpPr>
          <p:cNvPr id="13" name="Oval 12"/>
          <p:cNvSpPr/>
          <p:nvPr/>
        </p:nvSpPr>
        <p:spPr>
          <a:xfrm>
            <a:off x="64008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e,1,e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2,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2286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e,e,e1,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2</a:t>
            </a:r>
            <a:r>
              <a:rPr lang="en-US" sz="1600">
                <a:latin typeface="Calibri" pitchFamily="34" charset="0"/>
              </a:rPr>
              <a:t>,3</a:t>
            </a:r>
          </a:p>
        </p:txBody>
      </p:sp>
      <p:sp>
        <p:nvSpPr>
          <p:cNvPr id="16" name="Oval 15"/>
          <p:cNvSpPr/>
          <p:nvPr/>
        </p:nvSpPr>
        <p:spPr>
          <a:xfrm>
            <a:off x="1905000" y="5791200"/>
            <a:ext cx="914400" cy="5334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e,e,e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2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32766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1,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,2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51054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e,e,e3,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,2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008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e,e,e,2,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3</a:t>
            </a:r>
            <a:r>
              <a:rPr lang="en-US" sz="1600">
                <a:latin typeface="Calibri" pitchFamily="34" charset="0"/>
              </a:rPr>
              <a:t>,1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8486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e,e,e2,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,1</a:t>
            </a:r>
          </a:p>
        </p:txBody>
      </p:sp>
      <p:cxnSp>
        <p:nvCxnSpPr>
          <p:cNvPr id="22" name="Straight Arrow Connector 21"/>
          <p:cNvCxnSpPr>
            <a:stCxn id="5" idx="3"/>
            <a:endCxn id="6" idx="7"/>
          </p:cNvCxnSpPr>
          <p:nvPr/>
        </p:nvCxnSpPr>
        <p:spPr>
          <a:xfrm rot="5400000">
            <a:off x="3141662" y="1905001"/>
            <a:ext cx="803275" cy="17145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4"/>
            <a:endCxn id="7" idx="0"/>
          </p:cNvCxnSpPr>
          <p:nvPr/>
        </p:nvCxnSpPr>
        <p:spPr>
          <a:xfrm rot="5400000">
            <a:off x="4400551" y="2762250"/>
            <a:ext cx="6477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5"/>
            <a:endCxn id="8" idx="1"/>
          </p:cNvCxnSpPr>
          <p:nvPr/>
        </p:nvCxnSpPr>
        <p:spPr>
          <a:xfrm rot="16200000" flipH="1">
            <a:off x="5389562" y="2019301"/>
            <a:ext cx="803275" cy="14859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3"/>
            <a:endCxn id="9" idx="0"/>
          </p:cNvCxnSpPr>
          <p:nvPr/>
        </p:nvCxnSpPr>
        <p:spPr>
          <a:xfrm rot="5400000">
            <a:off x="865981" y="3361532"/>
            <a:ext cx="992187" cy="13525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  <a:endCxn id="11" idx="0"/>
          </p:cNvCxnSpPr>
          <p:nvPr/>
        </p:nvCxnSpPr>
        <p:spPr>
          <a:xfrm rot="5400000">
            <a:off x="3571081" y="3704432"/>
            <a:ext cx="992187" cy="6667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5"/>
            <a:endCxn id="12" idx="0"/>
          </p:cNvCxnSpPr>
          <p:nvPr/>
        </p:nvCxnSpPr>
        <p:spPr>
          <a:xfrm rot="16200000" flipH="1">
            <a:off x="4809331" y="3780632"/>
            <a:ext cx="992187" cy="5143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4"/>
            <a:endCxn id="13" idx="0"/>
          </p:cNvCxnSpPr>
          <p:nvPr/>
        </p:nvCxnSpPr>
        <p:spPr>
          <a:xfrm rot="5400000">
            <a:off x="6400801" y="4076700"/>
            <a:ext cx="9144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5"/>
            <a:endCxn id="14" idx="0"/>
          </p:cNvCxnSpPr>
          <p:nvPr/>
        </p:nvCxnSpPr>
        <p:spPr>
          <a:xfrm rot="16200000" flipH="1">
            <a:off x="7247731" y="3475832"/>
            <a:ext cx="992187" cy="11239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cxnSpLocks noChangeShapeType="1"/>
            <a:stCxn id="9" idx="4"/>
          </p:cNvCxnSpPr>
          <p:nvPr/>
        </p:nvCxnSpPr>
        <p:spPr bwMode="auto">
          <a:xfrm>
            <a:off x="6858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stCxn id="10" idx="4"/>
            <a:endCxn id="16" idx="0"/>
          </p:cNvCxnSpPr>
          <p:nvPr/>
        </p:nvCxnSpPr>
        <p:spPr>
          <a:xfrm rot="5400000">
            <a:off x="2000251" y="5429250"/>
            <a:ext cx="7239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 noChangeShapeType="1"/>
            <a:stCxn id="11" idx="4"/>
          </p:cNvCxnSpPr>
          <p:nvPr/>
        </p:nvCxnSpPr>
        <p:spPr bwMode="auto">
          <a:xfrm>
            <a:off x="37338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7" name="Straight Arrow Connector 46"/>
          <p:cNvCxnSpPr>
            <a:cxnSpLocks noChangeShapeType="1"/>
            <a:stCxn id="12" idx="4"/>
          </p:cNvCxnSpPr>
          <p:nvPr/>
        </p:nvCxnSpPr>
        <p:spPr bwMode="auto">
          <a:xfrm>
            <a:off x="55626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" name="Straight Arrow Connector 47"/>
          <p:cNvCxnSpPr>
            <a:cxnSpLocks noChangeShapeType="1"/>
            <a:stCxn id="13" idx="4"/>
          </p:cNvCxnSpPr>
          <p:nvPr/>
        </p:nvCxnSpPr>
        <p:spPr bwMode="auto">
          <a:xfrm>
            <a:off x="68580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" name="Straight Arrow Connector 48"/>
          <p:cNvCxnSpPr>
            <a:cxnSpLocks noChangeShapeType="1"/>
            <a:stCxn id="14" idx="4"/>
          </p:cNvCxnSpPr>
          <p:nvPr/>
        </p:nvCxnSpPr>
        <p:spPr bwMode="auto">
          <a:xfrm>
            <a:off x="83058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99042" name="TextBox 55"/>
          <p:cNvSpPr txBox="1">
            <a:spLocks noChangeArrowheads="1"/>
          </p:cNvSpPr>
          <p:nvPr/>
        </p:nvSpPr>
        <p:spPr bwMode="auto">
          <a:xfrm>
            <a:off x="2590800" y="2678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99043" name="TextBox 56"/>
          <p:cNvSpPr txBox="1">
            <a:spLocks noChangeArrowheads="1"/>
          </p:cNvSpPr>
          <p:nvPr/>
        </p:nvSpPr>
        <p:spPr bwMode="auto">
          <a:xfrm>
            <a:off x="4724400" y="2601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99044" name="TextBox 57"/>
          <p:cNvSpPr txBox="1">
            <a:spLocks noChangeArrowheads="1"/>
          </p:cNvSpPr>
          <p:nvPr/>
        </p:nvSpPr>
        <p:spPr bwMode="auto">
          <a:xfrm>
            <a:off x="6019800" y="2590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99045" name="TextBox 58"/>
          <p:cNvSpPr txBox="1">
            <a:spLocks noChangeArrowheads="1"/>
          </p:cNvSpPr>
          <p:nvPr/>
        </p:nvSpPr>
        <p:spPr bwMode="auto">
          <a:xfrm>
            <a:off x="685800" y="3733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99046" name="TextBox 59"/>
          <p:cNvSpPr txBox="1">
            <a:spLocks noChangeArrowheads="1"/>
          </p:cNvSpPr>
          <p:nvPr/>
        </p:nvSpPr>
        <p:spPr bwMode="auto">
          <a:xfrm>
            <a:off x="2362200" y="5268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99047" name="TextBox 60"/>
          <p:cNvSpPr txBox="1">
            <a:spLocks noChangeArrowheads="1"/>
          </p:cNvSpPr>
          <p:nvPr/>
        </p:nvSpPr>
        <p:spPr bwMode="auto">
          <a:xfrm>
            <a:off x="914400" y="5300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99048" name="TextBox 61"/>
          <p:cNvSpPr txBox="1">
            <a:spLocks noChangeArrowheads="1"/>
          </p:cNvSpPr>
          <p:nvPr/>
        </p:nvSpPr>
        <p:spPr bwMode="auto">
          <a:xfrm>
            <a:off x="2590800" y="3852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99049" name="TextBox 62"/>
          <p:cNvSpPr txBox="1">
            <a:spLocks noChangeArrowheads="1"/>
          </p:cNvSpPr>
          <p:nvPr/>
        </p:nvSpPr>
        <p:spPr bwMode="auto">
          <a:xfrm>
            <a:off x="4191000" y="4233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99050" name="TextBox 63"/>
          <p:cNvSpPr txBox="1">
            <a:spLocks noChangeArrowheads="1"/>
          </p:cNvSpPr>
          <p:nvPr/>
        </p:nvSpPr>
        <p:spPr bwMode="auto">
          <a:xfrm>
            <a:off x="3886200" y="5345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99051" name="TextBox 64"/>
          <p:cNvSpPr txBox="1">
            <a:spLocks noChangeArrowheads="1"/>
          </p:cNvSpPr>
          <p:nvPr/>
        </p:nvSpPr>
        <p:spPr bwMode="auto">
          <a:xfrm>
            <a:off x="5486400" y="3810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99052" name="TextBox 65"/>
          <p:cNvSpPr txBox="1">
            <a:spLocks noChangeArrowheads="1"/>
          </p:cNvSpPr>
          <p:nvPr/>
        </p:nvSpPr>
        <p:spPr bwMode="auto">
          <a:xfrm>
            <a:off x="5715000" y="5334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99053" name="TextBox 66"/>
          <p:cNvSpPr txBox="1">
            <a:spLocks noChangeArrowheads="1"/>
          </p:cNvSpPr>
          <p:nvPr/>
        </p:nvSpPr>
        <p:spPr bwMode="auto">
          <a:xfrm>
            <a:off x="6858000" y="4191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99054" name="TextBox 67"/>
          <p:cNvSpPr txBox="1">
            <a:spLocks noChangeArrowheads="1"/>
          </p:cNvSpPr>
          <p:nvPr/>
        </p:nvSpPr>
        <p:spPr bwMode="auto">
          <a:xfrm>
            <a:off x="8458200" y="5300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99055" name="TextBox 70"/>
          <p:cNvSpPr txBox="1">
            <a:spLocks noChangeArrowheads="1"/>
          </p:cNvSpPr>
          <p:nvPr/>
        </p:nvSpPr>
        <p:spPr bwMode="auto">
          <a:xfrm>
            <a:off x="8077200" y="40497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99056" name="TextBox 71"/>
          <p:cNvSpPr txBox="1">
            <a:spLocks noChangeArrowheads="1"/>
          </p:cNvSpPr>
          <p:nvPr/>
        </p:nvSpPr>
        <p:spPr bwMode="auto">
          <a:xfrm>
            <a:off x="6858000" y="5268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152400" y="5715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3" name="Oval 14"/>
          <p:cNvSpPr>
            <a:spLocks noChangeArrowheads="1"/>
          </p:cNvSpPr>
          <p:nvPr/>
        </p:nvSpPr>
        <p:spPr bwMode="auto">
          <a:xfrm>
            <a:off x="3200400" y="5715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5029200" y="5715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6324600" y="5715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7772400" y="5715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cxnSp>
        <p:nvCxnSpPr>
          <p:cNvPr id="30" name="Straight Arrow Connector 29"/>
          <p:cNvCxnSpPr>
            <a:cxnSpLocks noChangeShapeType="1"/>
          </p:cNvCxnSpPr>
          <p:nvPr/>
        </p:nvCxnSpPr>
        <p:spPr bwMode="auto">
          <a:xfrm rot="5400000">
            <a:off x="1905001" y="4076700"/>
            <a:ext cx="914400" cy="3175"/>
          </a:xfrm>
          <a:prstGeom prst="straightConnector1">
            <a:avLst/>
          </a:prstGeom>
          <a:noFill/>
          <a:ln w="50800" algn="ctr">
            <a:solidFill>
              <a:srgbClr val="FF3300"/>
            </a:solidFill>
            <a:round/>
            <a:headEnd/>
            <a:tailEnd type="arrow" w="med" len="med"/>
          </a:ln>
        </p:spPr>
      </p:cxn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267200" y="19050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1,1,1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6" name="Oval 5"/>
          <p:cNvSpPr/>
          <p:nvPr/>
        </p:nvSpPr>
        <p:spPr>
          <a:xfrm>
            <a:off x="19050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e,1,1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7" name="Oval 6"/>
          <p:cNvSpPr/>
          <p:nvPr/>
        </p:nvSpPr>
        <p:spPr>
          <a:xfrm>
            <a:off x="42672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8" name="Oval 7"/>
          <p:cNvSpPr/>
          <p:nvPr/>
        </p:nvSpPr>
        <p:spPr>
          <a:xfrm>
            <a:off x="64008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1,1,e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9" name="Oval 8"/>
          <p:cNvSpPr/>
          <p:nvPr/>
        </p:nvSpPr>
        <p:spPr>
          <a:xfrm>
            <a:off x="2286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e,e,1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10" name="Oval 9"/>
          <p:cNvSpPr/>
          <p:nvPr/>
        </p:nvSpPr>
        <p:spPr>
          <a:xfrm>
            <a:off x="19050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e,1,e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1" name="Oval 10"/>
          <p:cNvSpPr/>
          <p:nvPr/>
        </p:nvSpPr>
        <p:spPr>
          <a:xfrm>
            <a:off x="32766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e,e,1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12" name="Oval 11"/>
          <p:cNvSpPr/>
          <p:nvPr/>
        </p:nvSpPr>
        <p:spPr>
          <a:xfrm>
            <a:off x="51054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,2</a:t>
            </a:r>
          </a:p>
        </p:txBody>
      </p:sp>
      <p:sp>
        <p:nvSpPr>
          <p:cNvPr id="13" name="Oval 12"/>
          <p:cNvSpPr/>
          <p:nvPr/>
        </p:nvSpPr>
        <p:spPr>
          <a:xfrm>
            <a:off x="64008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e,1,e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2,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2286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e,e,e1,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2</a:t>
            </a:r>
            <a:r>
              <a:rPr lang="en-US" sz="1600">
                <a:latin typeface="Calibri" pitchFamily="34" charset="0"/>
              </a:rPr>
              <a:t>,3</a:t>
            </a:r>
          </a:p>
        </p:txBody>
      </p:sp>
      <p:sp>
        <p:nvSpPr>
          <p:cNvPr id="16" name="Oval 15"/>
          <p:cNvSpPr/>
          <p:nvPr/>
        </p:nvSpPr>
        <p:spPr>
          <a:xfrm>
            <a:off x="1905000" y="5791200"/>
            <a:ext cx="914400" cy="5334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e,e,e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1,</a:t>
            </a:r>
            <a:r>
              <a:rPr lang="en-US" sz="1600">
                <a:solidFill>
                  <a:srgbClr val="CCCCFF"/>
                </a:solidFill>
                <a:cs typeface="Arial" charset="0"/>
              </a:rPr>
              <a:t>2</a:t>
            </a:r>
            <a:r>
              <a:rPr lang="en-US" sz="160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32766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1,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,2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51054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e,e,e3,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,2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008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e,e,e,2,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3</a:t>
            </a:r>
            <a:r>
              <a:rPr lang="en-US" sz="1600">
                <a:latin typeface="Calibri" pitchFamily="34" charset="0"/>
              </a:rPr>
              <a:t>,1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8486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e,e,e2,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,1</a:t>
            </a:r>
          </a:p>
        </p:txBody>
      </p:sp>
      <p:cxnSp>
        <p:nvCxnSpPr>
          <p:cNvPr id="22" name="Straight Arrow Connector 21"/>
          <p:cNvCxnSpPr>
            <a:stCxn id="5" idx="3"/>
            <a:endCxn id="6" idx="7"/>
          </p:cNvCxnSpPr>
          <p:nvPr/>
        </p:nvCxnSpPr>
        <p:spPr>
          <a:xfrm rot="5400000">
            <a:off x="3141662" y="1905001"/>
            <a:ext cx="803275" cy="17145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4"/>
            <a:endCxn id="7" idx="0"/>
          </p:cNvCxnSpPr>
          <p:nvPr/>
        </p:nvCxnSpPr>
        <p:spPr>
          <a:xfrm rot="5400000">
            <a:off x="4400551" y="2762250"/>
            <a:ext cx="6477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5"/>
            <a:endCxn id="8" idx="1"/>
          </p:cNvCxnSpPr>
          <p:nvPr/>
        </p:nvCxnSpPr>
        <p:spPr>
          <a:xfrm rot="16200000" flipH="1">
            <a:off x="5389562" y="2019301"/>
            <a:ext cx="803275" cy="14859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3"/>
            <a:endCxn id="9" idx="0"/>
          </p:cNvCxnSpPr>
          <p:nvPr/>
        </p:nvCxnSpPr>
        <p:spPr>
          <a:xfrm rot="5400000">
            <a:off x="865981" y="3361532"/>
            <a:ext cx="992187" cy="13525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  <a:endCxn id="11" idx="0"/>
          </p:cNvCxnSpPr>
          <p:nvPr/>
        </p:nvCxnSpPr>
        <p:spPr>
          <a:xfrm rot="5400000">
            <a:off x="3571081" y="3704432"/>
            <a:ext cx="992187" cy="6667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5"/>
            <a:endCxn id="12" idx="0"/>
          </p:cNvCxnSpPr>
          <p:nvPr/>
        </p:nvCxnSpPr>
        <p:spPr>
          <a:xfrm rot="16200000" flipH="1">
            <a:off x="4809331" y="3780632"/>
            <a:ext cx="992187" cy="5143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4"/>
            <a:endCxn id="13" idx="0"/>
          </p:cNvCxnSpPr>
          <p:nvPr/>
        </p:nvCxnSpPr>
        <p:spPr>
          <a:xfrm rot="5400000">
            <a:off x="6400801" y="4076700"/>
            <a:ext cx="9144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5"/>
            <a:endCxn id="14" idx="0"/>
          </p:cNvCxnSpPr>
          <p:nvPr/>
        </p:nvCxnSpPr>
        <p:spPr>
          <a:xfrm rot="16200000" flipH="1">
            <a:off x="7247731" y="3475832"/>
            <a:ext cx="992187" cy="11239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0" idx="4"/>
            <a:endCxn id="16" idx="0"/>
          </p:cNvCxnSpPr>
          <p:nvPr/>
        </p:nvCxnSpPr>
        <p:spPr>
          <a:xfrm rot="5400000">
            <a:off x="2000251" y="5429250"/>
            <a:ext cx="7239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cxnSpLocks noChangeShapeType="1"/>
            <a:stCxn id="12" idx="4"/>
          </p:cNvCxnSpPr>
          <p:nvPr/>
        </p:nvCxnSpPr>
        <p:spPr bwMode="auto">
          <a:xfrm>
            <a:off x="55626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" name="Straight Arrow Connector 47"/>
          <p:cNvCxnSpPr>
            <a:cxnSpLocks noChangeShapeType="1"/>
            <a:stCxn id="13" idx="4"/>
          </p:cNvCxnSpPr>
          <p:nvPr/>
        </p:nvCxnSpPr>
        <p:spPr bwMode="auto">
          <a:xfrm>
            <a:off x="68580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" name="Straight Arrow Connector 48"/>
          <p:cNvCxnSpPr>
            <a:cxnSpLocks noChangeShapeType="1"/>
            <a:stCxn id="14" idx="4"/>
          </p:cNvCxnSpPr>
          <p:nvPr/>
        </p:nvCxnSpPr>
        <p:spPr bwMode="auto">
          <a:xfrm>
            <a:off x="83058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01089" name="TextBox 55"/>
          <p:cNvSpPr txBox="1">
            <a:spLocks noChangeArrowheads="1"/>
          </p:cNvSpPr>
          <p:nvPr/>
        </p:nvSpPr>
        <p:spPr bwMode="auto">
          <a:xfrm>
            <a:off x="2590800" y="2678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1090" name="TextBox 56"/>
          <p:cNvSpPr txBox="1">
            <a:spLocks noChangeArrowheads="1"/>
          </p:cNvSpPr>
          <p:nvPr/>
        </p:nvSpPr>
        <p:spPr bwMode="auto">
          <a:xfrm>
            <a:off x="4724400" y="2601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301091" name="TextBox 57"/>
          <p:cNvSpPr txBox="1">
            <a:spLocks noChangeArrowheads="1"/>
          </p:cNvSpPr>
          <p:nvPr/>
        </p:nvSpPr>
        <p:spPr bwMode="auto">
          <a:xfrm>
            <a:off x="6019800" y="2590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301092" name="TextBox 58"/>
          <p:cNvSpPr txBox="1">
            <a:spLocks noChangeArrowheads="1"/>
          </p:cNvSpPr>
          <p:nvPr/>
        </p:nvSpPr>
        <p:spPr bwMode="auto">
          <a:xfrm>
            <a:off x="685800" y="3733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301093" name="TextBox 59"/>
          <p:cNvSpPr txBox="1">
            <a:spLocks noChangeArrowheads="1"/>
          </p:cNvSpPr>
          <p:nvPr/>
        </p:nvSpPr>
        <p:spPr bwMode="auto">
          <a:xfrm>
            <a:off x="2362200" y="5268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301094" name="TextBox 60"/>
          <p:cNvSpPr txBox="1">
            <a:spLocks noChangeArrowheads="1"/>
          </p:cNvSpPr>
          <p:nvPr/>
        </p:nvSpPr>
        <p:spPr bwMode="auto">
          <a:xfrm>
            <a:off x="914400" y="5300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301095" name="TextBox 61"/>
          <p:cNvSpPr txBox="1">
            <a:spLocks noChangeArrowheads="1"/>
          </p:cNvSpPr>
          <p:nvPr/>
        </p:nvSpPr>
        <p:spPr bwMode="auto">
          <a:xfrm>
            <a:off x="2590800" y="3852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301096" name="TextBox 62"/>
          <p:cNvSpPr txBox="1">
            <a:spLocks noChangeArrowheads="1"/>
          </p:cNvSpPr>
          <p:nvPr/>
        </p:nvSpPr>
        <p:spPr bwMode="auto">
          <a:xfrm>
            <a:off x="4191000" y="4233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1097" name="TextBox 63"/>
          <p:cNvSpPr txBox="1">
            <a:spLocks noChangeArrowheads="1"/>
          </p:cNvSpPr>
          <p:nvPr/>
        </p:nvSpPr>
        <p:spPr bwMode="auto">
          <a:xfrm>
            <a:off x="3886200" y="5345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301098" name="TextBox 64"/>
          <p:cNvSpPr txBox="1">
            <a:spLocks noChangeArrowheads="1"/>
          </p:cNvSpPr>
          <p:nvPr/>
        </p:nvSpPr>
        <p:spPr bwMode="auto">
          <a:xfrm>
            <a:off x="5486400" y="3810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301099" name="TextBox 65"/>
          <p:cNvSpPr txBox="1">
            <a:spLocks noChangeArrowheads="1"/>
          </p:cNvSpPr>
          <p:nvPr/>
        </p:nvSpPr>
        <p:spPr bwMode="auto">
          <a:xfrm>
            <a:off x="5715000" y="5334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1100" name="TextBox 66"/>
          <p:cNvSpPr txBox="1">
            <a:spLocks noChangeArrowheads="1"/>
          </p:cNvSpPr>
          <p:nvPr/>
        </p:nvSpPr>
        <p:spPr bwMode="auto">
          <a:xfrm>
            <a:off x="6858000" y="4191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1101" name="TextBox 67"/>
          <p:cNvSpPr txBox="1">
            <a:spLocks noChangeArrowheads="1"/>
          </p:cNvSpPr>
          <p:nvPr/>
        </p:nvSpPr>
        <p:spPr bwMode="auto">
          <a:xfrm>
            <a:off x="8458200" y="5300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1102" name="TextBox 70"/>
          <p:cNvSpPr txBox="1">
            <a:spLocks noChangeArrowheads="1"/>
          </p:cNvSpPr>
          <p:nvPr/>
        </p:nvSpPr>
        <p:spPr bwMode="auto">
          <a:xfrm>
            <a:off x="8077200" y="40497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301103" name="TextBox 71"/>
          <p:cNvSpPr txBox="1">
            <a:spLocks noChangeArrowheads="1"/>
          </p:cNvSpPr>
          <p:nvPr/>
        </p:nvSpPr>
        <p:spPr bwMode="auto">
          <a:xfrm>
            <a:off x="6858000" y="5268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152400" y="5715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3" name="Oval 14"/>
          <p:cNvSpPr>
            <a:spLocks noChangeArrowheads="1"/>
          </p:cNvSpPr>
          <p:nvPr/>
        </p:nvSpPr>
        <p:spPr bwMode="auto">
          <a:xfrm>
            <a:off x="3200400" y="5715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5029200" y="5715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6324600" y="5715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7772400" y="5715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cxnSp>
        <p:nvCxnSpPr>
          <p:cNvPr id="30" name="Straight Arrow Connector 29"/>
          <p:cNvCxnSpPr>
            <a:cxnSpLocks noChangeShapeType="1"/>
          </p:cNvCxnSpPr>
          <p:nvPr/>
        </p:nvCxnSpPr>
        <p:spPr bwMode="auto">
          <a:xfrm rot="5400000">
            <a:off x="1905001" y="4076700"/>
            <a:ext cx="914400" cy="3175"/>
          </a:xfrm>
          <a:prstGeom prst="straightConnector1">
            <a:avLst/>
          </a:prstGeom>
          <a:noFill/>
          <a:ln w="50800" algn="ctr">
            <a:solidFill>
              <a:srgbClr val="FF3300"/>
            </a:solidFill>
            <a:round/>
            <a:headEnd/>
            <a:tailEnd type="arrow" w="med" len="med"/>
          </a:ln>
        </p:spPr>
      </p:cxnSp>
      <p:cxnSp>
        <p:nvCxnSpPr>
          <p:cNvPr id="40" name="Straight Arrow Connector 39"/>
          <p:cNvCxnSpPr>
            <a:cxnSpLocks noChangeShapeType="1"/>
          </p:cNvCxnSpPr>
          <p:nvPr/>
        </p:nvCxnSpPr>
        <p:spPr bwMode="auto">
          <a:xfrm>
            <a:off x="682625" y="5060950"/>
            <a:ext cx="0" cy="647700"/>
          </a:xfrm>
          <a:prstGeom prst="straightConnector1">
            <a:avLst/>
          </a:prstGeom>
          <a:noFill/>
          <a:ln w="50800" algn="ctr">
            <a:solidFill>
              <a:srgbClr val="FF3300"/>
            </a:solidFill>
            <a:round/>
            <a:headEnd/>
            <a:tailEnd type="arrow" w="med" len="med"/>
          </a:ln>
        </p:spPr>
      </p:cxnSp>
      <p:cxnSp>
        <p:nvCxnSpPr>
          <p:cNvPr id="44" name="Straight Arrow Connector 43"/>
          <p:cNvCxnSpPr>
            <a:cxnSpLocks noChangeShapeType="1"/>
          </p:cNvCxnSpPr>
          <p:nvPr/>
        </p:nvCxnSpPr>
        <p:spPr bwMode="auto">
          <a:xfrm>
            <a:off x="3730625" y="5060950"/>
            <a:ext cx="0" cy="647700"/>
          </a:xfrm>
          <a:prstGeom prst="straightConnector1">
            <a:avLst/>
          </a:prstGeom>
          <a:noFill/>
          <a:ln w="50800" algn="ctr">
            <a:solidFill>
              <a:srgbClr val="FF3300"/>
            </a:solidFill>
            <a:round/>
            <a:headEnd/>
            <a:tailEnd type="arrow" w="med" len="med"/>
          </a:ln>
        </p:spPr>
      </p:cxnSp>
      <p:sp>
        <p:nvSpPr>
          <p:cNvPr id="301114" name="Text Box 58"/>
          <p:cNvSpPr txBox="1">
            <a:spLocks noChangeArrowheads="1"/>
          </p:cNvSpPr>
          <p:nvPr/>
        </p:nvSpPr>
        <p:spPr bwMode="auto">
          <a:xfrm>
            <a:off x="1062026" y="6358235"/>
            <a:ext cx="24304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en-US" sz="2400" dirty="0" err="1">
                <a:solidFill>
                  <a:srgbClr val="FF3300"/>
                </a:solidFill>
              </a:rPr>
              <a:t>Implementability</a:t>
            </a:r>
            <a:endParaRPr lang="en-US" sz="2400" dirty="0">
              <a:solidFill>
                <a:srgbClr val="FF3300"/>
              </a:solidFill>
            </a:endParaRPr>
          </a:p>
        </p:txBody>
      </p:sp>
      <p:sp>
        <p:nvSpPr>
          <p:cNvPr id="56" name="Title 55"/>
          <p:cNvSpPr>
            <a:spLocks noGrp="1"/>
          </p:cNvSpPr>
          <p:nvPr>
            <p:ph type="title"/>
          </p:nvPr>
        </p:nvSpPr>
        <p:spPr>
          <a:xfrm>
            <a:off x="304800" y="512064"/>
            <a:ext cx="8382000" cy="914400"/>
          </a:xfrm>
        </p:spPr>
        <p:txBody>
          <a:bodyPr/>
          <a:lstStyle/>
          <a:p>
            <a:r>
              <a:rPr lang="en-US" sz="3600" dirty="0" smtClean="0"/>
              <a:t>Select all equivalent transitions</a:t>
            </a:r>
            <a:endParaRPr lang="en-US" sz="3600" dirty="0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267200" y="19050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1,1,1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6" name="Oval 5"/>
          <p:cNvSpPr/>
          <p:nvPr/>
        </p:nvSpPr>
        <p:spPr>
          <a:xfrm>
            <a:off x="19050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e,1,1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7" name="Oval 6"/>
          <p:cNvSpPr/>
          <p:nvPr/>
        </p:nvSpPr>
        <p:spPr>
          <a:xfrm>
            <a:off x="42672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8" name="Oval 7"/>
          <p:cNvSpPr/>
          <p:nvPr/>
        </p:nvSpPr>
        <p:spPr>
          <a:xfrm>
            <a:off x="64008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1,1,e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2" name="Oval 11"/>
          <p:cNvSpPr/>
          <p:nvPr/>
        </p:nvSpPr>
        <p:spPr>
          <a:xfrm>
            <a:off x="51054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,2</a:t>
            </a:r>
          </a:p>
        </p:txBody>
      </p:sp>
      <p:sp>
        <p:nvSpPr>
          <p:cNvPr id="13" name="Oval 12"/>
          <p:cNvSpPr/>
          <p:nvPr/>
        </p:nvSpPr>
        <p:spPr>
          <a:xfrm>
            <a:off x="64008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e,1,e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2,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51054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e,e,e3,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,2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008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e,e,e,2,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3</a:t>
            </a:r>
            <a:r>
              <a:rPr lang="en-US" sz="1600">
                <a:latin typeface="Calibri" pitchFamily="34" charset="0"/>
              </a:rPr>
              <a:t>,1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8486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e,e,e2,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,1</a:t>
            </a:r>
          </a:p>
        </p:txBody>
      </p:sp>
      <p:cxnSp>
        <p:nvCxnSpPr>
          <p:cNvPr id="22" name="Straight Arrow Connector 21"/>
          <p:cNvCxnSpPr>
            <a:stCxn id="5" idx="3"/>
            <a:endCxn id="6" idx="7"/>
          </p:cNvCxnSpPr>
          <p:nvPr/>
        </p:nvCxnSpPr>
        <p:spPr>
          <a:xfrm rot="5400000">
            <a:off x="3141662" y="1905001"/>
            <a:ext cx="803275" cy="17145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4"/>
            <a:endCxn id="7" idx="0"/>
          </p:cNvCxnSpPr>
          <p:nvPr/>
        </p:nvCxnSpPr>
        <p:spPr>
          <a:xfrm rot="5400000">
            <a:off x="4400551" y="2762250"/>
            <a:ext cx="6477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5"/>
            <a:endCxn id="8" idx="1"/>
          </p:cNvCxnSpPr>
          <p:nvPr/>
        </p:nvCxnSpPr>
        <p:spPr>
          <a:xfrm rot="16200000" flipH="1">
            <a:off x="5389562" y="2019301"/>
            <a:ext cx="803275" cy="14859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3"/>
            <a:endCxn id="9" idx="0"/>
          </p:cNvCxnSpPr>
          <p:nvPr/>
        </p:nvCxnSpPr>
        <p:spPr>
          <a:xfrm rot="5400000">
            <a:off x="865981" y="3361532"/>
            <a:ext cx="992187" cy="13525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  <a:endCxn id="11" idx="0"/>
          </p:cNvCxnSpPr>
          <p:nvPr/>
        </p:nvCxnSpPr>
        <p:spPr>
          <a:xfrm rot="5400000">
            <a:off x="3571081" y="3704432"/>
            <a:ext cx="992187" cy="6667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5"/>
            <a:endCxn id="12" idx="0"/>
          </p:cNvCxnSpPr>
          <p:nvPr/>
        </p:nvCxnSpPr>
        <p:spPr>
          <a:xfrm rot="16200000" flipH="1">
            <a:off x="4809331" y="3780632"/>
            <a:ext cx="992187" cy="5143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4"/>
            <a:endCxn id="13" idx="0"/>
          </p:cNvCxnSpPr>
          <p:nvPr/>
        </p:nvCxnSpPr>
        <p:spPr>
          <a:xfrm rot="5400000">
            <a:off x="6400801" y="4076700"/>
            <a:ext cx="9144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5"/>
            <a:endCxn id="14" idx="0"/>
          </p:cNvCxnSpPr>
          <p:nvPr/>
        </p:nvCxnSpPr>
        <p:spPr>
          <a:xfrm rot="16200000" flipH="1">
            <a:off x="7247731" y="3475832"/>
            <a:ext cx="992187" cy="11239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cxnSpLocks noChangeShapeType="1"/>
            <a:stCxn id="12" idx="4"/>
            <a:endCxn id="15" idx="0"/>
          </p:cNvCxnSpPr>
          <p:nvPr/>
        </p:nvCxnSpPr>
        <p:spPr bwMode="auto">
          <a:xfrm>
            <a:off x="55626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" name="Straight Arrow Connector 47"/>
          <p:cNvCxnSpPr>
            <a:cxnSpLocks noChangeShapeType="1"/>
            <a:stCxn id="13" idx="4"/>
          </p:cNvCxnSpPr>
          <p:nvPr/>
        </p:nvCxnSpPr>
        <p:spPr bwMode="auto">
          <a:xfrm>
            <a:off x="68580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" name="Straight Arrow Connector 48"/>
          <p:cNvCxnSpPr>
            <a:cxnSpLocks noChangeShapeType="1"/>
            <a:stCxn id="14" idx="4"/>
          </p:cNvCxnSpPr>
          <p:nvPr/>
        </p:nvCxnSpPr>
        <p:spPr bwMode="auto">
          <a:xfrm>
            <a:off x="83058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03134" name="TextBox 55"/>
          <p:cNvSpPr txBox="1">
            <a:spLocks noChangeArrowheads="1"/>
          </p:cNvSpPr>
          <p:nvPr/>
        </p:nvSpPr>
        <p:spPr bwMode="auto">
          <a:xfrm>
            <a:off x="2590800" y="2678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3135" name="TextBox 56"/>
          <p:cNvSpPr txBox="1">
            <a:spLocks noChangeArrowheads="1"/>
          </p:cNvSpPr>
          <p:nvPr/>
        </p:nvSpPr>
        <p:spPr bwMode="auto">
          <a:xfrm>
            <a:off x="4724400" y="2601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303136" name="TextBox 57"/>
          <p:cNvSpPr txBox="1">
            <a:spLocks noChangeArrowheads="1"/>
          </p:cNvSpPr>
          <p:nvPr/>
        </p:nvSpPr>
        <p:spPr bwMode="auto">
          <a:xfrm>
            <a:off x="6019800" y="2590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303137" name="TextBox 58"/>
          <p:cNvSpPr txBox="1">
            <a:spLocks noChangeArrowheads="1"/>
          </p:cNvSpPr>
          <p:nvPr/>
        </p:nvSpPr>
        <p:spPr bwMode="auto">
          <a:xfrm>
            <a:off x="685800" y="3733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303141" name="TextBox 62"/>
          <p:cNvSpPr txBox="1">
            <a:spLocks noChangeArrowheads="1"/>
          </p:cNvSpPr>
          <p:nvPr/>
        </p:nvSpPr>
        <p:spPr bwMode="auto">
          <a:xfrm>
            <a:off x="4191000" y="4233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3143" name="TextBox 64"/>
          <p:cNvSpPr txBox="1">
            <a:spLocks noChangeArrowheads="1"/>
          </p:cNvSpPr>
          <p:nvPr/>
        </p:nvSpPr>
        <p:spPr bwMode="auto">
          <a:xfrm>
            <a:off x="5486400" y="3810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303144" name="TextBox 65"/>
          <p:cNvSpPr txBox="1">
            <a:spLocks noChangeArrowheads="1"/>
          </p:cNvSpPr>
          <p:nvPr/>
        </p:nvSpPr>
        <p:spPr bwMode="auto">
          <a:xfrm>
            <a:off x="5715000" y="5334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3145" name="TextBox 66"/>
          <p:cNvSpPr txBox="1">
            <a:spLocks noChangeArrowheads="1"/>
          </p:cNvSpPr>
          <p:nvPr/>
        </p:nvSpPr>
        <p:spPr bwMode="auto">
          <a:xfrm>
            <a:off x="6858000" y="4191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3146" name="TextBox 67"/>
          <p:cNvSpPr txBox="1">
            <a:spLocks noChangeArrowheads="1"/>
          </p:cNvSpPr>
          <p:nvPr/>
        </p:nvSpPr>
        <p:spPr bwMode="auto">
          <a:xfrm>
            <a:off x="8458200" y="5300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3147" name="TextBox 70"/>
          <p:cNvSpPr txBox="1">
            <a:spLocks noChangeArrowheads="1"/>
          </p:cNvSpPr>
          <p:nvPr/>
        </p:nvSpPr>
        <p:spPr bwMode="auto">
          <a:xfrm>
            <a:off x="8077200" y="40497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303148" name="TextBox 71"/>
          <p:cNvSpPr txBox="1">
            <a:spLocks noChangeArrowheads="1"/>
          </p:cNvSpPr>
          <p:nvPr/>
        </p:nvSpPr>
        <p:spPr bwMode="auto">
          <a:xfrm>
            <a:off x="6858000" y="5268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29200" y="5715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6324600" y="5715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3" name="Oval 14"/>
          <p:cNvSpPr>
            <a:spLocks noChangeArrowheads="1"/>
          </p:cNvSpPr>
          <p:nvPr/>
        </p:nvSpPr>
        <p:spPr bwMode="auto">
          <a:xfrm>
            <a:off x="7772400" y="5715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303159" name="Text Box 55"/>
          <p:cNvSpPr txBox="1">
            <a:spLocks noChangeArrowheads="1"/>
          </p:cNvSpPr>
          <p:nvPr/>
        </p:nvSpPr>
        <p:spPr bwMode="auto">
          <a:xfrm>
            <a:off x="1488444" y="6359525"/>
            <a:ext cx="1673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3300"/>
                </a:solidFill>
              </a:rPr>
              <a:t>side-effects</a:t>
            </a:r>
            <a:endParaRPr lang="en-US" sz="2400" dirty="0">
              <a:solidFill>
                <a:srgbClr val="FF3300"/>
              </a:solidFill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28600" y="4533900"/>
            <a:ext cx="914400" cy="533400"/>
          </a:xfrm>
          <a:prstGeom prst="ellipse">
            <a:avLst/>
          </a:prstGeom>
          <a:noFill/>
          <a:ln w="12700" algn="ctr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e,e,1</a:t>
            </a:r>
            <a:r>
              <a:rPr lang="en-US" sz="1600" dirty="0">
                <a:latin typeface="Calibri" pitchFamily="34" charset="0"/>
              </a:rPr>
              <a:t/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</a:rPr>
              <a:t>1,2,0</a:t>
            </a:r>
          </a:p>
        </p:txBody>
      </p:sp>
      <p:sp>
        <p:nvSpPr>
          <p:cNvPr id="10" name="Oval 9"/>
          <p:cNvSpPr/>
          <p:nvPr/>
        </p:nvSpPr>
        <p:spPr>
          <a:xfrm>
            <a:off x="1905000" y="45339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e,1,e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1,0,1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276600" y="4533900"/>
            <a:ext cx="914400" cy="533400"/>
          </a:xfrm>
          <a:prstGeom prst="ellipse">
            <a:avLst/>
          </a:prstGeom>
          <a:noFill/>
          <a:ln w="12700" algn="ctr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e,e,1</a:t>
            </a:r>
            <a:r>
              <a:rPr lang="en-US" sz="1600" dirty="0">
                <a:latin typeface="Calibri" pitchFamily="34" charset="0"/>
              </a:rPr>
              <a:t/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</a:rPr>
              <a:t>1,1,0</a:t>
            </a:r>
          </a:p>
        </p:txBody>
      </p:sp>
      <p:sp>
        <p:nvSpPr>
          <p:cNvPr id="4" name="Oval 14"/>
          <p:cNvSpPr/>
          <p:nvPr/>
        </p:nvSpPr>
        <p:spPr>
          <a:xfrm>
            <a:off x="228600" y="57912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e,e,e1,2,3</a:t>
            </a:r>
          </a:p>
        </p:txBody>
      </p:sp>
      <p:sp>
        <p:nvSpPr>
          <p:cNvPr id="16" name="Oval 15"/>
          <p:cNvSpPr/>
          <p:nvPr/>
        </p:nvSpPr>
        <p:spPr>
          <a:xfrm>
            <a:off x="1905000" y="57912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</a:rPr>
              <a:t>e,e,e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1,2,1</a:t>
            </a:r>
          </a:p>
        </p:txBody>
      </p:sp>
      <p:sp>
        <p:nvSpPr>
          <p:cNvPr id="17" name="Oval 16"/>
          <p:cNvSpPr/>
          <p:nvPr/>
        </p:nvSpPr>
        <p:spPr>
          <a:xfrm>
            <a:off x="3276600" y="57912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</a:rPr>
              <a:t>e,e,e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1,1,2</a:t>
            </a:r>
          </a:p>
        </p:txBody>
      </p:sp>
      <p:cxnSp>
        <p:nvCxnSpPr>
          <p:cNvPr id="40" name="Straight Arrow Connector 39"/>
          <p:cNvCxnSpPr>
            <a:cxnSpLocks noChangeShapeType="1"/>
            <a:stCxn id="9" idx="4"/>
          </p:cNvCxnSpPr>
          <p:nvPr/>
        </p:nvCxnSpPr>
        <p:spPr bwMode="auto">
          <a:xfrm>
            <a:off x="685800" y="5067300"/>
            <a:ext cx="0" cy="723900"/>
          </a:xfrm>
          <a:prstGeom prst="straightConnector1">
            <a:avLst/>
          </a:prstGeom>
          <a:noFill/>
          <a:ln w="9525" algn="ctr">
            <a:solidFill>
              <a:schemeClr val="accent5">
                <a:lumMod val="75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stCxn id="10" idx="4"/>
            <a:endCxn id="16" idx="0"/>
          </p:cNvCxnSpPr>
          <p:nvPr/>
        </p:nvCxnSpPr>
        <p:spPr>
          <a:xfrm rot="5400000">
            <a:off x="2000251" y="5429250"/>
            <a:ext cx="723900" cy="317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 noChangeShapeType="1"/>
            <a:stCxn id="11" idx="4"/>
            <a:endCxn id="17" idx="0"/>
          </p:cNvCxnSpPr>
          <p:nvPr/>
        </p:nvCxnSpPr>
        <p:spPr bwMode="auto">
          <a:xfrm>
            <a:off x="3733800" y="5067300"/>
            <a:ext cx="0" cy="723900"/>
          </a:xfrm>
          <a:prstGeom prst="straightConnector1">
            <a:avLst/>
          </a:prstGeom>
          <a:noFill/>
          <a:ln w="9525" algn="ctr">
            <a:solidFill>
              <a:schemeClr val="accent5">
                <a:lumMod val="75000"/>
              </a:schemeClr>
            </a:solidFill>
            <a:round/>
            <a:headEnd/>
            <a:tailEnd type="arrow" w="med" len="med"/>
          </a:ln>
        </p:spPr>
      </p:cxnSp>
      <p:sp>
        <p:nvSpPr>
          <p:cNvPr id="303169" name="TextBox 59"/>
          <p:cNvSpPr txBox="1">
            <a:spLocks noChangeArrowheads="1"/>
          </p:cNvSpPr>
          <p:nvPr/>
        </p:nvSpPr>
        <p:spPr bwMode="auto">
          <a:xfrm>
            <a:off x="2362200" y="5268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y=x+1</a:t>
            </a:r>
          </a:p>
        </p:txBody>
      </p:sp>
      <p:sp>
        <p:nvSpPr>
          <p:cNvPr id="303170" name="TextBox 60"/>
          <p:cNvSpPr txBox="1">
            <a:spLocks noChangeArrowheads="1"/>
          </p:cNvSpPr>
          <p:nvPr/>
        </p:nvSpPr>
        <p:spPr bwMode="auto">
          <a:xfrm>
            <a:off x="914400" y="5300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z=y+1</a:t>
            </a:r>
          </a:p>
        </p:txBody>
      </p:sp>
      <p:sp>
        <p:nvSpPr>
          <p:cNvPr id="303172" name="TextBox 63"/>
          <p:cNvSpPr txBox="1">
            <a:spLocks noChangeArrowheads="1"/>
          </p:cNvSpPr>
          <p:nvPr/>
        </p:nvSpPr>
        <p:spPr bwMode="auto">
          <a:xfrm>
            <a:off x="3886200" y="5345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z=y+1</a:t>
            </a:r>
          </a:p>
        </p:txBody>
      </p:sp>
      <p:sp>
        <p:nvSpPr>
          <p:cNvPr id="303173" name="TextBox 52"/>
          <p:cNvSpPr txBox="1">
            <a:spLocks noChangeArrowheads="1"/>
          </p:cNvSpPr>
          <p:nvPr/>
        </p:nvSpPr>
        <p:spPr bwMode="auto">
          <a:xfrm>
            <a:off x="685800" y="51054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x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1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z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0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</a:t>
            </a:r>
            <a:endParaRPr lang="en-US" sz="16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03174" name="Line 70"/>
          <p:cNvSpPr>
            <a:spLocks noChangeShapeType="1"/>
          </p:cNvSpPr>
          <p:nvPr/>
        </p:nvSpPr>
        <p:spPr bwMode="auto">
          <a:xfrm flipV="1">
            <a:off x="2895600" y="5105400"/>
            <a:ext cx="457200" cy="13462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3175" name="Line 71"/>
          <p:cNvSpPr>
            <a:spLocks noChangeShapeType="1"/>
          </p:cNvSpPr>
          <p:nvPr/>
        </p:nvSpPr>
        <p:spPr bwMode="auto">
          <a:xfrm flipH="1" flipV="1">
            <a:off x="1066800" y="5105400"/>
            <a:ext cx="762000" cy="12573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30" name="Straight Arrow Connector 29"/>
          <p:cNvCxnSpPr>
            <a:stCxn id="6" idx="4"/>
            <a:endCxn id="10" idx="0"/>
          </p:cNvCxnSpPr>
          <p:nvPr/>
        </p:nvCxnSpPr>
        <p:spPr>
          <a:xfrm rot="5400000">
            <a:off x="1905001" y="4076700"/>
            <a:ext cx="914400" cy="317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177" name="TextBox 53"/>
          <p:cNvSpPr txBox="1">
            <a:spLocks noChangeArrowheads="1"/>
          </p:cNvSpPr>
          <p:nvPr/>
        </p:nvSpPr>
        <p:spPr bwMode="auto">
          <a:xfrm>
            <a:off x="2362200" y="36576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x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1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z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0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</a:t>
            </a:r>
            <a:endParaRPr lang="en-US" sz="16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03179" name="TextBox 61"/>
          <p:cNvSpPr txBox="1">
            <a:spLocks noChangeArrowheads="1"/>
          </p:cNvSpPr>
          <p:nvPr/>
        </p:nvSpPr>
        <p:spPr bwMode="auto">
          <a:xfrm>
            <a:off x="2590800" y="38655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z=y+1</a:t>
            </a:r>
          </a:p>
        </p:txBody>
      </p:sp>
      <p:sp>
        <p:nvSpPr>
          <p:cNvPr id="303180" name="TextBox 49"/>
          <p:cNvSpPr txBox="1">
            <a:spLocks noChangeArrowheads="1"/>
          </p:cNvSpPr>
          <p:nvPr/>
        </p:nvSpPr>
        <p:spPr bwMode="auto">
          <a:xfrm>
            <a:off x="5791200" y="2362200"/>
            <a:ext cx="129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x</a:t>
            </a:r>
            <a:r>
              <a:rPr lang="en-US" sz="1600" dirty="0" smtClean="0"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latin typeface="Calibri" pitchFamily="34" charset="0"/>
              </a:rPr>
              <a:t>1 </a:t>
            </a:r>
            <a:r>
              <a:rPr lang="en-US" sz="1600" dirty="0" smtClean="0"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latin typeface="Calibri" pitchFamily="34" charset="0"/>
              </a:rPr>
              <a:t> z</a:t>
            </a:r>
            <a:r>
              <a:rPr lang="en-US" sz="1600" dirty="0" smtClean="0"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latin typeface="Calibri" pitchFamily="34" charset="0"/>
              </a:rPr>
              <a:t>0 </a:t>
            </a:r>
            <a:r>
              <a:rPr lang="en-US" sz="1600" dirty="0">
                <a:latin typeface="Calibri" pitchFamily="34" charset="0"/>
              </a:rPr>
              <a:t/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  <a:sym typeface="Wingdings" pitchFamily="2" charset="2"/>
              </a:rPr>
              <a:t>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03181" name="TextBox 51"/>
          <p:cNvSpPr txBox="1">
            <a:spLocks noChangeArrowheads="1"/>
          </p:cNvSpPr>
          <p:nvPr/>
        </p:nvSpPr>
        <p:spPr bwMode="auto">
          <a:xfrm>
            <a:off x="5257800" y="3624263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x</a:t>
            </a:r>
            <a:r>
              <a:rPr lang="en-US" sz="1600" dirty="0" smtClean="0"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latin typeface="Calibri" pitchFamily="34" charset="0"/>
              </a:rPr>
              <a:t>1 </a:t>
            </a:r>
            <a:r>
              <a:rPr lang="en-US" sz="1600" dirty="0" smtClean="0"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latin typeface="Calibri" pitchFamily="34" charset="0"/>
              </a:rPr>
              <a:t> z</a:t>
            </a:r>
            <a:r>
              <a:rPr lang="en-US" sz="1600" dirty="0" smtClean="0"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latin typeface="Calibri" pitchFamily="34" charset="0"/>
              </a:rPr>
              <a:t>0 </a:t>
            </a:r>
            <a:r>
              <a:rPr lang="en-US" sz="1600" dirty="0">
                <a:latin typeface="Calibri" pitchFamily="34" charset="0"/>
              </a:rPr>
              <a:t/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  <a:sym typeface="Wingdings" pitchFamily="2" charset="2"/>
              </a:rPr>
              <a:t>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0" name="Title 5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Result has stuck states</a:t>
            </a:r>
            <a:endParaRPr lang="en-US" dirty="0"/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74" grpId="0" animBg="1"/>
      <p:bldP spid="30317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267200" y="19050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1,1,1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6" name="Oval 5"/>
          <p:cNvSpPr/>
          <p:nvPr/>
        </p:nvSpPr>
        <p:spPr>
          <a:xfrm>
            <a:off x="19050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e,1,1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7" name="Oval 6"/>
          <p:cNvSpPr/>
          <p:nvPr/>
        </p:nvSpPr>
        <p:spPr>
          <a:xfrm>
            <a:off x="42672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8" name="Oval 7"/>
          <p:cNvSpPr/>
          <p:nvPr/>
        </p:nvSpPr>
        <p:spPr>
          <a:xfrm>
            <a:off x="64008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1,1,e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2" name="Oval 11"/>
          <p:cNvSpPr/>
          <p:nvPr/>
        </p:nvSpPr>
        <p:spPr>
          <a:xfrm>
            <a:off x="51054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,2</a:t>
            </a:r>
          </a:p>
        </p:txBody>
      </p:sp>
      <p:sp>
        <p:nvSpPr>
          <p:cNvPr id="13" name="Oval 12"/>
          <p:cNvSpPr/>
          <p:nvPr/>
        </p:nvSpPr>
        <p:spPr>
          <a:xfrm>
            <a:off x="64008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e,1,e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2,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51054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e,e,e3,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,2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008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e,e,e,2,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3</a:t>
            </a:r>
            <a:r>
              <a:rPr lang="en-US" sz="1600">
                <a:latin typeface="Calibri" pitchFamily="34" charset="0"/>
              </a:rPr>
              <a:t>,1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8486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e,e,e2,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,1</a:t>
            </a:r>
          </a:p>
        </p:txBody>
      </p:sp>
      <p:cxnSp>
        <p:nvCxnSpPr>
          <p:cNvPr id="24" name="Straight Arrow Connector 23"/>
          <p:cNvCxnSpPr>
            <a:stCxn id="5" idx="4"/>
            <a:endCxn id="7" idx="0"/>
          </p:cNvCxnSpPr>
          <p:nvPr/>
        </p:nvCxnSpPr>
        <p:spPr>
          <a:xfrm rot="5400000">
            <a:off x="4400551" y="2762250"/>
            <a:ext cx="6477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5"/>
            <a:endCxn id="8" idx="1"/>
          </p:cNvCxnSpPr>
          <p:nvPr/>
        </p:nvCxnSpPr>
        <p:spPr>
          <a:xfrm rot="16200000" flipH="1">
            <a:off x="5389562" y="2019301"/>
            <a:ext cx="803275" cy="14859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3"/>
            <a:endCxn id="9" idx="0"/>
          </p:cNvCxnSpPr>
          <p:nvPr/>
        </p:nvCxnSpPr>
        <p:spPr>
          <a:xfrm rot="5400000">
            <a:off x="865981" y="3361532"/>
            <a:ext cx="992187" cy="13525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5"/>
            <a:endCxn id="12" idx="0"/>
          </p:cNvCxnSpPr>
          <p:nvPr/>
        </p:nvCxnSpPr>
        <p:spPr>
          <a:xfrm rot="16200000" flipH="1">
            <a:off x="4809331" y="3780632"/>
            <a:ext cx="992187" cy="5143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4"/>
            <a:endCxn id="13" idx="0"/>
          </p:cNvCxnSpPr>
          <p:nvPr/>
        </p:nvCxnSpPr>
        <p:spPr>
          <a:xfrm rot="5400000">
            <a:off x="6400801" y="4076700"/>
            <a:ext cx="9144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5"/>
            <a:endCxn id="14" idx="0"/>
          </p:cNvCxnSpPr>
          <p:nvPr/>
        </p:nvCxnSpPr>
        <p:spPr>
          <a:xfrm rot="16200000" flipH="1">
            <a:off x="7247731" y="3475832"/>
            <a:ext cx="992187" cy="11239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cxnSpLocks noChangeShapeType="1"/>
            <a:stCxn id="12" idx="4"/>
            <a:endCxn id="15" idx="0"/>
          </p:cNvCxnSpPr>
          <p:nvPr/>
        </p:nvCxnSpPr>
        <p:spPr bwMode="auto">
          <a:xfrm>
            <a:off x="55626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" name="Straight Arrow Connector 47"/>
          <p:cNvCxnSpPr>
            <a:cxnSpLocks noChangeShapeType="1"/>
            <a:stCxn id="13" idx="4"/>
          </p:cNvCxnSpPr>
          <p:nvPr/>
        </p:nvCxnSpPr>
        <p:spPr bwMode="auto">
          <a:xfrm>
            <a:off x="68580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" name="Straight Arrow Connector 48"/>
          <p:cNvCxnSpPr>
            <a:cxnSpLocks noChangeShapeType="1"/>
            <a:stCxn id="14" idx="4"/>
          </p:cNvCxnSpPr>
          <p:nvPr/>
        </p:nvCxnSpPr>
        <p:spPr bwMode="auto">
          <a:xfrm>
            <a:off x="83058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05175" name="TextBox 55"/>
          <p:cNvSpPr txBox="1">
            <a:spLocks noChangeArrowheads="1"/>
          </p:cNvSpPr>
          <p:nvPr/>
        </p:nvSpPr>
        <p:spPr bwMode="auto">
          <a:xfrm>
            <a:off x="2590800" y="2678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5176" name="TextBox 56"/>
          <p:cNvSpPr txBox="1">
            <a:spLocks noChangeArrowheads="1"/>
          </p:cNvSpPr>
          <p:nvPr/>
        </p:nvSpPr>
        <p:spPr bwMode="auto">
          <a:xfrm>
            <a:off x="4724400" y="2601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305177" name="TextBox 57"/>
          <p:cNvSpPr txBox="1">
            <a:spLocks noChangeArrowheads="1"/>
          </p:cNvSpPr>
          <p:nvPr/>
        </p:nvSpPr>
        <p:spPr bwMode="auto">
          <a:xfrm>
            <a:off x="6019800" y="2590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305178" name="TextBox 58"/>
          <p:cNvSpPr txBox="1">
            <a:spLocks noChangeArrowheads="1"/>
          </p:cNvSpPr>
          <p:nvPr/>
        </p:nvSpPr>
        <p:spPr bwMode="auto">
          <a:xfrm>
            <a:off x="685800" y="3733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305179" name="TextBox 62"/>
          <p:cNvSpPr txBox="1">
            <a:spLocks noChangeArrowheads="1"/>
          </p:cNvSpPr>
          <p:nvPr/>
        </p:nvSpPr>
        <p:spPr bwMode="auto">
          <a:xfrm>
            <a:off x="4191000" y="4233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5180" name="TextBox 64"/>
          <p:cNvSpPr txBox="1">
            <a:spLocks noChangeArrowheads="1"/>
          </p:cNvSpPr>
          <p:nvPr/>
        </p:nvSpPr>
        <p:spPr bwMode="auto">
          <a:xfrm>
            <a:off x="5486400" y="3810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305181" name="TextBox 65"/>
          <p:cNvSpPr txBox="1">
            <a:spLocks noChangeArrowheads="1"/>
          </p:cNvSpPr>
          <p:nvPr/>
        </p:nvSpPr>
        <p:spPr bwMode="auto">
          <a:xfrm>
            <a:off x="5715000" y="5334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5182" name="TextBox 66"/>
          <p:cNvSpPr txBox="1">
            <a:spLocks noChangeArrowheads="1"/>
          </p:cNvSpPr>
          <p:nvPr/>
        </p:nvSpPr>
        <p:spPr bwMode="auto">
          <a:xfrm>
            <a:off x="6858000" y="4191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5183" name="TextBox 67"/>
          <p:cNvSpPr txBox="1">
            <a:spLocks noChangeArrowheads="1"/>
          </p:cNvSpPr>
          <p:nvPr/>
        </p:nvSpPr>
        <p:spPr bwMode="auto">
          <a:xfrm>
            <a:off x="8458200" y="5300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305184" name="TextBox 70"/>
          <p:cNvSpPr txBox="1">
            <a:spLocks noChangeArrowheads="1"/>
          </p:cNvSpPr>
          <p:nvPr/>
        </p:nvSpPr>
        <p:spPr bwMode="auto">
          <a:xfrm>
            <a:off x="8077200" y="40497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305185" name="TextBox 71"/>
          <p:cNvSpPr txBox="1">
            <a:spLocks noChangeArrowheads="1"/>
          </p:cNvSpPr>
          <p:nvPr/>
        </p:nvSpPr>
        <p:spPr bwMode="auto">
          <a:xfrm>
            <a:off x="6858000" y="5268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29200" y="5715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6324600" y="5715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3" name="Oval 14"/>
          <p:cNvSpPr>
            <a:spLocks noChangeArrowheads="1"/>
          </p:cNvSpPr>
          <p:nvPr/>
        </p:nvSpPr>
        <p:spPr bwMode="auto">
          <a:xfrm>
            <a:off x="7772400" y="5715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28600" y="4533900"/>
            <a:ext cx="914400" cy="533400"/>
          </a:xfrm>
          <a:prstGeom prst="ellipse">
            <a:avLst/>
          </a:prstGeom>
          <a:noFill/>
          <a:ln w="12700" algn="ctr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e,e,1</a:t>
            </a:r>
            <a:r>
              <a:rPr lang="en-US" sz="1600" dirty="0">
                <a:latin typeface="Calibri" pitchFamily="34" charset="0"/>
              </a:rPr>
              <a:t/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</a:rPr>
              <a:t>1,2,0</a:t>
            </a:r>
          </a:p>
        </p:txBody>
      </p:sp>
      <p:sp>
        <p:nvSpPr>
          <p:cNvPr id="10" name="Oval 9"/>
          <p:cNvSpPr/>
          <p:nvPr/>
        </p:nvSpPr>
        <p:spPr>
          <a:xfrm>
            <a:off x="1905000" y="45339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e,1,e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1,0,1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276600" y="4533900"/>
            <a:ext cx="914400" cy="533400"/>
          </a:xfrm>
          <a:prstGeom prst="ellipse">
            <a:avLst/>
          </a:prstGeom>
          <a:noFill/>
          <a:ln w="12700" algn="ctr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e,e,1</a:t>
            </a:r>
            <a:r>
              <a:rPr lang="en-US" sz="1600" dirty="0">
                <a:latin typeface="Calibri" pitchFamily="34" charset="0"/>
              </a:rPr>
              <a:t/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</a:rPr>
              <a:t>1,1,0</a:t>
            </a:r>
          </a:p>
        </p:txBody>
      </p:sp>
      <p:sp>
        <p:nvSpPr>
          <p:cNvPr id="4" name="Oval 14"/>
          <p:cNvSpPr/>
          <p:nvPr/>
        </p:nvSpPr>
        <p:spPr>
          <a:xfrm>
            <a:off x="228600" y="57912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e,e,e1,2,3</a:t>
            </a:r>
          </a:p>
        </p:txBody>
      </p:sp>
      <p:sp>
        <p:nvSpPr>
          <p:cNvPr id="16" name="Oval 15"/>
          <p:cNvSpPr/>
          <p:nvPr/>
        </p:nvSpPr>
        <p:spPr>
          <a:xfrm>
            <a:off x="1905000" y="57912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</a:rPr>
              <a:t>e,e,e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1,2,1</a:t>
            </a:r>
          </a:p>
        </p:txBody>
      </p:sp>
      <p:sp>
        <p:nvSpPr>
          <p:cNvPr id="17" name="Oval 16"/>
          <p:cNvSpPr/>
          <p:nvPr/>
        </p:nvSpPr>
        <p:spPr>
          <a:xfrm>
            <a:off x="3276600" y="57912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</a:rPr>
              <a:t>e,e,e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1,1,2</a:t>
            </a:r>
          </a:p>
        </p:txBody>
      </p:sp>
      <p:cxnSp>
        <p:nvCxnSpPr>
          <p:cNvPr id="40" name="Straight Arrow Connector 39"/>
          <p:cNvCxnSpPr>
            <a:cxnSpLocks noChangeShapeType="1"/>
            <a:stCxn id="9" idx="4"/>
          </p:cNvCxnSpPr>
          <p:nvPr/>
        </p:nvCxnSpPr>
        <p:spPr bwMode="auto">
          <a:xfrm>
            <a:off x="685800" y="5067300"/>
            <a:ext cx="0" cy="723900"/>
          </a:xfrm>
          <a:prstGeom prst="straightConnector1">
            <a:avLst/>
          </a:prstGeom>
          <a:noFill/>
          <a:ln w="9525" algn="ctr">
            <a:solidFill>
              <a:schemeClr val="accent5">
                <a:lumMod val="75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stCxn id="10" idx="4"/>
            <a:endCxn id="16" idx="0"/>
          </p:cNvCxnSpPr>
          <p:nvPr/>
        </p:nvCxnSpPr>
        <p:spPr>
          <a:xfrm rot="5400000">
            <a:off x="2000251" y="5429250"/>
            <a:ext cx="723900" cy="317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 noChangeShapeType="1"/>
            <a:stCxn id="11" idx="4"/>
            <a:endCxn id="17" idx="0"/>
          </p:cNvCxnSpPr>
          <p:nvPr/>
        </p:nvCxnSpPr>
        <p:spPr bwMode="auto">
          <a:xfrm>
            <a:off x="3733800" y="5067300"/>
            <a:ext cx="0" cy="723900"/>
          </a:xfrm>
          <a:prstGeom prst="straightConnector1">
            <a:avLst/>
          </a:prstGeom>
          <a:noFill/>
          <a:ln w="9525" algn="ctr">
            <a:solidFill>
              <a:schemeClr val="accent5">
                <a:lumMod val="75000"/>
              </a:schemeClr>
            </a:solidFill>
            <a:round/>
            <a:headEnd/>
            <a:tailEnd type="arrow" w="med" len="med"/>
          </a:ln>
        </p:spPr>
      </p:cxnSp>
      <p:sp>
        <p:nvSpPr>
          <p:cNvPr id="305200" name="TextBox 59"/>
          <p:cNvSpPr txBox="1">
            <a:spLocks noChangeArrowheads="1"/>
          </p:cNvSpPr>
          <p:nvPr/>
        </p:nvSpPr>
        <p:spPr bwMode="auto">
          <a:xfrm>
            <a:off x="2362200" y="5268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y=x+1</a:t>
            </a:r>
          </a:p>
        </p:txBody>
      </p:sp>
      <p:sp>
        <p:nvSpPr>
          <p:cNvPr id="305201" name="TextBox 60"/>
          <p:cNvSpPr txBox="1">
            <a:spLocks noChangeArrowheads="1"/>
          </p:cNvSpPr>
          <p:nvPr/>
        </p:nvSpPr>
        <p:spPr bwMode="auto">
          <a:xfrm>
            <a:off x="914400" y="5300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z=y+1</a:t>
            </a:r>
          </a:p>
        </p:txBody>
      </p:sp>
      <p:sp>
        <p:nvSpPr>
          <p:cNvPr id="305202" name="TextBox 63"/>
          <p:cNvSpPr txBox="1">
            <a:spLocks noChangeArrowheads="1"/>
          </p:cNvSpPr>
          <p:nvPr/>
        </p:nvSpPr>
        <p:spPr bwMode="auto">
          <a:xfrm>
            <a:off x="3886200" y="5345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z=y+1</a:t>
            </a:r>
          </a:p>
        </p:txBody>
      </p:sp>
      <p:sp>
        <p:nvSpPr>
          <p:cNvPr id="305203" name="TextBox 52"/>
          <p:cNvSpPr txBox="1">
            <a:spLocks noChangeArrowheads="1"/>
          </p:cNvSpPr>
          <p:nvPr/>
        </p:nvSpPr>
        <p:spPr bwMode="auto">
          <a:xfrm>
            <a:off x="685800" y="50800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x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 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1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z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 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0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</a:t>
            </a:r>
            <a:endParaRPr lang="en-US" sz="16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30" name="Straight Arrow Connector 29"/>
          <p:cNvCxnSpPr>
            <a:stCxn id="6" idx="4"/>
            <a:endCxn id="10" idx="0"/>
          </p:cNvCxnSpPr>
          <p:nvPr/>
        </p:nvCxnSpPr>
        <p:spPr>
          <a:xfrm rot="5400000">
            <a:off x="1905001" y="4076700"/>
            <a:ext cx="914400" cy="317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207" name="TextBox 53"/>
          <p:cNvSpPr txBox="1">
            <a:spLocks noChangeArrowheads="1"/>
          </p:cNvSpPr>
          <p:nvPr/>
        </p:nvSpPr>
        <p:spPr bwMode="auto">
          <a:xfrm>
            <a:off x="2362200" y="36576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x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1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z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0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</a:t>
            </a:r>
            <a:endParaRPr lang="en-US" sz="16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05208" name="TextBox 61"/>
          <p:cNvSpPr txBox="1">
            <a:spLocks noChangeArrowheads="1"/>
          </p:cNvSpPr>
          <p:nvPr/>
        </p:nvSpPr>
        <p:spPr bwMode="auto">
          <a:xfrm>
            <a:off x="2590800" y="38655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z=y+1</a:t>
            </a:r>
          </a:p>
        </p:txBody>
      </p:sp>
      <p:sp>
        <p:nvSpPr>
          <p:cNvPr id="305209" name="TextBox 49"/>
          <p:cNvSpPr txBox="1">
            <a:spLocks noChangeArrowheads="1"/>
          </p:cNvSpPr>
          <p:nvPr/>
        </p:nvSpPr>
        <p:spPr bwMode="auto">
          <a:xfrm>
            <a:off x="5791200" y="2362200"/>
            <a:ext cx="129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x</a:t>
            </a:r>
            <a:r>
              <a:rPr lang="en-US" sz="1600" dirty="0" smtClean="0"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latin typeface="Calibri" pitchFamily="34" charset="0"/>
              </a:rPr>
              <a:t>1 </a:t>
            </a:r>
            <a:r>
              <a:rPr lang="en-US" sz="1600" dirty="0" smtClean="0"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latin typeface="Calibri" pitchFamily="34" charset="0"/>
              </a:rPr>
              <a:t> z</a:t>
            </a:r>
            <a:r>
              <a:rPr lang="en-US" sz="1600" dirty="0" smtClean="0"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latin typeface="Calibri" pitchFamily="34" charset="0"/>
              </a:rPr>
              <a:t>0 </a:t>
            </a:r>
            <a:r>
              <a:rPr lang="en-US" sz="1600" dirty="0">
                <a:latin typeface="Calibri" pitchFamily="34" charset="0"/>
              </a:rPr>
              <a:t/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  <a:sym typeface="Wingdings" pitchFamily="2" charset="2"/>
              </a:rPr>
              <a:t>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05210" name="TextBox 51"/>
          <p:cNvSpPr txBox="1">
            <a:spLocks noChangeArrowheads="1"/>
          </p:cNvSpPr>
          <p:nvPr/>
        </p:nvSpPr>
        <p:spPr bwMode="auto">
          <a:xfrm>
            <a:off x="5257800" y="3624263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x</a:t>
            </a:r>
            <a:r>
              <a:rPr lang="en-US" sz="1600" dirty="0" smtClean="0"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latin typeface="Calibri" pitchFamily="34" charset="0"/>
              </a:rPr>
              <a:t>1 </a:t>
            </a:r>
            <a:r>
              <a:rPr lang="en-US" sz="1600" dirty="0" smtClean="0"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latin typeface="Calibri" pitchFamily="34" charset="0"/>
              </a:rPr>
              <a:t> z</a:t>
            </a:r>
            <a:r>
              <a:rPr lang="en-US" sz="1600" dirty="0" smtClean="0"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latin typeface="Calibri" pitchFamily="34" charset="0"/>
              </a:rPr>
              <a:t>0 </a:t>
            </a:r>
            <a:r>
              <a:rPr lang="en-US" sz="1600" dirty="0">
                <a:latin typeface="Calibri" pitchFamily="34" charset="0"/>
              </a:rPr>
              <a:t/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  <a:sym typeface="Wingdings" pitchFamily="2" charset="2"/>
              </a:rPr>
              <a:t>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rot="5400000">
            <a:off x="3141662" y="1905001"/>
            <a:ext cx="803275" cy="1714500"/>
          </a:xfrm>
          <a:prstGeom prst="straightConnector1">
            <a:avLst/>
          </a:prstGeom>
          <a:noFill/>
          <a:ln w="50800" algn="ctr">
            <a:solidFill>
              <a:srgbClr val="FF3300"/>
            </a:solidFill>
            <a:round/>
            <a:headEnd/>
            <a:tailEnd type="arrow" w="med" len="med"/>
          </a:ln>
        </p:spPr>
      </p:cxnSp>
      <p:cxnSp>
        <p:nvCxnSpPr>
          <p:cNvPr id="32" name="Straight Arrow Connector 31"/>
          <p:cNvCxnSpPr>
            <a:cxnSpLocks noChangeShapeType="1"/>
          </p:cNvCxnSpPr>
          <p:nvPr/>
        </p:nvCxnSpPr>
        <p:spPr bwMode="auto">
          <a:xfrm flipH="1">
            <a:off x="3733800" y="3541713"/>
            <a:ext cx="666750" cy="992187"/>
          </a:xfrm>
          <a:prstGeom prst="straightConnector1">
            <a:avLst/>
          </a:prstGeom>
          <a:noFill/>
          <a:ln w="50800" algn="ctr">
            <a:solidFill>
              <a:srgbClr val="FF3300"/>
            </a:solidFill>
            <a:round/>
            <a:headEnd/>
            <a:tailEnd type="arrow" w="med" len="med"/>
          </a:ln>
        </p:spPr>
      </p:cxn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en-US" dirty="0" smtClean="0"/>
              <a:t>Select transition to remove</a:t>
            </a: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267200" y="19050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1,1,1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6" name="Oval 5"/>
          <p:cNvSpPr/>
          <p:nvPr/>
        </p:nvSpPr>
        <p:spPr>
          <a:xfrm>
            <a:off x="1905000" y="30861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e,1,1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1,0,0</a:t>
            </a:r>
          </a:p>
        </p:txBody>
      </p:sp>
      <p:sp>
        <p:nvSpPr>
          <p:cNvPr id="7" name="Oval 6"/>
          <p:cNvSpPr/>
          <p:nvPr/>
        </p:nvSpPr>
        <p:spPr>
          <a:xfrm>
            <a:off x="42672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1,e,1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,0</a:t>
            </a:r>
          </a:p>
        </p:txBody>
      </p:sp>
      <p:sp>
        <p:nvSpPr>
          <p:cNvPr id="8" name="Oval 7"/>
          <p:cNvSpPr/>
          <p:nvPr/>
        </p:nvSpPr>
        <p:spPr>
          <a:xfrm>
            <a:off x="6400800" y="30861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1,1,e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9" name="Oval 8"/>
          <p:cNvSpPr/>
          <p:nvPr/>
        </p:nvSpPr>
        <p:spPr>
          <a:xfrm>
            <a:off x="228600" y="45339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e,e,3</a:t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1,2,0</a:t>
            </a:r>
          </a:p>
        </p:txBody>
      </p:sp>
      <p:sp>
        <p:nvSpPr>
          <p:cNvPr id="10" name="Oval 9"/>
          <p:cNvSpPr/>
          <p:nvPr/>
        </p:nvSpPr>
        <p:spPr>
          <a:xfrm>
            <a:off x="1905000" y="45339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e,2,e</a:t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1,0,1</a:t>
            </a:r>
          </a:p>
        </p:txBody>
      </p:sp>
      <p:sp>
        <p:nvSpPr>
          <p:cNvPr id="11" name="Oval 10"/>
          <p:cNvSpPr/>
          <p:nvPr/>
        </p:nvSpPr>
        <p:spPr>
          <a:xfrm>
            <a:off x="3276600" y="45339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e,e,3</a:t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1,1,0</a:t>
            </a:r>
          </a:p>
        </p:txBody>
      </p:sp>
      <p:sp>
        <p:nvSpPr>
          <p:cNvPr id="12" name="Oval 11"/>
          <p:cNvSpPr/>
          <p:nvPr/>
        </p:nvSpPr>
        <p:spPr>
          <a:xfrm>
            <a:off x="51054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,2</a:t>
            </a:r>
          </a:p>
        </p:txBody>
      </p:sp>
      <p:sp>
        <p:nvSpPr>
          <p:cNvPr id="13" name="Oval 12"/>
          <p:cNvSpPr/>
          <p:nvPr/>
        </p:nvSpPr>
        <p:spPr>
          <a:xfrm>
            <a:off x="64008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e,1,e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2,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4533900"/>
            <a:ext cx="914400" cy="533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1,e,e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0,</a:t>
            </a:r>
            <a:r>
              <a:rPr lang="en-US" sz="1600" dirty="0">
                <a:solidFill>
                  <a:srgbClr val="CCCCFF"/>
                </a:solidFill>
                <a:cs typeface="Arial" charset="0"/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,1</a:t>
            </a:r>
          </a:p>
        </p:txBody>
      </p:sp>
      <p:sp>
        <p:nvSpPr>
          <p:cNvPr id="15" name="Oval 14"/>
          <p:cNvSpPr/>
          <p:nvPr/>
        </p:nvSpPr>
        <p:spPr>
          <a:xfrm>
            <a:off x="228600" y="57912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e,e,e1,2,3</a:t>
            </a:r>
          </a:p>
        </p:txBody>
      </p:sp>
      <p:sp>
        <p:nvSpPr>
          <p:cNvPr id="16" name="Oval 15"/>
          <p:cNvSpPr/>
          <p:nvPr/>
        </p:nvSpPr>
        <p:spPr>
          <a:xfrm>
            <a:off x="1905000" y="57912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</a:rPr>
              <a:t>e,e,e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1,2,1</a:t>
            </a:r>
          </a:p>
        </p:txBody>
      </p:sp>
      <p:sp>
        <p:nvSpPr>
          <p:cNvPr id="17" name="Oval 16"/>
          <p:cNvSpPr/>
          <p:nvPr/>
        </p:nvSpPr>
        <p:spPr>
          <a:xfrm>
            <a:off x="3276600" y="5791200"/>
            <a:ext cx="914400" cy="533400"/>
          </a:xfrm>
          <a:prstGeom prst="ellipse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</a:rPr>
              <a:t>e,e,e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1,1,2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51054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e,e,e3,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,2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008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e,e,e,2,3,1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848600" y="5791200"/>
            <a:ext cx="914400" cy="5334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latin typeface="Calibri" pitchFamily="34" charset="0"/>
              </a:rPr>
              <a:t>e,e,e2,</a:t>
            </a:r>
            <a:r>
              <a:rPr lang="en-US" sz="1600">
                <a:solidFill>
                  <a:srgbClr val="CCCCFF"/>
                </a:solidFill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,1</a:t>
            </a:r>
          </a:p>
        </p:txBody>
      </p:sp>
      <p:cxnSp>
        <p:nvCxnSpPr>
          <p:cNvPr id="22" name="Straight Arrow Connector 21"/>
          <p:cNvCxnSpPr>
            <a:stCxn id="5" idx="3"/>
            <a:endCxn id="6" idx="7"/>
          </p:cNvCxnSpPr>
          <p:nvPr/>
        </p:nvCxnSpPr>
        <p:spPr>
          <a:xfrm rot="5400000">
            <a:off x="3141662" y="1905001"/>
            <a:ext cx="803275" cy="171450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4"/>
            <a:endCxn id="7" idx="0"/>
          </p:cNvCxnSpPr>
          <p:nvPr/>
        </p:nvCxnSpPr>
        <p:spPr>
          <a:xfrm rot="5400000">
            <a:off x="4400551" y="2762250"/>
            <a:ext cx="6477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5"/>
            <a:endCxn id="8" idx="1"/>
          </p:cNvCxnSpPr>
          <p:nvPr/>
        </p:nvCxnSpPr>
        <p:spPr>
          <a:xfrm rot="16200000" flipH="1">
            <a:off x="5389562" y="2019301"/>
            <a:ext cx="803275" cy="14859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3"/>
            <a:endCxn id="9" idx="0"/>
          </p:cNvCxnSpPr>
          <p:nvPr/>
        </p:nvCxnSpPr>
        <p:spPr>
          <a:xfrm rot="5400000">
            <a:off x="865981" y="3361532"/>
            <a:ext cx="992187" cy="135255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" idx="4"/>
            <a:endCxn id="10" idx="0"/>
          </p:cNvCxnSpPr>
          <p:nvPr/>
        </p:nvCxnSpPr>
        <p:spPr>
          <a:xfrm rot="5400000">
            <a:off x="1905001" y="4076700"/>
            <a:ext cx="914400" cy="317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  <a:endCxn id="11" idx="0"/>
          </p:cNvCxnSpPr>
          <p:nvPr/>
        </p:nvCxnSpPr>
        <p:spPr>
          <a:xfrm rot="5400000">
            <a:off x="3571081" y="3704432"/>
            <a:ext cx="992187" cy="66675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5"/>
            <a:endCxn id="12" idx="0"/>
          </p:cNvCxnSpPr>
          <p:nvPr/>
        </p:nvCxnSpPr>
        <p:spPr>
          <a:xfrm rot="16200000" flipH="1">
            <a:off x="4809331" y="3780632"/>
            <a:ext cx="992187" cy="5143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4"/>
            <a:endCxn id="13" idx="0"/>
          </p:cNvCxnSpPr>
          <p:nvPr/>
        </p:nvCxnSpPr>
        <p:spPr>
          <a:xfrm rot="5400000">
            <a:off x="6400801" y="4076700"/>
            <a:ext cx="914400" cy="31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5"/>
            <a:endCxn id="14" idx="0"/>
          </p:cNvCxnSpPr>
          <p:nvPr/>
        </p:nvCxnSpPr>
        <p:spPr>
          <a:xfrm rot="16200000" flipH="1">
            <a:off x="7247731" y="3475832"/>
            <a:ext cx="992187" cy="11239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9" idx="4"/>
            <a:endCxn id="15" idx="0"/>
          </p:cNvCxnSpPr>
          <p:nvPr/>
        </p:nvCxnSpPr>
        <p:spPr>
          <a:xfrm rot="5400000">
            <a:off x="323851" y="5429250"/>
            <a:ext cx="723900" cy="317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0" idx="4"/>
            <a:endCxn id="16" idx="0"/>
          </p:cNvCxnSpPr>
          <p:nvPr/>
        </p:nvCxnSpPr>
        <p:spPr>
          <a:xfrm rot="5400000">
            <a:off x="2000251" y="5429250"/>
            <a:ext cx="723900" cy="317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1" idx="4"/>
            <a:endCxn id="17" idx="0"/>
          </p:cNvCxnSpPr>
          <p:nvPr/>
        </p:nvCxnSpPr>
        <p:spPr>
          <a:xfrm rot="5400000">
            <a:off x="3371851" y="5429250"/>
            <a:ext cx="723900" cy="317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cxnSpLocks noChangeShapeType="1"/>
            <a:stCxn id="12" idx="4"/>
          </p:cNvCxnSpPr>
          <p:nvPr/>
        </p:nvCxnSpPr>
        <p:spPr bwMode="auto">
          <a:xfrm>
            <a:off x="55626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" name="Straight Arrow Connector 47"/>
          <p:cNvCxnSpPr>
            <a:cxnSpLocks noChangeShapeType="1"/>
            <a:stCxn id="13" idx="4"/>
          </p:cNvCxnSpPr>
          <p:nvPr/>
        </p:nvCxnSpPr>
        <p:spPr bwMode="auto">
          <a:xfrm>
            <a:off x="68580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" name="Straight Arrow Connector 48"/>
          <p:cNvCxnSpPr>
            <a:cxnSpLocks noChangeShapeType="1"/>
            <a:stCxn id="14" idx="4"/>
          </p:cNvCxnSpPr>
          <p:nvPr/>
        </p:nvCxnSpPr>
        <p:spPr bwMode="auto">
          <a:xfrm>
            <a:off x="8305800" y="50673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8706" name="TextBox 55"/>
          <p:cNvSpPr txBox="1">
            <a:spLocks noChangeArrowheads="1"/>
          </p:cNvSpPr>
          <p:nvPr/>
        </p:nvSpPr>
        <p:spPr bwMode="auto">
          <a:xfrm>
            <a:off x="2590800" y="2678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x=z+1</a:t>
            </a:r>
          </a:p>
        </p:txBody>
      </p:sp>
      <p:sp>
        <p:nvSpPr>
          <p:cNvPr id="28707" name="TextBox 56"/>
          <p:cNvSpPr txBox="1">
            <a:spLocks noChangeArrowheads="1"/>
          </p:cNvSpPr>
          <p:nvPr/>
        </p:nvSpPr>
        <p:spPr bwMode="auto">
          <a:xfrm>
            <a:off x="4724400" y="2601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708" name="TextBox 57"/>
          <p:cNvSpPr txBox="1">
            <a:spLocks noChangeArrowheads="1"/>
          </p:cNvSpPr>
          <p:nvPr/>
        </p:nvSpPr>
        <p:spPr bwMode="auto">
          <a:xfrm>
            <a:off x="6019800" y="2590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709" name="TextBox 58"/>
          <p:cNvSpPr txBox="1">
            <a:spLocks noChangeArrowheads="1"/>
          </p:cNvSpPr>
          <p:nvPr/>
        </p:nvSpPr>
        <p:spPr bwMode="auto">
          <a:xfrm>
            <a:off x="685800" y="3733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y=x+1</a:t>
            </a:r>
          </a:p>
        </p:txBody>
      </p:sp>
      <p:sp>
        <p:nvSpPr>
          <p:cNvPr id="28710" name="TextBox 59"/>
          <p:cNvSpPr txBox="1">
            <a:spLocks noChangeArrowheads="1"/>
          </p:cNvSpPr>
          <p:nvPr/>
        </p:nvSpPr>
        <p:spPr bwMode="auto">
          <a:xfrm>
            <a:off x="2362200" y="5268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y=x+1</a:t>
            </a:r>
          </a:p>
        </p:txBody>
      </p:sp>
      <p:sp>
        <p:nvSpPr>
          <p:cNvPr id="28711" name="TextBox 60"/>
          <p:cNvSpPr txBox="1">
            <a:spLocks noChangeArrowheads="1"/>
          </p:cNvSpPr>
          <p:nvPr/>
        </p:nvSpPr>
        <p:spPr bwMode="auto">
          <a:xfrm>
            <a:off x="914400" y="5300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z=y+1</a:t>
            </a:r>
          </a:p>
        </p:txBody>
      </p:sp>
      <p:sp>
        <p:nvSpPr>
          <p:cNvPr id="28712" name="TextBox 61"/>
          <p:cNvSpPr txBox="1">
            <a:spLocks noChangeArrowheads="1"/>
          </p:cNvSpPr>
          <p:nvPr/>
        </p:nvSpPr>
        <p:spPr bwMode="auto">
          <a:xfrm>
            <a:off x="2590800" y="3852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z=y+1</a:t>
            </a:r>
          </a:p>
        </p:txBody>
      </p:sp>
      <p:sp>
        <p:nvSpPr>
          <p:cNvPr id="28713" name="TextBox 62"/>
          <p:cNvSpPr txBox="1">
            <a:spLocks noChangeArrowheads="1"/>
          </p:cNvSpPr>
          <p:nvPr/>
        </p:nvSpPr>
        <p:spPr bwMode="auto">
          <a:xfrm>
            <a:off x="4191000" y="42338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x=z+1</a:t>
            </a:r>
          </a:p>
        </p:txBody>
      </p:sp>
      <p:sp>
        <p:nvSpPr>
          <p:cNvPr id="28714" name="TextBox 63"/>
          <p:cNvSpPr txBox="1">
            <a:spLocks noChangeArrowheads="1"/>
          </p:cNvSpPr>
          <p:nvPr/>
        </p:nvSpPr>
        <p:spPr bwMode="auto">
          <a:xfrm>
            <a:off x="3924300" y="53451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z=y+1</a:t>
            </a:r>
          </a:p>
        </p:txBody>
      </p:sp>
      <p:sp>
        <p:nvSpPr>
          <p:cNvPr id="28715" name="TextBox 64"/>
          <p:cNvSpPr txBox="1">
            <a:spLocks noChangeArrowheads="1"/>
          </p:cNvSpPr>
          <p:nvPr/>
        </p:nvSpPr>
        <p:spPr bwMode="auto">
          <a:xfrm>
            <a:off x="5486400" y="3810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z=y+1</a:t>
            </a:r>
          </a:p>
        </p:txBody>
      </p:sp>
      <p:sp>
        <p:nvSpPr>
          <p:cNvPr id="28716" name="TextBox 65"/>
          <p:cNvSpPr txBox="1">
            <a:spLocks noChangeArrowheads="1"/>
          </p:cNvSpPr>
          <p:nvPr/>
        </p:nvSpPr>
        <p:spPr bwMode="auto">
          <a:xfrm>
            <a:off x="5715000" y="5334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717" name="TextBox 66"/>
          <p:cNvSpPr txBox="1">
            <a:spLocks noChangeArrowheads="1"/>
          </p:cNvSpPr>
          <p:nvPr/>
        </p:nvSpPr>
        <p:spPr bwMode="auto">
          <a:xfrm>
            <a:off x="6858000" y="4191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718" name="TextBox 67"/>
          <p:cNvSpPr txBox="1">
            <a:spLocks noChangeArrowheads="1"/>
          </p:cNvSpPr>
          <p:nvPr/>
        </p:nvSpPr>
        <p:spPr bwMode="auto">
          <a:xfrm>
            <a:off x="8458200" y="5300663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x=z+1</a:t>
            </a:r>
          </a:p>
        </p:txBody>
      </p:sp>
      <p:sp>
        <p:nvSpPr>
          <p:cNvPr id="28719" name="TextBox 70"/>
          <p:cNvSpPr txBox="1">
            <a:spLocks noChangeArrowheads="1"/>
          </p:cNvSpPr>
          <p:nvPr/>
        </p:nvSpPr>
        <p:spPr bwMode="auto">
          <a:xfrm>
            <a:off x="8077200" y="40497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720" name="TextBox 71"/>
          <p:cNvSpPr txBox="1">
            <a:spLocks noChangeArrowheads="1"/>
          </p:cNvSpPr>
          <p:nvPr/>
        </p:nvSpPr>
        <p:spPr bwMode="auto">
          <a:xfrm>
            <a:off x="6858000" y="5268913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y=x+1</a:t>
            </a:r>
          </a:p>
        </p:txBody>
      </p:sp>
      <p:sp>
        <p:nvSpPr>
          <p:cNvPr id="28721" name="TextBox 49"/>
          <p:cNvSpPr txBox="1">
            <a:spLocks noChangeArrowheads="1"/>
          </p:cNvSpPr>
          <p:nvPr/>
        </p:nvSpPr>
        <p:spPr bwMode="auto">
          <a:xfrm>
            <a:off x="5803900" y="2362200"/>
            <a:ext cx="1295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x</a:t>
            </a:r>
            <a:r>
              <a:rPr lang="en-US" sz="1600" dirty="0" smtClean="0">
                <a:latin typeface="Calibri" pitchFamily="34" charset="0"/>
                <a:sym typeface="Math B"/>
              </a:rPr>
              <a:t>  </a:t>
            </a:r>
            <a:r>
              <a:rPr lang="en-US" sz="1600" dirty="0" smtClean="0">
                <a:latin typeface="Calibri" pitchFamily="34" charset="0"/>
              </a:rPr>
              <a:t>1 </a:t>
            </a:r>
            <a:r>
              <a:rPr lang="en-US" sz="1600" dirty="0" smtClean="0"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latin typeface="Calibri" pitchFamily="34" charset="0"/>
              </a:rPr>
              <a:t> z</a:t>
            </a:r>
            <a:r>
              <a:rPr lang="en-US" sz="1600" dirty="0" smtClean="0">
                <a:latin typeface="Calibri" pitchFamily="34" charset="0"/>
                <a:sym typeface="Math B"/>
              </a:rPr>
              <a:t>  </a:t>
            </a:r>
            <a:r>
              <a:rPr lang="en-US" sz="1600" dirty="0" smtClean="0">
                <a:latin typeface="Calibri" pitchFamily="34" charset="0"/>
              </a:rPr>
              <a:t>0 </a:t>
            </a:r>
            <a:r>
              <a:rPr lang="en-US" sz="1600" dirty="0">
                <a:latin typeface="Calibri" pitchFamily="34" charset="0"/>
              </a:rPr>
              <a:t/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  <a:sym typeface="Wingdings" pitchFamily="2" charset="2"/>
              </a:rPr>
              <a:t>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8722" name="TextBox 51"/>
          <p:cNvSpPr txBox="1">
            <a:spLocks noChangeArrowheads="1"/>
          </p:cNvSpPr>
          <p:nvPr/>
        </p:nvSpPr>
        <p:spPr bwMode="auto">
          <a:xfrm>
            <a:off x="5257800" y="3624263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x</a:t>
            </a:r>
            <a:r>
              <a:rPr lang="en-US" sz="1600" dirty="0" smtClean="0">
                <a:latin typeface="Calibri" pitchFamily="34" charset="0"/>
                <a:sym typeface="Math B"/>
              </a:rPr>
              <a:t>  </a:t>
            </a:r>
            <a:r>
              <a:rPr lang="en-US" sz="1600" dirty="0" smtClean="0">
                <a:latin typeface="Calibri" pitchFamily="34" charset="0"/>
              </a:rPr>
              <a:t>1 </a:t>
            </a:r>
            <a:r>
              <a:rPr lang="en-US" sz="1600" dirty="0" smtClean="0"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latin typeface="Calibri" pitchFamily="34" charset="0"/>
              </a:rPr>
              <a:t> z</a:t>
            </a:r>
            <a:r>
              <a:rPr lang="en-US" sz="1600" dirty="0" smtClean="0">
                <a:latin typeface="Calibri" pitchFamily="34" charset="0"/>
                <a:sym typeface="Math B"/>
              </a:rPr>
              <a:t>  </a:t>
            </a:r>
            <a:r>
              <a:rPr lang="en-US" sz="1600" dirty="0" smtClean="0">
                <a:latin typeface="Calibri" pitchFamily="34" charset="0"/>
              </a:rPr>
              <a:t>0 </a:t>
            </a:r>
            <a:r>
              <a:rPr lang="en-US" sz="1600" dirty="0">
                <a:latin typeface="Calibri" pitchFamily="34" charset="0"/>
              </a:rPr>
              <a:t/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  <a:sym typeface="Wingdings" pitchFamily="2" charset="2"/>
              </a:rPr>
              <a:t>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8723" name="TextBox 52"/>
          <p:cNvSpPr txBox="1">
            <a:spLocks noChangeArrowheads="1"/>
          </p:cNvSpPr>
          <p:nvPr/>
        </p:nvSpPr>
        <p:spPr bwMode="auto">
          <a:xfrm>
            <a:off x="685800" y="51054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x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1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z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0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</a:t>
            </a:r>
            <a:endParaRPr lang="en-US" sz="16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8724" name="TextBox 53"/>
          <p:cNvSpPr txBox="1">
            <a:spLocks noChangeArrowheads="1"/>
          </p:cNvSpPr>
          <p:nvPr/>
        </p:nvSpPr>
        <p:spPr bwMode="auto">
          <a:xfrm>
            <a:off x="2362200" y="36576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x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1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z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0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</a:t>
            </a:r>
            <a:endParaRPr lang="en-US" sz="16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8725" name="TextBox 54"/>
          <p:cNvSpPr txBox="1">
            <a:spLocks noChangeArrowheads="1"/>
          </p:cNvSpPr>
          <p:nvPr/>
        </p:nvSpPr>
        <p:spPr bwMode="auto">
          <a:xfrm>
            <a:off x="8229600" y="5072063"/>
            <a:ext cx="1028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x</a:t>
            </a:r>
            <a:r>
              <a:rPr lang="en-US" sz="1600" dirty="0" smtClean="0"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latin typeface="Calibri" pitchFamily="34" charset="0"/>
              </a:rPr>
              <a:t>0 </a:t>
            </a:r>
            <a:r>
              <a:rPr lang="en-US" sz="1600" dirty="0" smtClean="0"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latin typeface="Calibri" pitchFamily="34" charset="0"/>
              </a:rPr>
              <a:t> z</a:t>
            </a:r>
            <a:r>
              <a:rPr lang="en-US" sz="1600" dirty="0" smtClean="0"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latin typeface="Calibri" pitchFamily="34" charset="0"/>
              </a:rPr>
              <a:t>0</a:t>
            </a:r>
            <a:r>
              <a:rPr lang="en-US" sz="1600" dirty="0">
                <a:latin typeface="Calibri" pitchFamily="34" charset="0"/>
              </a:rPr>
              <a:t/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  <a:sym typeface="Wingdings" pitchFamily="2" charset="2"/>
              </a:rPr>
              <a:t>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8726" name="TextBox 72"/>
          <p:cNvSpPr txBox="1">
            <a:spLocks noChangeArrowheads="1"/>
          </p:cNvSpPr>
          <p:nvPr/>
        </p:nvSpPr>
        <p:spPr bwMode="auto">
          <a:xfrm>
            <a:off x="5524500" y="51054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x</a:t>
            </a:r>
            <a:r>
              <a:rPr lang="en-US" sz="1600" dirty="0" smtClean="0">
                <a:latin typeface="Calibri" pitchFamily="34" charset="0"/>
                <a:sym typeface="Math B"/>
              </a:rPr>
              <a:t>  </a:t>
            </a:r>
            <a:r>
              <a:rPr lang="en-US" sz="1600" dirty="0" smtClean="0">
                <a:latin typeface="Calibri" pitchFamily="34" charset="0"/>
              </a:rPr>
              <a:t>0 </a:t>
            </a:r>
            <a:r>
              <a:rPr lang="en-US" sz="1600" dirty="0" smtClean="0"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latin typeface="Calibri" pitchFamily="34" charset="0"/>
              </a:rPr>
              <a:t> z</a:t>
            </a:r>
            <a:r>
              <a:rPr lang="en-US" sz="1600" dirty="0" smtClean="0">
                <a:latin typeface="Calibri" pitchFamily="34" charset="0"/>
                <a:sym typeface="Math B"/>
              </a:rPr>
              <a:t>  </a:t>
            </a:r>
            <a:r>
              <a:rPr lang="en-US" sz="1600" dirty="0" smtClean="0">
                <a:latin typeface="Calibri" pitchFamily="34" charset="0"/>
              </a:rPr>
              <a:t>0</a:t>
            </a:r>
            <a:r>
              <a:rPr lang="en-US" sz="1600" dirty="0">
                <a:latin typeface="Calibri" pitchFamily="34" charset="0"/>
              </a:rPr>
              <a:t/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  <a:sym typeface="Wingdings" pitchFamily="2" charset="2"/>
              </a:rPr>
              <a:t>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8727" name="TextBox 73"/>
          <p:cNvSpPr txBox="1">
            <a:spLocks noChangeArrowheads="1"/>
          </p:cNvSpPr>
          <p:nvPr/>
        </p:nvSpPr>
        <p:spPr bwMode="auto">
          <a:xfrm>
            <a:off x="3962400" y="4005263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x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0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z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0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</a:t>
            </a:r>
            <a:endParaRPr lang="en-US" sz="16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8728" name="TextBox 74"/>
          <p:cNvSpPr txBox="1">
            <a:spLocks noChangeArrowheads="1"/>
          </p:cNvSpPr>
          <p:nvPr/>
        </p:nvSpPr>
        <p:spPr bwMode="auto">
          <a:xfrm>
            <a:off x="2362200" y="24638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x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0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z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0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</a:t>
            </a:r>
            <a:endParaRPr lang="en-US" sz="16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8729" name="TextBox 75"/>
          <p:cNvSpPr txBox="1">
            <a:spLocks noChangeArrowheads="1"/>
          </p:cNvSpPr>
          <p:nvPr/>
        </p:nvSpPr>
        <p:spPr bwMode="auto">
          <a:xfrm>
            <a:off x="3695700" y="51054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x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1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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z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Math B"/>
              </a:rPr>
              <a:t>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0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</a:t>
            </a:r>
            <a:endParaRPr lang="en-US" sz="16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8730" name="TextBox 76"/>
          <p:cNvSpPr txBox="1">
            <a:spLocks noChangeArrowheads="1"/>
          </p:cNvSpPr>
          <p:nvPr/>
        </p:nvSpPr>
        <p:spPr bwMode="auto">
          <a:xfrm>
            <a:off x="6858000" y="3743325"/>
            <a:ext cx="1143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x</a:t>
            </a:r>
            <a:r>
              <a:rPr lang="en-US" sz="1600" dirty="0" smtClean="0">
                <a:latin typeface="Calibri" pitchFamily="34" charset="0"/>
                <a:sym typeface="Math B"/>
              </a:rPr>
              <a:t>  </a:t>
            </a:r>
            <a:r>
              <a:rPr lang="en-US" sz="1600" dirty="0" smtClean="0">
                <a:latin typeface="Calibri" pitchFamily="34" charset="0"/>
              </a:rPr>
              <a:t>0</a:t>
            </a:r>
            <a:r>
              <a:rPr lang="en-US" sz="1600" dirty="0" smtClean="0">
                <a:latin typeface="Calibri" pitchFamily="34" charset="0"/>
                <a:sym typeface="Math B"/>
              </a:rPr>
              <a:t> </a:t>
            </a:r>
            <a:r>
              <a:rPr lang="en-US" sz="1600" dirty="0" smtClean="0">
                <a:latin typeface="Calibri" pitchFamily="34" charset="0"/>
              </a:rPr>
              <a:t> 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z</a:t>
            </a:r>
            <a:r>
              <a:rPr lang="en-US" sz="1600" dirty="0" smtClean="0">
                <a:latin typeface="Calibri" pitchFamily="34" charset="0"/>
                <a:sym typeface="Math B"/>
              </a:rPr>
              <a:t>  </a:t>
            </a:r>
            <a:r>
              <a:rPr lang="en-US" sz="1600" dirty="0" smtClean="0">
                <a:latin typeface="Calibri" pitchFamily="34" charset="0"/>
              </a:rPr>
              <a:t>0</a:t>
            </a:r>
            <a:r>
              <a:rPr lang="en-US" sz="1600" dirty="0">
                <a:latin typeface="Calibri" pitchFamily="34" charset="0"/>
                <a:sym typeface="Wingdings" pitchFamily="2" charset="2"/>
              </a:rPr>
              <a:t>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5029200" y="5715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3" name="Oval 14"/>
          <p:cNvSpPr>
            <a:spLocks noChangeArrowheads="1"/>
          </p:cNvSpPr>
          <p:nvPr/>
        </p:nvSpPr>
        <p:spPr bwMode="auto">
          <a:xfrm>
            <a:off x="6324600" y="5715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7772400" y="5715000"/>
            <a:ext cx="1066800" cy="685800"/>
          </a:xfrm>
          <a:prstGeom prst="ellipse">
            <a:avLst/>
          </a:prstGeom>
          <a:noFill/>
          <a:ln w="127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>
              <a:latin typeface="Calibri" pitchFamily="34" charset="0"/>
            </a:endParaRPr>
          </a:p>
        </p:txBody>
      </p:sp>
      <p:sp>
        <p:nvSpPr>
          <p:cNvPr id="65" name="Title 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is valid</a:t>
            </a:r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1524000" y="898525"/>
            <a:ext cx="6392863" cy="1311275"/>
            <a:chOff x="762000" y="898525"/>
            <a:chExt cx="6392863" cy="1311275"/>
          </a:xfrm>
        </p:grpSpPr>
        <p:sp>
          <p:nvSpPr>
            <p:cNvPr id="67" name="Rounded Rectangle 66"/>
            <p:cNvSpPr/>
            <p:nvPr/>
          </p:nvSpPr>
          <p:spPr>
            <a:xfrm>
              <a:off x="762000" y="1219200"/>
              <a:ext cx="6019800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 Box 68"/>
            <p:cNvSpPr txBox="1">
              <a:spLocks noChangeArrowheads="1"/>
            </p:cNvSpPr>
            <p:nvPr/>
          </p:nvSpPr>
          <p:spPr bwMode="auto">
            <a:xfrm>
              <a:off x="795337" y="1254125"/>
              <a:ext cx="5536196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000" dirty="0"/>
                <a:t>Correct and Maximally Permissive</a:t>
              </a:r>
            </a:p>
          </p:txBody>
        </p:sp>
        <p:sp>
          <p:nvSpPr>
            <p:cNvPr id="69" name="Text Box 69"/>
            <p:cNvSpPr txBox="1">
              <a:spLocks noChangeArrowheads="1"/>
            </p:cNvSpPr>
            <p:nvPr/>
          </p:nvSpPr>
          <p:spPr bwMode="auto">
            <a:xfrm>
              <a:off x="6172200" y="898525"/>
              <a:ext cx="982663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0" dirty="0">
                  <a:solidFill>
                    <a:srgbClr val="008000"/>
                  </a:solidFill>
                  <a:sym typeface="Wingdings" pitchFamily="2" charset="2"/>
                </a:rPr>
                <a:t></a:t>
              </a:r>
            </a:p>
          </p:txBody>
        </p:sp>
      </p:grpSp>
      <p:sp>
        <p:nvSpPr>
          <p:cNvPr id="70" name="Slide Number Placeholder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program</a:t>
            </a: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1295400" y="3871913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 ! (y = 2 &amp;&amp; z = 1)</a:t>
            </a:r>
          </a:p>
          <a:p>
            <a:pPr>
              <a:buFontTx/>
              <a:buChar char="•"/>
            </a:pPr>
            <a:r>
              <a:rPr lang="en-US" dirty="0"/>
              <a:t> No Stuck States</a:t>
            </a: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1447800" y="3521075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Specification:</a:t>
            </a:r>
          </a:p>
        </p:txBody>
      </p:sp>
      <p:sp>
        <p:nvSpPr>
          <p:cNvPr id="40" name="Content Placeholder 13"/>
          <p:cNvSpPr txBox="1">
            <a:spLocks/>
          </p:cNvSpPr>
          <p:nvPr/>
        </p:nvSpPr>
        <p:spPr bwMode="auto">
          <a:xfrm>
            <a:off x="4038600" y="4000500"/>
            <a:ext cx="2286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chemeClr val="accent3"/>
                </a:solidFill>
              </a:rPr>
              <a:t>{ </a:t>
            </a:r>
            <a:r>
              <a:rPr lang="en-US" b="1" dirty="0" smtClean="0">
                <a:solidFill>
                  <a:schemeClr val="accent3"/>
                </a:solidFill>
              </a:rPr>
              <a:t>x, z </a:t>
            </a:r>
            <a:r>
              <a:rPr lang="en-US" dirty="0" smtClean="0">
                <a:solidFill>
                  <a:schemeClr val="accent3"/>
                </a:solidFill>
              </a:rPr>
              <a:t>}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3962400" y="35052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Abstraction:</a:t>
            </a:r>
            <a:endParaRPr lang="en-US" dirty="0"/>
          </a:p>
        </p:txBody>
      </p:sp>
      <p:sp>
        <p:nvSpPr>
          <p:cNvPr id="42" name="TextBox 3"/>
          <p:cNvSpPr txBox="1">
            <a:spLocks noChangeArrowheads="1"/>
          </p:cNvSpPr>
          <p:nvPr/>
        </p:nvSpPr>
        <p:spPr bwMode="auto">
          <a:xfrm>
            <a:off x="1219200" y="1752600"/>
            <a:ext cx="127310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1: x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= z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3" name="TextBox 4"/>
          <p:cNvSpPr txBox="1">
            <a:spLocks noChangeArrowheads="1"/>
          </p:cNvSpPr>
          <p:nvPr/>
        </p:nvSpPr>
        <p:spPr bwMode="auto">
          <a:xfrm>
            <a:off x="2819400" y="1752600"/>
            <a:ext cx="1295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T2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1: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y = x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4" name="TextBox 5"/>
          <p:cNvSpPr txBox="1">
            <a:spLocks noChangeArrowheads="1"/>
          </p:cNvSpPr>
          <p:nvPr/>
        </p:nvSpPr>
        <p:spPr bwMode="auto">
          <a:xfrm>
            <a:off x="4557770" y="1752600"/>
            <a:ext cx="12779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T3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1: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z = y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2" name="Group 14"/>
          <p:cNvGrpSpPr/>
          <p:nvPr/>
        </p:nvGrpSpPr>
        <p:grpSpPr>
          <a:xfrm>
            <a:off x="2514600" y="1905000"/>
            <a:ext cx="152400" cy="1021616"/>
            <a:chOff x="2438400" y="2057400"/>
            <a:chExt cx="152400" cy="1600200"/>
          </a:xfrm>
        </p:grpSpPr>
        <p:cxnSp>
          <p:nvCxnSpPr>
            <p:cNvPr id="46" name="Straight Connector 45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4"/>
          <p:cNvGrpSpPr/>
          <p:nvPr/>
        </p:nvGrpSpPr>
        <p:grpSpPr>
          <a:xfrm>
            <a:off x="4176770" y="1905000"/>
            <a:ext cx="152400" cy="1021616"/>
            <a:chOff x="2438400" y="2057400"/>
            <a:chExt cx="152400" cy="1600200"/>
          </a:xfrm>
        </p:grpSpPr>
        <p:cxnSp>
          <p:nvCxnSpPr>
            <p:cNvPr id="49" name="Straight Connector 48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ounded Rectangle 50"/>
          <p:cNvSpPr/>
          <p:nvPr/>
        </p:nvSpPr>
        <p:spPr>
          <a:xfrm>
            <a:off x="1143000" y="1447800"/>
            <a:ext cx="4876800" cy="1752600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1143000" y="3505200"/>
            <a:ext cx="2209800" cy="106680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3733800" y="3505200"/>
            <a:ext cx="2209800" cy="1066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3"/>
          <p:cNvSpPr txBox="1">
            <a:spLocks noChangeArrowheads="1"/>
          </p:cNvSpPr>
          <p:nvPr/>
        </p:nvSpPr>
        <p:spPr bwMode="auto">
          <a:xfrm>
            <a:off x="1143000" y="5105400"/>
            <a:ext cx="20377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1: </a:t>
            </a:r>
            <a:r>
              <a:rPr lang="en-US" b="1" dirty="0" smtClean="0">
                <a:solidFill>
                  <a:schemeClr val="accent3"/>
                </a:solidFill>
              </a:rPr>
              <a:t>(x </a:t>
            </a:r>
            <a:r>
              <a:rPr lang="en-US" b="1" dirty="0" smtClean="0">
                <a:solidFill>
                  <a:schemeClr val="accent3"/>
                </a:solidFill>
                <a:sym typeface="Math B"/>
              </a:rPr>
              <a:t> </a:t>
            </a:r>
            <a:r>
              <a:rPr lang="en-US" b="1" dirty="0" smtClean="0">
                <a:solidFill>
                  <a:schemeClr val="accent3"/>
                </a:solidFill>
              </a:rPr>
              <a:t>0 </a:t>
            </a:r>
            <a:r>
              <a:rPr lang="en-US" b="1" dirty="0" smtClean="0">
                <a:solidFill>
                  <a:schemeClr val="accent3"/>
                </a:solidFill>
                <a:sym typeface="Math B"/>
              </a:rPr>
              <a:t></a:t>
            </a:r>
            <a:r>
              <a:rPr lang="en-US" b="1" dirty="0" smtClean="0">
                <a:solidFill>
                  <a:schemeClr val="accent3"/>
                </a:solidFill>
              </a:rPr>
              <a:t> z</a:t>
            </a:r>
            <a:r>
              <a:rPr lang="en-US" b="1" dirty="0" smtClean="0">
                <a:solidFill>
                  <a:schemeClr val="accent3"/>
                </a:solidFill>
                <a:sym typeface="Math B"/>
              </a:rPr>
              <a:t>  </a:t>
            </a:r>
            <a:r>
              <a:rPr lang="en-US" b="1" dirty="0" smtClean="0">
                <a:solidFill>
                  <a:schemeClr val="accent3"/>
                </a:solidFill>
              </a:rPr>
              <a:t>0)</a:t>
            </a:r>
            <a:r>
              <a:rPr lang="en-US" dirty="0" smtClean="0">
                <a:solidFill>
                  <a:schemeClr val="accent3"/>
                </a:solidFill>
                <a:sym typeface="Wingdings" pitchFamily="2" charset="2"/>
              </a:rPr>
              <a:t></a:t>
            </a:r>
          </a:p>
          <a:p>
            <a:r>
              <a:rPr lang="en-US" dirty="0" smtClean="0">
                <a:solidFill>
                  <a:schemeClr val="accent3"/>
                </a:solidFill>
                <a:sym typeface="Wingdings" pitchFamily="2" charset="2"/>
              </a:rPr>
              <a:t>           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x = z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5" name="TextBox 4"/>
          <p:cNvSpPr txBox="1">
            <a:spLocks noChangeArrowheads="1"/>
          </p:cNvSpPr>
          <p:nvPr/>
        </p:nvSpPr>
        <p:spPr bwMode="auto">
          <a:xfrm>
            <a:off x="3548711" y="5105400"/>
            <a:ext cx="1295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T2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1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y = x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" name="TextBox 5"/>
          <p:cNvSpPr txBox="1">
            <a:spLocks noChangeArrowheads="1"/>
          </p:cNvSpPr>
          <p:nvPr/>
        </p:nvSpPr>
        <p:spPr bwMode="auto">
          <a:xfrm>
            <a:off x="5287081" y="5105400"/>
            <a:ext cx="212750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T3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1: </a:t>
            </a:r>
            <a:r>
              <a:rPr lang="en-US" b="1" dirty="0" smtClean="0">
                <a:solidFill>
                  <a:schemeClr val="accent3"/>
                </a:solidFill>
              </a:rPr>
              <a:t>(x</a:t>
            </a:r>
            <a:r>
              <a:rPr lang="en-US" b="1" dirty="0" smtClean="0">
                <a:solidFill>
                  <a:schemeClr val="accent3"/>
                </a:solidFill>
                <a:sym typeface="Math B"/>
              </a:rPr>
              <a:t>  </a:t>
            </a:r>
            <a:r>
              <a:rPr lang="en-US" b="1" dirty="0" smtClean="0">
                <a:solidFill>
                  <a:schemeClr val="accent3"/>
                </a:solidFill>
              </a:rPr>
              <a:t>1 </a:t>
            </a:r>
            <a:r>
              <a:rPr lang="en-US" b="1" dirty="0" smtClean="0">
                <a:solidFill>
                  <a:schemeClr val="accent3"/>
                </a:solidFill>
                <a:sym typeface="Math B"/>
              </a:rPr>
              <a:t></a:t>
            </a:r>
            <a:r>
              <a:rPr lang="en-US" b="1" dirty="0" smtClean="0">
                <a:solidFill>
                  <a:schemeClr val="accent3"/>
                </a:solidFill>
              </a:rPr>
              <a:t> z</a:t>
            </a:r>
            <a:r>
              <a:rPr lang="en-US" b="1" dirty="0" smtClean="0">
                <a:solidFill>
                  <a:schemeClr val="accent3"/>
                </a:solidFill>
                <a:sym typeface="Math B"/>
              </a:rPr>
              <a:t>  </a:t>
            </a:r>
            <a:r>
              <a:rPr lang="en-US" b="1" dirty="0" smtClean="0">
                <a:solidFill>
                  <a:schemeClr val="accent3"/>
                </a:solidFill>
              </a:rPr>
              <a:t>0) </a:t>
            </a:r>
            <a:r>
              <a:rPr lang="en-US" dirty="0" smtClean="0">
                <a:solidFill>
                  <a:schemeClr val="accent3"/>
                </a:solidFill>
                <a:sym typeface="Wingdings" pitchFamily="2" charset="2"/>
              </a:rPr>
              <a:t> </a:t>
            </a:r>
          </a:p>
          <a:p>
            <a:r>
              <a:rPr lang="en-US" dirty="0" smtClean="0">
                <a:solidFill>
                  <a:schemeClr val="accent3"/>
                </a:solidFill>
                <a:latin typeface="Calibri" pitchFamily="34" charset="0"/>
                <a:sym typeface="Wingdings" pitchFamily="2" charset="2"/>
              </a:rPr>
              <a:t>         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z = y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4" name="Group 14"/>
          <p:cNvGrpSpPr/>
          <p:nvPr/>
        </p:nvGrpSpPr>
        <p:grpSpPr>
          <a:xfrm>
            <a:off x="3243911" y="5257800"/>
            <a:ext cx="152400" cy="1021616"/>
            <a:chOff x="2438400" y="2057400"/>
            <a:chExt cx="152400" cy="1600200"/>
          </a:xfrm>
        </p:grpSpPr>
        <p:cxnSp>
          <p:nvCxnSpPr>
            <p:cNvPr id="58" name="Straight Connector 57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4906081" y="5257800"/>
            <a:ext cx="152400" cy="1021616"/>
            <a:chOff x="2438400" y="2057400"/>
            <a:chExt cx="152400" cy="1600200"/>
          </a:xfrm>
        </p:grpSpPr>
        <p:cxnSp>
          <p:nvCxnSpPr>
            <p:cNvPr id="61" name="Straight Connector 60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ounded Rectangle 62"/>
          <p:cNvSpPr/>
          <p:nvPr/>
        </p:nvSpPr>
        <p:spPr>
          <a:xfrm>
            <a:off x="1066800" y="4800600"/>
            <a:ext cx="7010400" cy="1752600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3"/>
          <p:cNvSpPr txBox="1">
            <a:spLocks noChangeArrowheads="1"/>
          </p:cNvSpPr>
          <p:nvPr/>
        </p:nvSpPr>
        <p:spPr bwMode="auto">
          <a:xfrm>
            <a:off x="685800" y="2512874"/>
            <a:ext cx="94769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x = z + 1</a:t>
            </a:r>
          </a:p>
          <a:p>
            <a:r>
              <a:rPr lang="en-US" dirty="0" smtClean="0">
                <a:latin typeface="Calibri" pitchFamily="34" charset="0"/>
              </a:rPr>
              <a:t>T2 </a:t>
            </a:r>
          </a:p>
          <a:p>
            <a:r>
              <a:rPr lang="en-US" dirty="0" smtClean="0">
                <a:latin typeface="Calibri" pitchFamily="34" charset="0"/>
              </a:rPr>
              <a:t>y = x + 1</a:t>
            </a:r>
          </a:p>
          <a:p>
            <a:r>
              <a:rPr lang="en-US" dirty="0" smtClean="0">
                <a:latin typeface="Calibri" pitchFamily="34" charset="0"/>
              </a:rPr>
              <a:t>T3 </a:t>
            </a:r>
          </a:p>
          <a:p>
            <a:r>
              <a:rPr lang="en-US" dirty="0" smtClean="0">
                <a:latin typeface="Calibri" pitchFamily="34" charset="0"/>
              </a:rPr>
              <a:t>z = y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0" y="2200701"/>
            <a:ext cx="91440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-172867" y="3295893"/>
            <a:ext cx="6611112" cy="193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2694859" y="3305009"/>
            <a:ext cx="6611818" cy="1794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Down Arrow 29"/>
          <p:cNvSpPr/>
          <p:nvPr/>
        </p:nvSpPr>
        <p:spPr>
          <a:xfrm>
            <a:off x="4495800" y="2057400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6200000">
            <a:off x="5911304" y="1428870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 rot="16200000">
            <a:off x="3059247" y="1399841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 rot="16200000">
            <a:off x="3044733" y="5774758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1803761" y="2154585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543629" y="2205460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36" name="TextBox 3"/>
          <p:cNvSpPr txBox="1">
            <a:spLocks noChangeArrowheads="1"/>
          </p:cNvSpPr>
          <p:nvPr/>
        </p:nvSpPr>
        <p:spPr bwMode="auto">
          <a:xfrm>
            <a:off x="3365500" y="2512874"/>
            <a:ext cx="254428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x = z + 1</a:t>
            </a:r>
          </a:p>
          <a:p>
            <a:r>
              <a:rPr lang="en-US" dirty="0" smtClean="0">
                <a:latin typeface="Calibri" pitchFamily="34" charset="0"/>
              </a:rPr>
              <a:t>T2 </a:t>
            </a:r>
          </a:p>
          <a:p>
            <a:r>
              <a:rPr lang="en-US" dirty="0" smtClean="0">
                <a:latin typeface="Calibri" pitchFamily="34" charset="0"/>
              </a:rPr>
              <a:t>y = x + 1</a:t>
            </a:r>
          </a:p>
          <a:p>
            <a:r>
              <a:rPr lang="en-US" dirty="0" smtClean="0">
                <a:latin typeface="Calibri" pitchFamily="34" charset="0"/>
              </a:rPr>
              <a:t>T3 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(x</a:t>
            </a:r>
            <a:r>
              <a:rPr lang="en-US" b="1" dirty="0" smtClean="0">
                <a:solidFill>
                  <a:schemeClr val="accent3"/>
                </a:solidFill>
                <a:sym typeface="Math B"/>
              </a:rPr>
              <a:t>  </a:t>
            </a:r>
            <a:r>
              <a:rPr lang="en-US" b="1" dirty="0" smtClean="0">
                <a:solidFill>
                  <a:schemeClr val="accent3"/>
                </a:solidFill>
              </a:rPr>
              <a:t>1 </a:t>
            </a:r>
            <a:r>
              <a:rPr lang="en-US" b="1" dirty="0" smtClean="0">
                <a:solidFill>
                  <a:schemeClr val="accent3"/>
                </a:solidFill>
                <a:sym typeface="Math B"/>
              </a:rPr>
              <a:t></a:t>
            </a:r>
            <a:r>
              <a:rPr lang="en-US" b="1" dirty="0" smtClean="0">
                <a:solidFill>
                  <a:schemeClr val="accent3"/>
                </a:solidFill>
              </a:rPr>
              <a:t> z</a:t>
            </a:r>
            <a:r>
              <a:rPr lang="en-US" b="1" dirty="0" smtClean="0">
                <a:solidFill>
                  <a:schemeClr val="accent3"/>
                </a:solidFill>
                <a:sym typeface="Math B"/>
              </a:rPr>
              <a:t>  </a:t>
            </a:r>
            <a:r>
              <a:rPr lang="en-US" b="1" dirty="0" smtClean="0">
                <a:solidFill>
                  <a:schemeClr val="accent3"/>
                </a:solidFill>
              </a:rPr>
              <a:t>0) </a:t>
            </a:r>
            <a:r>
              <a:rPr lang="en-US" dirty="0" smtClean="0">
                <a:solidFill>
                  <a:schemeClr val="accent3"/>
                </a:solidFill>
                <a:sym typeface="Wingdings" pitchFamily="2" charset="2"/>
              </a:rPr>
              <a:t> </a:t>
            </a:r>
            <a:r>
              <a:rPr lang="en-US" dirty="0" smtClean="0">
                <a:latin typeface="Calibri" pitchFamily="34" charset="0"/>
              </a:rPr>
              <a:t>z = y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10200" y="2208074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38" name="TextBox 3"/>
          <p:cNvSpPr txBox="1">
            <a:spLocks noChangeArrowheads="1"/>
          </p:cNvSpPr>
          <p:nvPr/>
        </p:nvSpPr>
        <p:spPr bwMode="auto">
          <a:xfrm>
            <a:off x="6324600" y="2512874"/>
            <a:ext cx="254428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b="1" dirty="0" smtClean="0">
                <a:solidFill>
                  <a:schemeClr val="accent3"/>
                </a:solidFill>
              </a:rPr>
              <a:t>(x </a:t>
            </a:r>
            <a:r>
              <a:rPr lang="en-US" b="1" dirty="0" smtClean="0">
                <a:solidFill>
                  <a:schemeClr val="accent3"/>
                </a:solidFill>
                <a:sym typeface="Math B"/>
              </a:rPr>
              <a:t> </a:t>
            </a:r>
            <a:r>
              <a:rPr lang="en-US" b="1" dirty="0" smtClean="0">
                <a:solidFill>
                  <a:schemeClr val="accent3"/>
                </a:solidFill>
              </a:rPr>
              <a:t>0 </a:t>
            </a:r>
            <a:r>
              <a:rPr lang="en-US" b="1" dirty="0" smtClean="0">
                <a:solidFill>
                  <a:schemeClr val="accent3"/>
                </a:solidFill>
                <a:sym typeface="Math B"/>
              </a:rPr>
              <a:t></a:t>
            </a:r>
            <a:r>
              <a:rPr lang="en-US" b="1" dirty="0" smtClean="0">
                <a:solidFill>
                  <a:schemeClr val="accent3"/>
                </a:solidFill>
              </a:rPr>
              <a:t> z</a:t>
            </a:r>
            <a:r>
              <a:rPr lang="en-US" b="1" dirty="0" smtClean="0">
                <a:solidFill>
                  <a:schemeClr val="accent3"/>
                </a:solidFill>
                <a:sym typeface="Math B"/>
              </a:rPr>
              <a:t>  </a:t>
            </a:r>
            <a:r>
              <a:rPr lang="en-US" b="1" dirty="0" smtClean="0">
                <a:solidFill>
                  <a:schemeClr val="accent3"/>
                </a:solidFill>
              </a:rPr>
              <a:t>0)</a:t>
            </a:r>
            <a:r>
              <a:rPr lang="en-US" dirty="0" smtClean="0">
                <a:solidFill>
                  <a:schemeClr val="accent3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x = z + 1</a:t>
            </a:r>
          </a:p>
          <a:p>
            <a:r>
              <a:rPr lang="en-US" dirty="0" smtClean="0">
                <a:latin typeface="Calibri" pitchFamily="34" charset="0"/>
              </a:rPr>
              <a:t>T2 </a:t>
            </a:r>
          </a:p>
          <a:p>
            <a:r>
              <a:rPr lang="en-US" dirty="0" smtClean="0">
                <a:latin typeface="Calibri" pitchFamily="34" charset="0"/>
              </a:rPr>
              <a:t>y = x + 1</a:t>
            </a:r>
          </a:p>
          <a:p>
            <a:r>
              <a:rPr lang="en-US" dirty="0" smtClean="0">
                <a:latin typeface="Calibri" pitchFamily="34" charset="0"/>
              </a:rPr>
              <a:t>T3 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(x</a:t>
            </a:r>
            <a:r>
              <a:rPr lang="en-US" b="1" dirty="0" smtClean="0">
                <a:solidFill>
                  <a:schemeClr val="accent3"/>
                </a:solidFill>
                <a:sym typeface="Math B"/>
              </a:rPr>
              <a:t>  </a:t>
            </a:r>
            <a:r>
              <a:rPr lang="en-US" b="1" dirty="0" smtClean="0">
                <a:solidFill>
                  <a:schemeClr val="accent3"/>
                </a:solidFill>
              </a:rPr>
              <a:t>1 </a:t>
            </a:r>
            <a:r>
              <a:rPr lang="en-US" b="1" dirty="0" smtClean="0">
                <a:solidFill>
                  <a:schemeClr val="accent3"/>
                </a:solidFill>
                <a:sym typeface="Math B"/>
              </a:rPr>
              <a:t></a:t>
            </a:r>
            <a:r>
              <a:rPr lang="en-US" b="1" dirty="0" smtClean="0">
                <a:solidFill>
                  <a:schemeClr val="accent3"/>
                </a:solidFill>
              </a:rPr>
              <a:t> z</a:t>
            </a:r>
            <a:r>
              <a:rPr lang="en-US" b="1" dirty="0" smtClean="0">
                <a:solidFill>
                  <a:schemeClr val="accent3"/>
                </a:solidFill>
                <a:sym typeface="Math B"/>
              </a:rPr>
              <a:t>  </a:t>
            </a:r>
            <a:r>
              <a:rPr lang="en-US" b="1" dirty="0" smtClean="0">
                <a:solidFill>
                  <a:schemeClr val="accent3"/>
                </a:solidFill>
              </a:rPr>
              <a:t>0) </a:t>
            </a:r>
            <a:r>
              <a:rPr lang="en-US" dirty="0" smtClean="0">
                <a:solidFill>
                  <a:schemeClr val="accent3"/>
                </a:solidFill>
                <a:sym typeface="Wingdings" pitchFamily="2" charset="2"/>
              </a:rPr>
              <a:t> </a:t>
            </a:r>
            <a:r>
              <a:rPr lang="en-US" dirty="0" smtClean="0">
                <a:latin typeface="Calibri" pitchFamily="34" charset="0"/>
              </a:rPr>
              <a:t>z = y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458200" y="2205460"/>
            <a:ext cx="522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41" name="TextBox 3"/>
          <p:cNvSpPr txBox="1">
            <a:spLocks noChangeArrowheads="1"/>
          </p:cNvSpPr>
          <p:nvPr/>
        </p:nvSpPr>
        <p:spPr bwMode="auto">
          <a:xfrm>
            <a:off x="685800" y="4762500"/>
            <a:ext cx="94769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x = z + 1</a:t>
            </a:r>
          </a:p>
          <a:p>
            <a:r>
              <a:rPr lang="en-US" dirty="0" smtClean="0">
                <a:latin typeface="Calibri" pitchFamily="34" charset="0"/>
              </a:rPr>
              <a:t>T2 </a:t>
            </a:r>
          </a:p>
          <a:p>
            <a:r>
              <a:rPr lang="en-US" dirty="0" smtClean="0">
                <a:latin typeface="Calibri" pitchFamily="34" charset="0"/>
              </a:rPr>
              <a:t>y = x + 1</a:t>
            </a:r>
          </a:p>
          <a:p>
            <a:r>
              <a:rPr lang="en-US" dirty="0" smtClean="0">
                <a:latin typeface="Calibri" pitchFamily="34" charset="0"/>
              </a:rPr>
              <a:t>T3 </a:t>
            </a:r>
          </a:p>
          <a:p>
            <a:r>
              <a:rPr lang="en-US" dirty="0" smtClean="0">
                <a:latin typeface="Calibri" pitchFamily="34" charset="0"/>
              </a:rPr>
              <a:t>z = y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2" name="TextBox 3"/>
          <p:cNvSpPr txBox="1">
            <a:spLocks noChangeArrowheads="1"/>
          </p:cNvSpPr>
          <p:nvPr/>
        </p:nvSpPr>
        <p:spPr bwMode="auto">
          <a:xfrm>
            <a:off x="3352800" y="4762500"/>
            <a:ext cx="246734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x = z + 1</a:t>
            </a:r>
          </a:p>
          <a:p>
            <a:r>
              <a:rPr lang="en-US" dirty="0" smtClean="0">
                <a:latin typeface="Calibri" pitchFamily="34" charset="0"/>
              </a:rPr>
              <a:t>T2 </a:t>
            </a:r>
          </a:p>
          <a:p>
            <a:r>
              <a:rPr lang="en-US" dirty="0" smtClean="0">
                <a:latin typeface="Calibri" pitchFamily="34" charset="0"/>
              </a:rPr>
              <a:t>y = x + 1</a:t>
            </a:r>
          </a:p>
          <a:p>
            <a:r>
              <a:rPr lang="en-US" dirty="0" smtClean="0">
                <a:latin typeface="Calibri" pitchFamily="34" charset="0"/>
              </a:rPr>
              <a:t>T3 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(x</a:t>
            </a:r>
            <a:r>
              <a:rPr lang="en-US" dirty="0" smtClean="0">
                <a:solidFill>
                  <a:srgbClr val="FFC000"/>
                </a:solidFill>
                <a:latin typeface="Calibri" pitchFamily="34" charset="0"/>
                <a:sym typeface="Math B"/>
              </a:rPr>
              <a:t>  </a:t>
            </a:r>
            <a:r>
              <a:rPr lang="en-US" b="1" dirty="0" smtClean="0">
                <a:solidFill>
                  <a:srgbClr val="FFC000"/>
                </a:solidFill>
              </a:rPr>
              <a:t>1 </a:t>
            </a:r>
            <a:r>
              <a:rPr lang="en-US" b="1" dirty="0" smtClean="0">
                <a:solidFill>
                  <a:srgbClr val="FFC000"/>
                </a:solidFill>
                <a:sym typeface="Math B"/>
              </a:rPr>
              <a:t></a:t>
            </a:r>
            <a:r>
              <a:rPr lang="en-US" b="1" dirty="0" smtClean="0">
                <a:solidFill>
                  <a:srgbClr val="FFC000"/>
                </a:solidFill>
              </a:rPr>
              <a:t> y</a:t>
            </a:r>
            <a:r>
              <a:rPr lang="en-US" dirty="0" smtClean="0">
                <a:solidFill>
                  <a:srgbClr val="FFC000"/>
                </a:solidFill>
                <a:latin typeface="Calibri" pitchFamily="34" charset="0"/>
                <a:sym typeface="Math B"/>
              </a:rPr>
              <a:t>  </a:t>
            </a:r>
            <a:r>
              <a:rPr lang="en-US" b="1" dirty="0" smtClean="0">
                <a:solidFill>
                  <a:srgbClr val="FFC000"/>
                </a:solidFill>
              </a:rPr>
              <a:t>0 </a:t>
            </a:r>
            <a:r>
              <a:rPr lang="en-US" b="1" dirty="0" smtClean="0">
                <a:solidFill>
                  <a:srgbClr val="FFC000"/>
                </a:solidFill>
                <a:sym typeface="Math B"/>
              </a:rPr>
              <a:t> </a:t>
            </a:r>
            <a:r>
              <a:rPr lang="en-US" b="1" dirty="0" smtClean="0">
                <a:solidFill>
                  <a:srgbClr val="FFC000"/>
                </a:solidFill>
              </a:rPr>
              <a:t>z</a:t>
            </a:r>
            <a:r>
              <a:rPr lang="en-US" dirty="0" smtClean="0">
                <a:solidFill>
                  <a:srgbClr val="FFC000"/>
                </a:solidFill>
                <a:latin typeface="Calibri" pitchFamily="34" charset="0"/>
                <a:sym typeface="Math B"/>
              </a:rPr>
              <a:t>  </a:t>
            </a:r>
            <a:r>
              <a:rPr lang="en-US" b="1" dirty="0" smtClean="0">
                <a:solidFill>
                  <a:srgbClr val="FFC000"/>
                </a:solidFill>
              </a:rPr>
              <a:t>0)</a:t>
            </a: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accent3"/>
                </a:solidFill>
                <a:sym typeface="Wingdings" pitchFamily="2" charset="2"/>
              </a:rPr>
              <a:t> </a:t>
            </a:r>
            <a:br>
              <a:rPr lang="en-US" dirty="0" smtClean="0">
                <a:solidFill>
                  <a:schemeClr val="accent3"/>
                </a:solidFill>
                <a:sym typeface="Wingdings" pitchFamily="2" charset="2"/>
              </a:rPr>
            </a:br>
            <a:r>
              <a:rPr lang="en-US" dirty="0" smtClean="0">
                <a:solidFill>
                  <a:schemeClr val="accent3"/>
                </a:solidFill>
                <a:sym typeface="Wingdings" pitchFamily="2" charset="2"/>
              </a:rPr>
              <a:t>     </a:t>
            </a:r>
            <a:r>
              <a:rPr lang="en-US" dirty="0" smtClean="0">
                <a:latin typeface="Calibri" pitchFamily="34" charset="0"/>
              </a:rPr>
              <a:t>z = y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0" y="4381500"/>
            <a:ext cx="91440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0" y="0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{ x }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0" y="2209800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{ </a:t>
            </a:r>
            <a:r>
              <a:rPr lang="en-US" sz="1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x,z</a:t>
            </a:r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}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0" y="4391223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{ </a:t>
            </a:r>
            <a:r>
              <a:rPr lang="en-US" sz="1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x,y,z</a:t>
            </a:r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} </a:t>
            </a:r>
          </a:p>
        </p:txBody>
      </p:sp>
      <p:sp>
        <p:nvSpPr>
          <p:cNvPr id="47" name="TextBox 3"/>
          <p:cNvSpPr txBox="1">
            <a:spLocks noChangeArrowheads="1"/>
          </p:cNvSpPr>
          <p:nvPr/>
        </p:nvSpPr>
        <p:spPr bwMode="auto">
          <a:xfrm>
            <a:off x="680357" y="307414"/>
            <a:ext cx="94769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x = z + 1</a:t>
            </a:r>
          </a:p>
          <a:p>
            <a:r>
              <a:rPr lang="en-US" dirty="0" smtClean="0">
                <a:latin typeface="Calibri" pitchFamily="34" charset="0"/>
              </a:rPr>
              <a:t>T2 </a:t>
            </a:r>
          </a:p>
          <a:p>
            <a:r>
              <a:rPr lang="en-US" dirty="0" smtClean="0">
                <a:latin typeface="Calibri" pitchFamily="34" charset="0"/>
              </a:rPr>
              <a:t>y = x + 1</a:t>
            </a:r>
          </a:p>
          <a:p>
            <a:r>
              <a:rPr lang="en-US" dirty="0" smtClean="0">
                <a:latin typeface="Calibri" pitchFamily="34" charset="0"/>
              </a:rPr>
              <a:t>T3 </a:t>
            </a:r>
          </a:p>
          <a:p>
            <a:r>
              <a:rPr lang="en-US" dirty="0" smtClean="0">
                <a:latin typeface="Calibri" pitchFamily="34" charset="0"/>
              </a:rPr>
              <a:t>z = y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38186" y="0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9" name="TextBox 3"/>
          <p:cNvSpPr txBox="1">
            <a:spLocks noChangeArrowheads="1"/>
          </p:cNvSpPr>
          <p:nvPr/>
        </p:nvSpPr>
        <p:spPr bwMode="auto">
          <a:xfrm>
            <a:off x="3523889" y="228600"/>
            <a:ext cx="181011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x = z + 1</a:t>
            </a:r>
          </a:p>
          <a:p>
            <a:r>
              <a:rPr lang="en-US" dirty="0" smtClean="0">
                <a:latin typeface="Calibri" pitchFamily="34" charset="0"/>
              </a:rPr>
              <a:t>T2 </a:t>
            </a:r>
          </a:p>
          <a:p>
            <a:r>
              <a:rPr lang="en-US" dirty="0" smtClean="0">
                <a:latin typeface="Calibri" pitchFamily="34" charset="0"/>
              </a:rPr>
              <a:t>y = x + 1</a:t>
            </a:r>
          </a:p>
          <a:p>
            <a:r>
              <a:rPr lang="en-US" dirty="0" smtClean="0">
                <a:latin typeface="Calibri" pitchFamily="34" charset="0"/>
              </a:rPr>
              <a:t>T3 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(x </a:t>
            </a:r>
            <a:r>
              <a:rPr lang="en-US" b="1" dirty="0" smtClean="0">
                <a:solidFill>
                  <a:schemeClr val="accent3"/>
                </a:solidFill>
                <a:sym typeface="Math B"/>
              </a:rPr>
              <a:t> </a:t>
            </a:r>
            <a:r>
              <a:rPr lang="en-US" b="1" dirty="0" smtClean="0">
                <a:solidFill>
                  <a:schemeClr val="accent3"/>
                </a:solidFill>
              </a:rPr>
              <a:t>1)</a:t>
            </a:r>
            <a:r>
              <a:rPr lang="en-US" dirty="0" smtClean="0">
                <a:solidFill>
                  <a:schemeClr val="accent3"/>
                </a:solidFill>
                <a:sym typeface="Wingdings" pitchFamily="2" charset="2"/>
              </a:rPr>
              <a:t> </a:t>
            </a:r>
            <a:r>
              <a:rPr lang="en-US" dirty="0" smtClean="0">
                <a:latin typeface="Calibri" pitchFamily="34" charset="0"/>
              </a:rPr>
              <a:t>z = y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395686" y="0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458200" y="0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52" name="TextBox 3"/>
          <p:cNvSpPr txBox="1">
            <a:spLocks noChangeArrowheads="1"/>
          </p:cNvSpPr>
          <p:nvPr/>
        </p:nvSpPr>
        <p:spPr bwMode="auto">
          <a:xfrm>
            <a:off x="6553200" y="228600"/>
            <a:ext cx="181011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b="1" dirty="0" smtClean="0">
                <a:solidFill>
                  <a:schemeClr val="accent3"/>
                </a:solidFill>
              </a:rPr>
              <a:t>(x </a:t>
            </a:r>
            <a:r>
              <a:rPr lang="en-US" b="1" dirty="0" smtClean="0">
                <a:solidFill>
                  <a:schemeClr val="accent3"/>
                </a:solidFill>
                <a:sym typeface="Math B"/>
              </a:rPr>
              <a:t> </a:t>
            </a:r>
            <a:r>
              <a:rPr lang="en-US" b="1" dirty="0" smtClean="0">
                <a:solidFill>
                  <a:schemeClr val="accent3"/>
                </a:solidFill>
              </a:rPr>
              <a:t>0)</a:t>
            </a:r>
            <a:r>
              <a:rPr lang="en-US" dirty="0" smtClean="0">
                <a:solidFill>
                  <a:schemeClr val="accent3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x = z + 1</a:t>
            </a:r>
          </a:p>
          <a:p>
            <a:r>
              <a:rPr lang="en-US" dirty="0" smtClean="0">
                <a:latin typeface="Calibri" pitchFamily="34" charset="0"/>
              </a:rPr>
              <a:t>T2 </a:t>
            </a:r>
          </a:p>
          <a:p>
            <a:r>
              <a:rPr lang="en-US" dirty="0" smtClean="0">
                <a:latin typeface="Calibri" pitchFamily="34" charset="0"/>
              </a:rPr>
              <a:t>y = x + 1</a:t>
            </a:r>
          </a:p>
          <a:p>
            <a:r>
              <a:rPr lang="en-US" dirty="0" smtClean="0">
                <a:latin typeface="Calibri" pitchFamily="34" charset="0"/>
              </a:rPr>
              <a:t>T3 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(x </a:t>
            </a:r>
            <a:r>
              <a:rPr lang="en-US" b="1" dirty="0" smtClean="0">
                <a:solidFill>
                  <a:schemeClr val="accent3"/>
                </a:solidFill>
                <a:sym typeface="Math B"/>
              </a:rPr>
              <a:t> </a:t>
            </a:r>
            <a:r>
              <a:rPr lang="en-US" b="1" dirty="0" smtClean="0">
                <a:solidFill>
                  <a:schemeClr val="accent3"/>
                </a:solidFill>
              </a:rPr>
              <a:t>1)</a:t>
            </a:r>
            <a:r>
              <a:rPr lang="en-US" dirty="0" smtClean="0">
                <a:solidFill>
                  <a:schemeClr val="accent3"/>
                </a:solidFill>
                <a:sym typeface="Wingdings" pitchFamily="2" charset="2"/>
              </a:rPr>
              <a:t> </a:t>
            </a:r>
            <a:r>
              <a:rPr lang="en-US" dirty="0" smtClean="0">
                <a:latin typeface="Calibri" pitchFamily="34" charset="0"/>
              </a:rPr>
              <a:t>z = y + 1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73700" y="4381500"/>
            <a:ext cx="522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514600" y="4381500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5" name="Down Arrow 54"/>
          <p:cNvSpPr/>
          <p:nvPr/>
        </p:nvSpPr>
        <p:spPr>
          <a:xfrm rot="16200000">
            <a:off x="3048000" y="3124200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Down Arrow 55"/>
          <p:cNvSpPr/>
          <p:nvPr/>
        </p:nvSpPr>
        <p:spPr>
          <a:xfrm>
            <a:off x="7239000" y="2057400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own Arrow 56"/>
          <p:cNvSpPr/>
          <p:nvPr/>
        </p:nvSpPr>
        <p:spPr>
          <a:xfrm rot="16200000">
            <a:off x="5867400" y="3124200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AGS with memory fences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Avoidable transition more tricky to define</a:t>
            </a:r>
          </a:p>
          <a:p>
            <a:pPr lvl="1"/>
            <a:r>
              <a:rPr lang="en-US" dirty="0" smtClean="0"/>
              <a:t>Operational semantics of weak memory models</a:t>
            </a:r>
          </a:p>
          <a:p>
            <a:endParaRPr lang="en-US" dirty="0" smtClean="0"/>
          </a:p>
          <a:p>
            <a:r>
              <a:rPr lang="en-US" dirty="0" smtClean="0"/>
              <a:t>Special abstraction required to deal with potentially unbounded store-buffers</a:t>
            </a:r>
          </a:p>
          <a:p>
            <a:pPr lvl="1"/>
            <a:r>
              <a:rPr lang="en-US" dirty="0" smtClean="0"/>
              <a:t>Even for finite-state programs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Informally “finer abstraction = fewer fences”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AGS instances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676400"/>
          <a:ext cx="8610600" cy="377735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05000"/>
                <a:gridCol w="2209800"/>
                <a:gridCol w="2895600"/>
                <a:gridCol w="1600200"/>
              </a:tblGrid>
              <a:tr h="67374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Avoid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Implementation Mechanism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Abstraction Space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(examples)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Reference</a:t>
                      </a:r>
                      <a:endParaRPr lang="en-US" sz="2000" dirty="0"/>
                    </a:p>
                  </a:txBody>
                  <a:tcPr/>
                </a:tc>
              </a:tr>
              <a:tr h="37430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Context switch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Atomic sections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Numerical abstractions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[POPL’10]</a:t>
                      </a:r>
                      <a:endParaRPr lang="en-US" sz="2000" dirty="0"/>
                    </a:p>
                  </a:txBody>
                  <a:tcPr/>
                </a:tc>
              </a:tr>
              <a:tr h="67374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Transition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Conditional</a:t>
                      </a:r>
                      <a:r>
                        <a:rPr lang="en-US" sz="2000" baseline="0" dirty="0" smtClean="0"/>
                        <a:t> critical regions (CCRs)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Observability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[TACAS’09]</a:t>
                      </a:r>
                      <a:endParaRPr lang="en-US" sz="2000" dirty="0"/>
                    </a:p>
                  </a:txBody>
                  <a:tcPr/>
                </a:tc>
              </a:tr>
              <a:tr h="9731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Reordering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Memory fences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Partial-Coherence</a:t>
                      </a:r>
                      <a:r>
                        <a:rPr lang="en-US" sz="2000" baseline="0" dirty="0" smtClean="0"/>
                        <a:t> abstractions for Store buffers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[FMCAD’10]</a:t>
                      </a:r>
                    </a:p>
                    <a:p>
                      <a:r>
                        <a:rPr lang="en-US" sz="2000" dirty="0" smtClean="0"/>
                        <a:t>[in progress]</a:t>
                      </a:r>
                      <a:endParaRPr lang="en-US" sz="2000" dirty="0"/>
                    </a:p>
                  </a:txBody>
                  <a:tcPr/>
                </a:tc>
              </a:tr>
              <a:tr h="973191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…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57400" y="1504336"/>
            <a:ext cx="5715000" cy="4591664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2400" y="1892808"/>
            <a:ext cx="1746504" cy="107899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program</a:t>
            </a:r>
            <a:endParaRPr lang="en-US" sz="1600" dirty="0"/>
          </a:p>
        </p:txBody>
      </p:sp>
      <p:sp>
        <p:nvSpPr>
          <p:cNvPr id="6" name="Oval 5"/>
          <p:cNvSpPr/>
          <p:nvPr/>
        </p:nvSpPr>
        <p:spPr>
          <a:xfrm>
            <a:off x="114300" y="3352800"/>
            <a:ext cx="1790700" cy="107899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specification</a:t>
            </a:r>
            <a:endParaRPr lang="en-US" sz="1600" dirty="0"/>
          </a:p>
        </p:txBody>
      </p:sp>
      <p:cxnSp>
        <p:nvCxnSpPr>
          <p:cNvPr id="7" name="Curved Connector 6"/>
          <p:cNvCxnSpPr>
            <a:stCxn id="6" idx="6"/>
            <a:endCxn id="94" idx="1"/>
          </p:cNvCxnSpPr>
          <p:nvPr/>
        </p:nvCxnSpPr>
        <p:spPr>
          <a:xfrm>
            <a:off x="1905000" y="3892296"/>
            <a:ext cx="304800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14603" y="3430631"/>
            <a:ext cx="10005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  <a:br>
              <a:rPr lang="en-US" dirty="0" smtClean="0"/>
            </a:br>
            <a:r>
              <a:rPr lang="en-US" dirty="0" smtClean="0"/>
              <a:t>counter</a:t>
            </a:r>
            <a:br>
              <a:rPr lang="en-US" dirty="0" smtClean="0"/>
            </a:b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14300" y="4788408"/>
            <a:ext cx="1746504" cy="107899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abstraction</a:t>
            </a:r>
            <a:endParaRPr lang="en-US" sz="1600" dirty="0"/>
          </a:p>
        </p:txBody>
      </p:sp>
      <p:cxnSp>
        <p:nvCxnSpPr>
          <p:cNvPr id="14" name="Curved Connector 13"/>
          <p:cNvCxnSpPr>
            <a:stCxn id="13" idx="6"/>
            <a:endCxn id="58" idx="2"/>
          </p:cNvCxnSpPr>
          <p:nvPr/>
        </p:nvCxnSpPr>
        <p:spPr>
          <a:xfrm>
            <a:off x="1860804" y="5327904"/>
            <a:ext cx="753348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197792" y="4985004"/>
            <a:ext cx="1434217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Abstraction</a:t>
            </a:r>
            <a:br>
              <a:rPr lang="en-US" sz="1600" dirty="0" smtClean="0"/>
            </a:br>
            <a:r>
              <a:rPr lang="en-US" sz="1600" dirty="0" smtClean="0"/>
              <a:t>Refinement</a:t>
            </a:r>
            <a:endParaRPr lang="en-US" sz="1600" dirty="0"/>
          </a:p>
        </p:txBody>
      </p:sp>
      <p:cxnSp>
        <p:nvCxnSpPr>
          <p:cNvPr id="16" name="Curved Connector 15"/>
          <p:cNvCxnSpPr>
            <a:stCxn id="15" idx="1"/>
            <a:endCxn id="58" idx="6"/>
          </p:cNvCxnSpPr>
          <p:nvPr/>
        </p:nvCxnSpPr>
        <p:spPr>
          <a:xfrm rot="10800000">
            <a:off x="3481848" y="5327904"/>
            <a:ext cx="715944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2" idx="2"/>
          </p:cNvCxnSpPr>
          <p:nvPr/>
        </p:nvCxnSpPr>
        <p:spPr>
          <a:xfrm rot="5400000">
            <a:off x="4646554" y="4621515"/>
            <a:ext cx="535901" cy="793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04800" y="6172200"/>
            <a:ext cx="85234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effectLst/>
              </a:rPr>
              <a:t>Change the </a:t>
            </a:r>
            <a:r>
              <a:rPr lang="en-US" sz="3200" dirty="0" smtClean="0">
                <a:solidFill>
                  <a:srgbClr val="7030A0"/>
                </a:solidFill>
              </a:rPr>
              <a:t>specification</a:t>
            </a:r>
            <a:r>
              <a:rPr lang="en-US" sz="3200" dirty="0" smtClean="0">
                <a:solidFill>
                  <a:schemeClr val="accent4"/>
                </a:solidFill>
              </a:rPr>
              <a:t> </a:t>
            </a:r>
            <a:r>
              <a:rPr lang="en-US" sz="3200" dirty="0" smtClean="0">
                <a:effectLst/>
              </a:rPr>
              <a:t>to match the </a:t>
            </a:r>
            <a:r>
              <a:rPr lang="en-US" sz="3200" dirty="0" smtClean="0">
                <a:solidFill>
                  <a:schemeClr val="accent1"/>
                </a:solidFill>
              </a:rPr>
              <a:t>abstraction</a:t>
            </a:r>
            <a:endParaRPr lang="en-US" sz="3200" dirty="0">
              <a:solidFill>
                <a:schemeClr val="accent4"/>
              </a:solidFill>
              <a:effectLst/>
            </a:endParaRPr>
          </a:p>
        </p:txBody>
      </p:sp>
      <p:cxnSp>
        <p:nvCxnSpPr>
          <p:cNvPr id="35" name="Curved Connector 34"/>
          <p:cNvCxnSpPr>
            <a:stCxn id="58" idx="4"/>
            <a:endCxn id="15" idx="2"/>
          </p:cNvCxnSpPr>
          <p:nvPr/>
        </p:nvCxnSpPr>
        <p:spPr>
          <a:xfrm rot="5400000" flipH="1" flipV="1">
            <a:off x="3943350" y="4775453"/>
            <a:ext cx="76200" cy="1866901"/>
          </a:xfrm>
          <a:prstGeom prst="curvedConnector3">
            <a:avLst>
              <a:gd name="adj1" fmla="val -30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2614152" y="4908804"/>
            <a:ext cx="867696" cy="838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ym typeface="Math A"/>
              </a:rPr>
              <a:t></a:t>
            </a:r>
            <a:endParaRPr lang="en-US" sz="2400" dirty="0"/>
          </a:p>
        </p:txBody>
      </p:sp>
      <p:sp>
        <p:nvSpPr>
          <p:cNvPr id="64" name="Oval 63"/>
          <p:cNvSpPr/>
          <p:nvPr/>
        </p:nvSpPr>
        <p:spPr>
          <a:xfrm>
            <a:off x="2584656" y="2013204"/>
            <a:ext cx="943896" cy="8382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ym typeface="Symbol"/>
              </a:rPr>
              <a:t></a:t>
            </a:r>
            <a:endParaRPr lang="en-US" sz="2400" dirty="0"/>
          </a:p>
        </p:txBody>
      </p:sp>
      <p:cxnSp>
        <p:nvCxnSpPr>
          <p:cNvPr id="77" name="Curved Connector 76"/>
          <p:cNvCxnSpPr>
            <a:stCxn id="94" idx="3"/>
            <a:endCxn id="12" idx="1"/>
          </p:cNvCxnSpPr>
          <p:nvPr/>
        </p:nvCxnSpPr>
        <p:spPr>
          <a:xfrm>
            <a:off x="3886200" y="3892296"/>
            <a:ext cx="528403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/>
        </p:nvSpPr>
        <p:spPr>
          <a:xfrm>
            <a:off x="2209800" y="3550626"/>
            <a:ext cx="1676400" cy="6833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Verify</a:t>
            </a:r>
            <a:endParaRPr lang="en-US" sz="1600" dirty="0"/>
          </a:p>
        </p:txBody>
      </p:sp>
      <p:cxnSp>
        <p:nvCxnSpPr>
          <p:cNvPr id="96" name="Curved Connector 95"/>
          <p:cNvCxnSpPr>
            <a:endCxn id="94" idx="2"/>
          </p:cNvCxnSpPr>
          <p:nvPr/>
        </p:nvCxnSpPr>
        <p:spPr>
          <a:xfrm rot="5400000" flipH="1" flipV="1">
            <a:off x="2687689" y="4593483"/>
            <a:ext cx="719828" cy="794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381000" y="512064"/>
            <a:ext cx="8458200" cy="914400"/>
          </a:xfrm>
        </p:spPr>
        <p:txBody>
          <a:bodyPr/>
          <a:lstStyle/>
          <a:p>
            <a:r>
              <a:rPr lang="en-US" sz="2800" dirty="0" smtClean="0"/>
              <a:t>General Setting Revisited</a:t>
            </a:r>
            <a:endParaRPr lang="en-US" sz="2800" dirty="0"/>
          </a:p>
        </p:txBody>
      </p:sp>
      <p:sp>
        <p:nvSpPr>
          <p:cNvPr id="27" name="Rounded Rectangle 26"/>
          <p:cNvSpPr/>
          <p:nvPr/>
        </p:nvSpPr>
        <p:spPr>
          <a:xfrm>
            <a:off x="4191000" y="2089404"/>
            <a:ext cx="1447800" cy="685800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Program</a:t>
            </a:r>
            <a:br>
              <a:rPr lang="en-US" sz="1600" dirty="0" smtClean="0"/>
            </a:br>
            <a:r>
              <a:rPr lang="en-US" sz="1600" dirty="0" smtClean="0"/>
              <a:t>Restriction</a:t>
            </a:r>
            <a:endParaRPr lang="en-US" sz="1600" dirty="0"/>
          </a:p>
        </p:txBody>
      </p:sp>
      <p:cxnSp>
        <p:nvCxnSpPr>
          <p:cNvPr id="28" name="Curved Connector 27"/>
          <p:cNvCxnSpPr>
            <a:stCxn id="12" idx="0"/>
            <a:endCxn id="27" idx="2"/>
          </p:cNvCxnSpPr>
          <p:nvPr/>
        </p:nvCxnSpPr>
        <p:spPr>
          <a:xfrm rot="5400000" flipH="1" flipV="1">
            <a:off x="4587187" y="3102918"/>
            <a:ext cx="655427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27" idx="1"/>
            <a:endCxn id="64" idx="6"/>
          </p:cNvCxnSpPr>
          <p:nvPr/>
        </p:nvCxnSpPr>
        <p:spPr>
          <a:xfrm rot="10800000">
            <a:off x="3528552" y="2432304"/>
            <a:ext cx="662448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64" idx="5"/>
            <a:endCxn id="27" idx="2"/>
          </p:cNvCxnSpPr>
          <p:nvPr/>
        </p:nvCxnSpPr>
        <p:spPr>
          <a:xfrm rot="16200000" flipH="1">
            <a:off x="4129336" y="1989639"/>
            <a:ext cx="46551" cy="1524578"/>
          </a:xfrm>
          <a:prstGeom prst="curvedConnector3">
            <a:avLst>
              <a:gd name="adj1" fmla="val 754766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64" idx="4"/>
            <a:endCxn id="94" idx="0"/>
          </p:cNvCxnSpPr>
          <p:nvPr/>
        </p:nvCxnSpPr>
        <p:spPr>
          <a:xfrm rot="5400000">
            <a:off x="2702691" y="3196713"/>
            <a:ext cx="699222" cy="8604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6019800" y="2089404"/>
            <a:ext cx="1295400" cy="685800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Implement</a:t>
            </a:r>
            <a:endParaRPr lang="en-US" sz="1600" dirty="0"/>
          </a:p>
        </p:txBody>
      </p:sp>
      <p:cxnSp>
        <p:nvCxnSpPr>
          <p:cNvPr id="86" name="Curved Connector 85"/>
          <p:cNvCxnSpPr>
            <a:stCxn id="5" idx="6"/>
            <a:endCxn id="64" idx="2"/>
          </p:cNvCxnSpPr>
          <p:nvPr/>
        </p:nvCxnSpPr>
        <p:spPr>
          <a:xfrm>
            <a:off x="1898904" y="2432304"/>
            <a:ext cx="685752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89"/>
          <p:cNvCxnSpPr>
            <a:stCxn id="65" idx="2"/>
            <a:endCxn id="94" idx="2"/>
          </p:cNvCxnSpPr>
          <p:nvPr/>
        </p:nvCxnSpPr>
        <p:spPr>
          <a:xfrm rot="10800000">
            <a:off x="3048000" y="4233966"/>
            <a:ext cx="3048000" cy="617434"/>
          </a:xfrm>
          <a:prstGeom prst="curvedConnector2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85"/>
          <p:cNvCxnSpPr>
            <a:stCxn id="59" idx="3"/>
            <a:endCxn id="104" idx="2"/>
          </p:cNvCxnSpPr>
          <p:nvPr/>
        </p:nvCxnSpPr>
        <p:spPr>
          <a:xfrm>
            <a:off x="7315200" y="2432304"/>
            <a:ext cx="844778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/>
          <p:nvPr/>
        </p:nvSpPr>
        <p:spPr>
          <a:xfrm>
            <a:off x="8159978" y="2013204"/>
            <a:ext cx="838200" cy="8382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P’</a:t>
            </a:r>
          </a:p>
        </p:txBody>
      </p:sp>
      <p:cxnSp>
        <p:nvCxnSpPr>
          <p:cNvPr id="153" name="Curved Connector 152"/>
          <p:cNvCxnSpPr>
            <a:stCxn id="5" idx="7"/>
            <a:endCxn id="59" idx="0"/>
          </p:cNvCxnSpPr>
          <p:nvPr/>
        </p:nvCxnSpPr>
        <p:spPr>
          <a:xfrm rot="16200000" flipH="1">
            <a:off x="4136026" y="-442070"/>
            <a:ext cx="38581" cy="5024366"/>
          </a:xfrm>
          <a:prstGeom prst="curvedConnector3">
            <a:avLst>
              <a:gd name="adj1" fmla="val -1002087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1784604" y="2546604"/>
            <a:ext cx="1149096" cy="920496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endCxn id="40" idx="1"/>
          </p:cNvCxnSpPr>
          <p:nvPr/>
        </p:nvCxnSpPr>
        <p:spPr>
          <a:xfrm>
            <a:off x="5781449" y="5334814"/>
            <a:ext cx="2295751" cy="3651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077200" y="4876800"/>
            <a:ext cx="101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counter</a:t>
            </a:r>
            <a:br>
              <a:rPr lang="en-US" dirty="0" smtClean="0"/>
            </a:b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8128000" y="3473196"/>
            <a:ext cx="838200" cy="838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S’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5791200" y="3549396"/>
            <a:ext cx="1447800" cy="685800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Spec Weakening</a:t>
            </a:r>
            <a:endParaRPr lang="en-US" sz="1600" dirty="0"/>
          </a:p>
        </p:txBody>
      </p:sp>
      <p:cxnSp>
        <p:nvCxnSpPr>
          <p:cNvPr id="49" name="Curved Connector 85"/>
          <p:cNvCxnSpPr>
            <a:stCxn id="12" idx="3"/>
            <a:endCxn id="47" idx="1"/>
          </p:cNvCxnSpPr>
          <p:nvPr/>
        </p:nvCxnSpPr>
        <p:spPr>
          <a:xfrm>
            <a:off x="5415197" y="3892296"/>
            <a:ext cx="376003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85"/>
          <p:cNvCxnSpPr>
            <a:stCxn id="65" idx="6"/>
            <a:endCxn id="43" idx="2"/>
          </p:cNvCxnSpPr>
          <p:nvPr/>
        </p:nvCxnSpPr>
        <p:spPr>
          <a:xfrm flipV="1">
            <a:off x="6934200" y="3892296"/>
            <a:ext cx="1193800" cy="959104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6096000" y="4432300"/>
            <a:ext cx="838200" cy="838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ym typeface="Symbol"/>
              </a:rPr>
              <a:t></a:t>
            </a:r>
            <a:endParaRPr lang="en-US" sz="1600" dirty="0" smtClean="0"/>
          </a:p>
        </p:txBody>
      </p:sp>
      <p:cxnSp>
        <p:nvCxnSpPr>
          <p:cNvPr id="68" name="Curved Connector 85"/>
          <p:cNvCxnSpPr>
            <a:stCxn id="47" idx="2"/>
            <a:endCxn id="65" idx="0"/>
          </p:cNvCxnSpPr>
          <p:nvPr/>
        </p:nvCxnSpPr>
        <p:spPr>
          <a:xfrm rot="5400000">
            <a:off x="6416548" y="4333748"/>
            <a:ext cx="197104" cy="15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AutoShape 2"/>
          <p:cNvSpPr>
            <a:spLocks noChangeArrowheads="1"/>
          </p:cNvSpPr>
          <p:nvPr/>
        </p:nvSpPr>
        <p:spPr bwMode="auto">
          <a:xfrm>
            <a:off x="18288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</a:t>
            </a:r>
          </a:p>
        </p:txBody>
      </p:sp>
      <p:sp>
        <p:nvSpPr>
          <p:cNvPr id="256005" name="Freeform 5"/>
          <p:cNvSpPr>
            <a:spLocks/>
          </p:cNvSpPr>
          <p:nvPr/>
        </p:nvSpPr>
        <p:spPr bwMode="auto">
          <a:xfrm>
            <a:off x="20193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06" name="Text Box 6"/>
          <p:cNvSpPr txBox="1">
            <a:spLocks noChangeArrowheads="1"/>
          </p:cNvSpPr>
          <p:nvPr/>
        </p:nvSpPr>
        <p:spPr bwMode="auto">
          <a:xfrm>
            <a:off x="152400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1</a:t>
            </a:r>
          </a:p>
        </p:txBody>
      </p:sp>
      <p:sp>
        <p:nvSpPr>
          <p:cNvPr id="256007" name="Text Box 7"/>
          <p:cNvSpPr txBox="1">
            <a:spLocks noChangeArrowheads="1"/>
          </p:cNvSpPr>
          <p:nvPr/>
        </p:nvSpPr>
        <p:spPr bwMode="auto">
          <a:xfrm>
            <a:off x="382905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2</a:t>
            </a:r>
          </a:p>
        </p:txBody>
      </p:sp>
      <p:sp>
        <p:nvSpPr>
          <p:cNvPr id="256008" name="Text Box 8"/>
          <p:cNvSpPr txBox="1">
            <a:spLocks noChangeArrowheads="1"/>
          </p:cNvSpPr>
          <p:nvPr/>
        </p:nvSpPr>
        <p:spPr bwMode="auto">
          <a:xfrm>
            <a:off x="6191250" y="1524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3</a:t>
            </a:r>
          </a:p>
        </p:txBody>
      </p:sp>
      <p:sp>
        <p:nvSpPr>
          <p:cNvPr id="256009" name="Freeform 9"/>
          <p:cNvSpPr>
            <a:spLocks/>
          </p:cNvSpPr>
          <p:nvPr/>
        </p:nvSpPr>
        <p:spPr bwMode="auto">
          <a:xfrm>
            <a:off x="43434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10" name="Oval 10"/>
          <p:cNvSpPr>
            <a:spLocks noChangeArrowheads="1"/>
          </p:cNvSpPr>
          <p:nvPr/>
        </p:nvSpPr>
        <p:spPr bwMode="auto">
          <a:xfrm>
            <a:off x="19812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11" name="Freeform 11"/>
          <p:cNvSpPr>
            <a:spLocks/>
          </p:cNvSpPr>
          <p:nvPr/>
        </p:nvSpPr>
        <p:spPr bwMode="auto">
          <a:xfrm>
            <a:off x="2946400" y="4114800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12" name="AutoShape 12"/>
          <p:cNvSpPr>
            <a:spLocks noChangeArrowheads="1"/>
          </p:cNvSpPr>
          <p:nvPr/>
        </p:nvSpPr>
        <p:spPr bwMode="auto">
          <a:xfrm>
            <a:off x="41148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13" name="Freeform 13"/>
          <p:cNvSpPr>
            <a:spLocks/>
          </p:cNvSpPr>
          <p:nvPr/>
        </p:nvSpPr>
        <p:spPr bwMode="auto">
          <a:xfrm>
            <a:off x="43053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14" name="Oval 14"/>
          <p:cNvSpPr>
            <a:spLocks noChangeArrowheads="1"/>
          </p:cNvSpPr>
          <p:nvPr/>
        </p:nvSpPr>
        <p:spPr bwMode="auto">
          <a:xfrm>
            <a:off x="42672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15" name="AutoShape 15"/>
          <p:cNvSpPr>
            <a:spLocks noChangeArrowheads="1"/>
          </p:cNvSpPr>
          <p:nvPr/>
        </p:nvSpPr>
        <p:spPr bwMode="auto">
          <a:xfrm>
            <a:off x="6553200" y="2133600"/>
            <a:ext cx="685800" cy="1524000"/>
          </a:xfrm>
          <a:prstGeom prst="flowChartAlternateProcess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16" name="Freeform 16"/>
          <p:cNvSpPr>
            <a:spLocks/>
          </p:cNvSpPr>
          <p:nvPr/>
        </p:nvSpPr>
        <p:spPr bwMode="auto">
          <a:xfrm>
            <a:off x="6743700" y="2257425"/>
            <a:ext cx="4064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0" y="192"/>
              </a:cxn>
              <a:cxn ang="0">
                <a:pos x="240" y="288"/>
              </a:cxn>
              <a:cxn ang="0">
                <a:pos x="0" y="384"/>
              </a:cxn>
              <a:cxn ang="0">
                <a:pos x="240" y="480"/>
              </a:cxn>
              <a:cxn ang="0">
                <a:pos x="0" y="576"/>
              </a:cxn>
              <a:cxn ang="0">
                <a:pos x="240" y="672"/>
              </a:cxn>
              <a:cxn ang="0">
                <a:pos x="96" y="768"/>
              </a:cxn>
            </a:cxnLst>
            <a:rect l="0" t="0" r="r" b="b"/>
            <a:pathLst>
              <a:path w="256" h="768">
                <a:moveTo>
                  <a:pt x="0" y="0"/>
                </a:moveTo>
                <a:cubicBezTo>
                  <a:pt x="120" y="32"/>
                  <a:pt x="240" y="64"/>
                  <a:pt x="240" y="96"/>
                </a:cubicBezTo>
                <a:cubicBezTo>
                  <a:pt x="240" y="128"/>
                  <a:pt x="0" y="160"/>
                  <a:pt x="0" y="192"/>
                </a:cubicBezTo>
                <a:cubicBezTo>
                  <a:pt x="0" y="224"/>
                  <a:pt x="240" y="256"/>
                  <a:pt x="240" y="288"/>
                </a:cubicBezTo>
                <a:cubicBezTo>
                  <a:pt x="240" y="320"/>
                  <a:pt x="0" y="352"/>
                  <a:pt x="0" y="384"/>
                </a:cubicBezTo>
                <a:cubicBezTo>
                  <a:pt x="0" y="416"/>
                  <a:pt x="240" y="448"/>
                  <a:pt x="240" y="480"/>
                </a:cubicBezTo>
                <a:cubicBezTo>
                  <a:pt x="240" y="512"/>
                  <a:pt x="0" y="544"/>
                  <a:pt x="0" y="576"/>
                </a:cubicBezTo>
                <a:cubicBezTo>
                  <a:pt x="0" y="608"/>
                  <a:pt x="224" y="640"/>
                  <a:pt x="240" y="672"/>
                </a:cubicBezTo>
                <a:cubicBezTo>
                  <a:pt x="256" y="704"/>
                  <a:pt x="176" y="736"/>
                  <a:pt x="96" y="76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17" name="Oval 17"/>
          <p:cNvSpPr>
            <a:spLocks noChangeArrowheads="1"/>
          </p:cNvSpPr>
          <p:nvPr/>
        </p:nvSpPr>
        <p:spPr bwMode="auto">
          <a:xfrm>
            <a:off x="6705600" y="2209800"/>
            <a:ext cx="111125" cy="1047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18" name="Text Box 18"/>
          <p:cNvSpPr txBox="1">
            <a:spLocks noChangeArrowheads="1"/>
          </p:cNvSpPr>
          <p:nvPr/>
        </p:nvSpPr>
        <p:spPr bwMode="auto">
          <a:xfrm>
            <a:off x="685800" y="4724400"/>
            <a:ext cx="7772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/>
              <a:t>How to </a:t>
            </a:r>
            <a:r>
              <a:rPr lang="en-US" sz="3200" dirty="0" smtClean="0"/>
              <a:t>synchronize processes to </a:t>
            </a:r>
            <a:r>
              <a:rPr lang="en-US" sz="3200" dirty="0"/>
              <a:t>achieve </a:t>
            </a:r>
            <a:r>
              <a:rPr lang="en-US" sz="3200" dirty="0" smtClean="0">
                <a:solidFill>
                  <a:srgbClr val="FFFF00"/>
                </a:solidFill>
              </a:rPr>
              <a:t>correctness</a:t>
            </a:r>
            <a:r>
              <a:rPr lang="en-US" sz="3200" dirty="0" smtClean="0"/>
              <a:t> </a:t>
            </a:r>
            <a:r>
              <a:rPr lang="en-US" sz="3200" dirty="0"/>
              <a:t>and </a:t>
            </a:r>
            <a:r>
              <a:rPr lang="en-US" sz="3200" dirty="0" smtClean="0">
                <a:solidFill>
                  <a:srgbClr val="FFFF00"/>
                </a:solidFill>
              </a:rPr>
              <a:t>efficiency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83560"/>
            <a:ext cx="84582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An algorithm for Abstraction-Guided Synthesis </a:t>
            </a:r>
          </a:p>
          <a:p>
            <a:pPr lvl="1"/>
            <a:r>
              <a:rPr lang="en-US" dirty="0" smtClean="0"/>
              <a:t>Synthesize efficient and correct synchronization</a:t>
            </a:r>
          </a:p>
          <a:p>
            <a:pPr lvl="1"/>
            <a:r>
              <a:rPr lang="en-US" dirty="0" smtClean="0"/>
              <a:t>Handles infinite-state systems based on abstract interpretation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Refine the abstraction and/or restrict program behavior</a:t>
            </a:r>
          </a:p>
          <a:p>
            <a:pPr lvl="1"/>
            <a:r>
              <a:rPr lang="en-US" dirty="0" smtClean="0"/>
              <a:t>Interplay between abstraction and synchronization</a:t>
            </a:r>
          </a:p>
          <a:p>
            <a:r>
              <a:rPr lang="en-US" dirty="0" smtClean="0"/>
              <a:t>Quantitative Synthesis</a:t>
            </a:r>
          </a:p>
          <a:p>
            <a:pPr lvl="1"/>
            <a:r>
              <a:rPr lang="en-US" dirty="0" smtClean="0"/>
              <a:t>Separate characterization of solution from choosing optimal solutions (e.g., smallest atomic sections)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83560"/>
            <a:ext cx="8077200" cy="4572000"/>
          </a:xfrm>
        </p:spPr>
        <p:txBody>
          <a:bodyPr>
            <a:normAutofit fontScale="85000" lnSpcReduction="10000"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dirty="0" smtClean="0"/>
              <a:t>What about other synchronization mechanisms? 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Why not start from the most constrained program and work downwards (relaxing constraints)?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Can’t you solve the problem purely by brute force search of all atomic section placements?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Why are you enumerating traces? Can’t you compute your solution via state-based semantics?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Why use only a single CEX at a time? Could use information about the whole (abstract) transition system?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How is this related to supervisor synthesis?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i="1" dirty="0" smtClean="0"/>
              <a:t>“Don't answer the question you were asked. Answer the question you wish you were asked.”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-- </a:t>
            </a:r>
            <a:r>
              <a:rPr lang="en-US" sz="2800" dirty="0" smtClean="0"/>
              <a:t>Robert McNamara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Atomic sections</a:t>
            </a:r>
          </a:p>
          <a:p>
            <a:r>
              <a:rPr lang="en-US" dirty="0" smtClean="0"/>
              <a:t>Conditional critical region (CCR)</a:t>
            </a:r>
          </a:p>
          <a:p>
            <a:r>
              <a:rPr lang="en-US" dirty="0" smtClean="0"/>
              <a:t>Memory barriers (fences)</a:t>
            </a:r>
          </a:p>
          <a:p>
            <a:r>
              <a:rPr lang="en-US" dirty="0" smtClean="0"/>
              <a:t>CAS</a:t>
            </a:r>
          </a:p>
          <a:p>
            <a:r>
              <a:rPr lang="en-US" dirty="0" smtClean="0"/>
              <a:t>Semaphores </a:t>
            </a:r>
          </a:p>
          <a:p>
            <a:r>
              <a:rPr lang="en-US" dirty="0" smtClean="0"/>
              <a:t>Monitors </a:t>
            </a:r>
          </a:p>
          <a:p>
            <a:r>
              <a:rPr lang="en-US" dirty="0" smtClean="0"/>
              <a:t>Locks</a:t>
            </a:r>
          </a:p>
          <a:p>
            <a:r>
              <a:rPr lang="en-US" dirty="0" smtClean="0"/>
              <a:t>....</a:t>
            </a:r>
          </a:p>
        </p:txBody>
      </p:sp>
      <p:sp>
        <p:nvSpPr>
          <p:cNvPr id="1331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Synchronization Primitives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371600" y="1828800"/>
            <a:ext cx="5410200" cy="457200"/>
          </a:xfrm>
          <a:prstGeom prst="roundRect">
            <a:avLst/>
          </a:prstGeom>
          <a:solidFill>
            <a:schemeClr val="accent3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371600" y="2374900"/>
            <a:ext cx="5410200" cy="457200"/>
          </a:xfrm>
          <a:prstGeom prst="roundRect">
            <a:avLst/>
          </a:prstGeom>
          <a:solidFill>
            <a:schemeClr val="accent3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371600" y="2921000"/>
            <a:ext cx="5410200" cy="457200"/>
          </a:xfrm>
          <a:prstGeom prst="roundRect">
            <a:avLst/>
          </a:prstGeom>
          <a:solidFill>
            <a:schemeClr val="accent3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52400" y="1295400"/>
            <a:ext cx="8763000" cy="2971800"/>
          </a:xfrm>
          <a:prstGeom prst="round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01675" y="1844675"/>
            <a:ext cx="2117725" cy="20313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………………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…… 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………………….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…………………….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…………………………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381000" y="14478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kumimoji="1" lang="en-US" sz="1600" dirty="0" smtClean="0">
                <a:latin typeface="Arial Black" pitchFamily="34" charset="0"/>
              </a:rPr>
              <a:t>P1()</a:t>
            </a:r>
            <a:endParaRPr kumimoji="1" lang="en-US" sz="1600" dirty="0">
              <a:latin typeface="Arial Black" pitchFamily="34" charset="0"/>
            </a:endParaRPr>
          </a:p>
        </p:txBody>
      </p:sp>
      <p:sp>
        <p:nvSpPr>
          <p:cNvPr id="48148" name="Rectangle 20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83663" cy="1143000"/>
          </a:xfrm>
          <a:noFill/>
          <a:ln/>
        </p:spPr>
        <p:txBody>
          <a:bodyPr/>
          <a:lstStyle/>
          <a:p>
            <a:r>
              <a:rPr lang="en-US" sz="2600" dirty="0" smtClean="0"/>
              <a:t>Example: Correct and Efficient Synchronization with Atomic Sections</a:t>
            </a:r>
            <a:endParaRPr lang="en-US" sz="26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3238500" y="1447800"/>
            <a:ext cx="2286000" cy="1892300"/>
            <a:chOff x="4724400" y="1447800"/>
            <a:chExt cx="2286000" cy="1892300"/>
          </a:xfrm>
        </p:grpSpPr>
        <p:sp>
          <p:nvSpPr>
            <p:cNvPr id="48131" name="Rectangle 3"/>
            <p:cNvSpPr>
              <a:spLocks noChangeArrowheads="1"/>
            </p:cNvSpPr>
            <p:nvPr/>
          </p:nvSpPr>
          <p:spPr bwMode="auto">
            <a:xfrm>
              <a:off x="4724400" y="1600200"/>
              <a:ext cx="2286000" cy="17399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……………………………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…………………….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4724400" y="1447800"/>
              <a:ext cx="1524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kumimoji="1" lang="en-US" sz="1600" dirty="0" smtClean="0">
                  <a:latin typeface="Arial Black" pitchFamily="34" charset="0"/>
                </a:rPr>
                <a:t>P2()</a:t>
              </a:r>
              <a:endParaRPr kumimoji="1" lang="en-US" sz="1600" dirty="0">
                <a:latin typeface="Arial Black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327400" y="2085975"/>
            <a:ext cx="520700" cy="990600"/>
            <a:chOff x="3327400" y="2085975"/>
            <a:chExt cx="520700" cy="990600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3619500" y="2085975"/>
              <a:ext cx="228600" cy="990600"/>
              <a:chOff x="144" y="1728"/>
              <a:chExt cx="144" cy="576"/>
            </a:xfrm>
          </p:grpSpPr>
          <p:sp>
            <p:nvSpPr>
              <p:cNvPr id="48141" name="Line 13"/>
              <p:cNvSpPr>
                <a:spLocks noChangeShapeType="1"/>
              </p:cNvSpPr>
              <p:nvPr/>
            </p:nvSpPr>
            <p:spPr bwMode="auto">
              <a:xfrm flipV="1">
                <a:off x="144" y="1728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8142" name="AutoShape 14"/>
              <p:cNvCxnSpPr>
                <a:cxnSpLocks noChangeShapeType="1"/>
                <a:stCxn id="48141" idx="1"/>
              </p:cNvCxnSpPr>
              <p:nvPr/>
            </p:nvCxnSpPr>
            <p:spPr bwMode="auto">
              <a:xfrm>
                <a:off x="144" y="1728"/>
                <a:ext cx="14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48143" name="AutoShape 15"/>
              <p:cNvCxnSpPr>
                <a:cxnSpLocks noChangeShapeType="1"/>
              </p:cNvCxnSpPr>
              <p:nvPr/>
            </p:nvCxnSpPr>
            <p:spPr bwMode="auto">
              <a:xfrm>
                <a:off x="144" y="2303"/>
                <a:ext cx="144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48151" name="Text Box 23"/>
            <p:cNvSpPr txBox="1">
              <a:spLocks noChangeArrowheads="1"/>
            </p:cNvSpPr>
            <p:nvPr/>
          </p:nvSpPr>
          <p:spPr bwMode="auto">
            <a:xfrm rot="5400000">
              <a:off x="3104356" y="2413794"/>
              <a:ext cx="782638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/>
                <a:t>atomic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57486" y="2198973"/>
            <a:ext cx="675278" cy="1363093"/>
            <a:chOff x="457486" y="2198973"/>
            <a:chExt cx="675278" cy="1363093"/>
          </a:xfrm>
        </p:grpSpPr>
        <p:grpSp>
          <p:nvGrpSpPr>
            <p:cNvPr id="2" name="Group 8"/>
            <p:cNvGrpSpPr>
              <a:grpSpLocks/>
            </p:cNvGrpSpPr>
            <p:nvPr/>
          </p:nvGrpSpPr>
          <p:grpSpPr bwMode="auto">
            <a:xfrm>
              <a:off x="784510" y="2198973"/>
              <a:ext cx="348254" cy="1363093"/>
              <a:chOff x="144" y="1728"/>
              <a:chExt cx="144" cy="576"/>
            </a:xfrm>
          </p:grpSpPr>
          <p:sp>
            <p:nvSpPr>
              <p:cNvPr id="48137" name="Line 9"/>
              <p:cNvSpPr>
                <a:spLocks noChangeShapeType="1"/>
              </p:cNvSpPr>
              <p:nvPr/>
            </p:nvSpPr>
            <p:spPr bwMode="auto">
              <a:xfrm flipV="1">
                <a:off x="144" y="1728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8138" name="AutoShape 10"/>
              <p:cNvCxnSpPr>
                <a:cxnSpLocks noChangeShapeType="1"/>
                <a:stCxn id="48137" idx="1"/>
              </p:cNvCxnSpPr>
              <p:nvPr/>
            </p:nvCxnSpPr>
            <p:spPr bwMode="auto">
              <a:xfrm>
                <a:off x="144" y="1728"/>
                <a:ext cx="14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48139" name="AutoShape 11"/>
              <p:cNvCxnSpPr>
                <a:cxnSpLocks noChangeShapeType="1"/>
              </p:cNvCxnSpPr>
              <p:nvPr/>
            </p:nvCxnSpPr>
            <p:spPr bwMode="auto">
              <a:xfrm>
                <a:off x="144" y="2303"/>
                <a:ext cx="144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48152" name="Text Box 24"/>
            <p:cNvSpPr txBox="1">
              <a:spLocks noChangeArrowheads="1"/>
            </p:cNvSpPr>
            <p:nvPr/>
          </p:nvSpPr>
          <p:spPr bwMode="auto">
            <a:xfrm rot="5400000">
              <a:off x="234442" y="2661444"/>
              <a:ext cx="782637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/>
                <a:t>atomic</a:t>
              </a:r>
            </a:p>
          </p:txBody>
        </p:sp>
      </p:grp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6324600" y="1873250"/>
            <a:ext cx="2209800" cy="2014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{ </a:t>
            </a: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…………………..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……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…………………….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………………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……………………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6248400" y="14478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kumimoji="1" lang="en-US" sz="1600" dirty="0" smtClean="0">
                <a:latin typeface="Arial Black" pitchFamily="34" charset="0"/>
              </a:rPr>
              <a:t>P3()</a:t>
            </a:r>
            <a:endParaRPr kumimoji="1" lang="en-US" sz="1600" dirty="0">
              <a:latin typeface="Arial Black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6302375" y="2162175"/>
            <a:ext cx="631825" cy="1404938"/>
            <a:chOff x="6302375" y="2162175"/>
            <a:chExt cx="631825" cy="1404938"/>
          </a:xfrm>
        </p:grpSpPr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6642100" y="2162175"/>
              <a:ext cx="292100" cy="1404938"/>
              <a:chOff x="144" y="1728"/>
              <a:chExt cx="144" cy="576"/>
            </a:xfrm>
          </p:grpSpPr>
          <p:sp>
            <p:nvSpPr>
              <p:cNvPr id="48145" name="Line 17"/>
              <p:cNvSpPr>
                <a:spLocks noChangeShapeType="1"/>
              </p:cNvSpPr>
              <p:nvPr/>
            </p:nvSpPr>
            <p:spPr bwMode="auto">
              <a:xfrm flipV="1">
                <a:off x="144" y="1728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8146" name="AutoShape 18"/>
              <p:cNvCxnSpPr>
                <a:cxnSpLocks noChangeShapeType="1"/>
                <a:stCxn id="48145" idx="1"/>
              </p:cNvCxnSpPr>
              <p:nvPr/>
            </p:nvCxnSpPr>
            <p:spPr bwMode="auto">
              <a:xfrm>
                <a:off x="144" y="1728"/>
                <a:ext cx="14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48147" name="AutoShape 19"/>
              <p:cNvCxnSpPr>
                <a:cxnSpLocks noChangeShapeType="1"/>
              </p:cNvCxnSpPr>
              <p:nvPr/>
            </p:nvCxnSpPr>
            <p:spPr bwMode="auto">
              <a:xfrm>
                <a:off x="144" y="2303"/>
                <a:ext cx="144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48153" name="Text Box 25"/>
            <p:cNvSpPr txBox="1">
              <a:spLocks noChangeArrowheads="1"/>
            </p:cNvSpPr>
            <p:nvPr/>
          </p:nvSpPr>
          <p:spPr bwMode="auto">
            <a:xfrm rot="5400000">
              <a:off x="6079331" y="2696369"/>
              <a:ext cx="782638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/>
                <a:t>atomic</a:t>
              </a:r>
            </a:p>
          </p:txBody>
        </p:sp>
      </p:grpSp>
      <p:grpSp>
        <p:nvGrpSpPr>
          <p:cNvPr id="26" name="Group 14"/>
          <p:cNvGrpSpPr/>
          <p:nvPr/>
        </p:nvGrpSpPr>
        <p:grpSpPr>
          <a:xfrm>
            <a:off x="2800350" y="1981200"/>
            <a:ext cx="152400" cy="1600200"/>
            <a:chOff x="2438400" y="2057400"/>
            <a:chExt cx="152400" cy="1600200"/>
          </a:xfrm>
        </p:grpSpPr>
        <p:cxnSp>
          <p:nvCxnSpPr>
            <p:cNvPr id="27" name="Straight Connector 26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14"/>
          <p:cNvGrpSpPr/>
          <p:nvPr/>
        </p:nvGrpSpPr>
        <p:grpSpPr>
          <a:xfrm>
            <a:off x="5810250" y="1905000"/>
            <a:ext cx="152400" cy="1600200"/>
            <a:chOff x="2438400" y="2057400"/>
            <a:chExt cx="152400" cy="1600200"/>
          </a:xfrm>
        </p:grpSpPr>
        <p:cxnSp>
          <p:nvCxnSpPr>
            <p:cNvPr id="36" name="Straight Connector 35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ounded Rectangle 43"/>
          <p:cNvSpPr/>
          <p:nvPr/>
        </p:nvSpPr>
        <p:spPr>
          <a:xfrm>
            <a:off x="3124200" y="4343400"/>
            <a:ext cx="2895600" cy="990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Safety Specification: S</a:t>
            </a:r>
            <a:endParaRPr lang="en-US" sz="2000" dirty="0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8130" grpId="0"/>
      <p:bldP spid="48134" grpId="0"/>
      <p:bldP spid="48132" grpId="0"/>
      <p:bldP spid="48135" grpId="0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06787" y="2279650"/>
            <a:ext cx="254000" cy="533400"/>
            <a:chOff x="144" y="1728"/>
            <a:chExt cx="144" cy="576"/>
          </a:xfrm>
        </p:grpSpPr>
        <p:sp>
          <p:nvSpPr>
            <p:cNvPr id="50186" name="Line 10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187" name="AutoShape 11"/>
            <p:cNvCxnSpPr>
              <a:cxnSpLocks noChangeShapeType="1"/>
              <a:stCxn id="50186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188" name="AutoShape 12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553200" y="2286000"/>
            <a:ext cx="304800" cy="533400"/>
            <a:chOff x="144" y="1728"/>
            <a:chExt cx="144" cy="576"/>
          </a:xfrm>
        </p:grpSpPr>
        <p:sp>
          <p:nvSpPr>
            <p:cNvPr id="50190" name="Line 14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191" name="AutoShape 15"/>
            <p:cNvCxnSpPr>
              <a:cxnSpLocks noChangeShapeType="1"/>
              <a:stCxn id="50190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192" name="AutoShape 16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62000" y="2173288"/>
            <a:ext cx="215900" cy="793750"/>
            <a:chOff x="144" y="1728"/>
            <a:chExt cx="144" cy="576"/>
          </a:xfrm>
        </p:grpSpPr>
        <p:sp>
          <p:nvSpPr>
            <p:cNvPr id="50195" name="Line 19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196" name="AutoShape 20"/>
            <p:cNvCxnSpPr>
              <a:cxnSpLocks noChangeShapeType="1"/>
              <a:stCxn id="50195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197" name="AutoShape 21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6550025" y="2540000"/>
            <a:ext cx="152400" cy="812800"/>
            <a:chOff x="144" y="1728"/>
            <a:chExt cx="144" cy="576"/>
          </a:xfrm>
        </p:grpSpPr>
        <p:sp>
          <p:nvSpPr>
            <p:cNvPr id="50199" name="Line 23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200" name="AutoShape 24"/>
            <p:cNvCxnSpPr>
              <a:cxnSpLocks noChangeShapeType="1"/>
              <a:stCxn id="50199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201" name="AutoShape 25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3505200" y="2286000"/>
            <a:ext cx="234950" cy="798512"/>
            <a:chOff x="144" y="1728"/>
            <a:chExt cx="144" cy="576"/>
          </a:xfrm>
        </p:grpSpPr>
        <p:sp>
          <p:nvSpPr>
            <p:cNvPr id="50203" name="Line 27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204" name="AutoShape 28"/>
            <p:cNvCxnSpPr>
              <a:cxnSpLocks noChangeShapeType="1"/>
              <a:stCxn id="50203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205" name="AutoShape 29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6550025" y="2844800"/>
            <a:ext cx="215900" cy="508000"/>
            <a:chOff x="144" y="1728"/>
            <a:chExt cx="144" cy="576"/>
          </a:xfrm>
        </p:grpSpPr>
        <p:sp>
          <p:nvSpPr>
            <p:cNvPr id="50207" name="Line 31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208" name="AutoShape 32"/>
            <p:cNvCxnSpPr>
              <a:cxnSpLocks noChangeShapeType="1"/>
              <a:stCxn id="50207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209" name="AutoShape 33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3505200" y="2551112"/>
            <a:ext cx="220662" cy="533400"/>
            <a:chOff x="144" y="1728"/>
            <a:chExt cx="144" cy="576"/>
          </a:xfrm>
        </p:grpSpPr>
        <p:sp>
          <p:nvSpPr>
            <p:cNvPr id="50211" name="Line 35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212" name="AutoShape 36"/>
            <p:cNvCxnSpPr>
              <a:cxnSpLocks noChangeShapeType="1"/>
              <a:stCxn id="50211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213" name="AutoShape 37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774700" y="2763838"/>
            <a:ext cx="215900" cy="736600"/>
            <a:chOff x="144" y="1728"/>
            <a:chExt cx="144" cy="576"/>
          </a:xfrm>
        </p:grpSpPr>
        <p:sp>
          <p:nvSpPr>
            <p:cNvPr id="50220" name="Line 44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221" name="AutoShape 45"/>
            <p:cNvCxnSpPr>
              <a:cxnSpLocks noChangeShapeType="1"/>
              <a:stCxn id="50220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222" name="AutoShape 46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10" name="Group 47"/>
          <p:cNvGrpSpPr>
            <a:grpSpLocks/>
          </p:cNvGrpSpPr>
          <p:nvPr/>
        </p:nvGrpSpPr>
        <p:grpSpPr bwMode="auto">
          <a:xfrm>
            <a:off x="762000" y="2724150"/>
            <a:ext cx="215900" cy="736600"/>
            <a:chOff x="144" y="1728"/>
            <a:chExt cx="144" cy="576"/>
          </a:xfrm>
        </p:grpSpPr>
        <p:sp>
          <p:nvSpPr>
            <p:cNvPr id="50224" name="Line 48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225" name="AutoShape 49"/>
            <p:cNvCxnSpPr>
              <a:cxnSpLocks noChangeShapeType="1"/>
              <a:stCxn id="50224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226" name="AutoShape 50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51" name="Rounded Rectangle 50"/>
          <p:cNvSpPr/>
          <p:nvPr/>
        </p:nvSpPr>
        <p:spPr>
          <a:xfrm>
            <a:off x="152400" y="1295400"/>
            <a:ext cx="8763000" cy="2971800"/>
          </a:xfrm>
          <a:prstGeom prst="round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2"/>
          <p:cNvSpPr>
            <a:spLocks noChangeArrowheads="1"/>
          </p:cNvSpPr>
          <p:nvPr/>
        </p:nvSpPr>
        <p:spPr bwMode="auto">
          <a:xfrm>
            <a:off x="701675" y="1844675"/>
            <a:ext cx="2117725" cy="20313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………………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…… 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………………….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…………………….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…………………………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381000" y="14478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kumimoji="1" lang="en-US" sz="1600" dirty="0" smtClean="0">
                <a:latin typeface="Arial Black" pitchFamily="34" charset="0"/>
              </a:rPr>
              <a:t>P1()</a:t>
            </a:r>
            <a:endParaRPr kumimoji="1" lang="en-US" sz="1600" dirty="0">
              <a:latin typeface="Arial Black" pitchFamily="34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3238500" y="1447800"/>
            <a:ext cx="2286000" cy="1892300"/>
            <a:chOff x="4724400" y="1447800"/>
            <a:chExt cx="2286000" cy="1892300"/>
          </a:xfrm>
        </p:grpSpPr>
        <p:sp>
          <p:nvSpPr>
            <p:cNvPr id="55" name="Rectangle 3"/>
            <p:cNvSpPr>
              <a:spLocks noChangeArrowheads="1"/>
            </p:cNvSpPr>
            <p:nvPr/>
          </p:nvSpPr>
          <p:spPr bwMode="auto">
            <a:xfrm>
              <a:off x="4724400" y="1600200"/>
              <a:ext cx="2286000" cy="17399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……………………………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…………………….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56" name="Rectangle 5"/>
            <p:cNvSpPr>
              <a:spLocks noChangeArrowheads="1"/>
            </p:cNvSpPr>
            <p:nvPr/>
          </p:nvSpPr>
          <p:spPr bwMode="auto">
            <a:xfrm>
              <a:off x="4724400" y="1447800"/>
              <a:ext cx="1524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kumimoji="1" lang="en-US" sz="1600" dirty="0" smtClean="0">
                  <a:latin typeface="Arial Black" pitchFamily="34" charset="0"/>
                </a:rPr>
                <a:t>P2()</a:t>
              </a:r>
              <a:endParaRPr kumimoji="1" lang="en-US" sz="1600" dirty="0">
                <a:latin typeface="Arial Black" pitchFamily="34" charset="0"/>
              </a:endParaRPr>
            </a:p>
          </p:txBody>
        </p:sp>
      </p:grp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6324600" y="1873250"/>
            <a:ext cx="2209800" cy="2014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{ </a:t>
            </a: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…………………..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……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…………………….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………………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……………………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0" name="Rectangle 7"/>
          <p:cNvSpPr>
            <a:spLocks noChangeArrowheads="1"/>
          </p:cNvSpPr>
          <p:nvPr/>
        </p:nvSpPr>
        <p:spPr bwMode="auto">
          <a:xfrm>
            <a:off x="6248400" y="14478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kumimoji="1" lang="en-US" sz="1600" dirty="0" smtClean="0">
                <a:latin typeface="Arial Black" pitchFamily="34" charset="0"/>
              </a:rPr>
              <a:t>P3()</a:t>
            </a:r>
            <a:endParaRPr kumimoji="1" lang="en-US" sz="1600" dirty="0">
              <a:latin typeface="Arial Black" pitchFamily="34" charset="0"/>
            </a:endParaRPr>
          </a:p>
        </p:txBody>
      </p:sp>
      <p:grpSp>
        <p:nvGrpSpPr>
          <p:cNvPr id="77" name="Group 14"/>
          <p:cNvGrpSpPr/>
          <p:nvPr/>
        </p:nvGrpSpPr>
        <p:grpSpPr>
          <a:xfrm>
            <a:off x="2800350" y="1981200"/>
            <a:ext cx="152400" cy="1600200"/>
            <a:chOff x="2438400" y="2057400"/>
            <a:chExt cx="152400" cy="1600200"/>
          </a:xfrm>
        </p:grpSpPr>
        <p:cxnSp>
          <p:nvCxnSpPr>
            <p:cNvPr id="78" name="Straight Connector 77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14"/>
          <p:cNvGrpSpPr/>
          <p:nvPr/>
        </p:nvGrpSpPr>
        <p:grpSpPr>
          <a:xfrm>
            <a:off x="5810250" y="1905000"/>
            <a:ext cx="152400" cy="1600200"/>
            <a:chOff x="2438400" y="2057400"/>
            <a:chExt cx="152400" cy="1600200"/>
          </a:xfrm>
        </p:grpSpPr>
        <p:cxnSp>
          <p:nvCxnSpPr>
            <p:cNvPr id="81" name="Straight Connector 80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Rounded Rectangle 56"/>
          <p:cNvSpPr/>
          <p:nvPr/>
        </p:nvSpPr>
        <p:spPr>
          <a:xfrm>
            <a:off x="3124200" y="4343400"/>
            <a:ext cx="2895600" cy="990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Safety Specification: S</a:t>
            </a:r>
            <a:endParaRPr lang="en-US" sz="2000" dirty="0"/>
          </a:p>
        </p:txBody>
      </p:sp>
      <p:sp>
        <p:nvSpPr>
          <p:cNvPr id="58" name="Content Placeholder 2"/>
          <p:cNvSpPr>
            <a:spLocks noGrp="1"/>
          </p:cNvSpPr>
          <p:nvPr>
            <p:ph idx="1"/>
          </p:nvPr>
        </p:nvSpPr>
        <p:spPr>
          <a:xfrm>
            <a:off x="685800" y="5760240"/>
            <a:ext cx="7848600" cy="945360"/>
          </a:xfrm>
        </p:spPr>
        <p:txBody>
          <a:bodyPr>
            <a:normAutofit lnSpcReduction="10000"/>
          </a:bodyPr>
          <a:lstStyle/>
          <a:p>
            <a:pPr marL="342900" algn="ctr">
              <a:spcBef>
                <a:spcPct val="20000"/>
              </a:spcBef>
              <a:buNone/>
            </a:pPr>
            <a:r>
              <a:rPr lang="en-US" dirty="0" smtClean="0">
                <a:latin typeface="Calibri" pitchFamily="34" charset="0"/>
              </a:rPr>
              <a:t>Assist the programmer by automatically inferring              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correct  and  efficient synchronization</a:t>
            </a:r>
          </a:p>
        </p:txBody>
      </p:sp>
      <p:sp>
        <p:nvSpPr>
          <p:cNvPr id="60" name="Rectangle 20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83663" cy="1143000"/>
          </a:xfrm>
          <a:noFill/>
          <a:ln/>
        </p:spPr>
        <p:txBody>
          <a:bodyPr/>
          <a:lstStyle/>
          <a:p>
            <a:r>
              <a:rPr lang="en-US" sz="2600" dirty="0" smtClean="0"/>
              <a:t>Example: Correct and Efficient Synchronization with Atomic Sections</a:t>
            </a:r>
            <a:endParaRPr lang="en-US" sz="2600" dirty="0"/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Find </a:t>
            </a:r>
            <a:r>
              <a:rPr lang="en-US" dirty="0" smtClean="0">
                <a:solidFill>
                  <a:srgbClr val="FFFF00"/>
                </a:solidFill>
              </a:rPr>
              <a:t>minimal synchronization </a:t>
            </a:r>
            <a:r>
              <a:rPr lang="en-US" dirty="0" smtClean="0"/>
              <a:t>that makes the program satisfy the specification</a:t>
            </a:r>
          </a:p>
          <a:p>
            <a:pPr lvl="1"/>
            <a:r>
              <a:rPr lang="en-US" dirty="0" smtClean="0"/>
              <a:t>Avoid all bad interleavings while permitting as many good interleavings as possible</a:t>
            </a:r>
          </a:p>
          <a:p>
            <a:endParaRPr lang="en-US" dirty="0" smtClean="0"/>
          </a:p>
          <a:p>
            <a:r>
              <a:rPr lang="en-US" dirty="0" smtClean="0"/>
              <a:t>Assumption: we can prove that serial executions satisfy the specification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Interested in bad behaviors due to concurrency</a:t>
            </a:r>
          </a:p>
          <a:p>
            <a:endParaRPr lang="en-US" sz="3400" dirty="0" smtClean="0"/>
          </a:p>
          <a:p>
            <a:r>
              <a:rPr lang="en-US" dirty="0" smtClean="0"/>
              <a:t>Handle infinite-state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4|0.2|0.2|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5|0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3|0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5|0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4532</TotalTime>
  <Words>3332</Words>
  <Application>Microsoft Office PowerPoint</Application>
  <PresentationFormat>On-screen Show (4:3)</PresentationFormat>
  <Paragraphs>1354</Paragraphs>
  <Slides>52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Metro</vt:lpstr>
      <vt:lpstr>Abstraction-Guided Synthesis of synchronization</vt:lpstr>
      <vt:lpstr>Challenge: Correct and Efficient Synchronization</vt:lpstr>
      <vt:lpstr>Challenge: Correct and Efficient Synchronization</vt:lpstr>
      <vt:lpstr>Challenge: Correct and Efficient Synchronization</vt:lpstr>
      <vt:lpstr>Challenge</vt:lpstr>
      <vt:lpstr>Synchronization Primitives</vt:lpstr>
      <vt:lpstr>Example: Correct and Efficient Synchronization with Atomic Sections</vt:lpstr>
      <vt:lpstr>Example: Correct and Efficient Synchronization with Atomic Sections</vt:lpstr>
      <vt:lpstr>Challenge</vt:lpstr>
      <vt:lpstr>Our Approach</vt:lpstr>
      <vt:lpstr>Slide 11</vt:lpstr>
      <vt:lpstr>A Standard Approach: Abstraction Refinement</vt:lpstr>
      <vt:lpstr>Our Approach: Abstraction-Guided Synthesis</vt:lpstr>
      <vt:lpstr>AGS Algorithm – High Level</vt:lpstr>
      <vt:lpstr>Avoid and Implement</vt:lpstr>
      <vt:lpstr>Avoiding an interleaving with atomic sections</vt:lpstr>
      <vt:lpstr>Avoid and abstraction</vt:lpstr>
      <vt:lpstr>Example</vt:lpstr>
      <vt:lpstr>Example: Concrete Values</vt:lpstr>
      <vt:lpstr>Example: Parity Abstraction</vt:lpstr>
      <vt:lpstr>Example: Avoiding Bad Interleavings</vt:lpstr>
      <vt:lpstr>Example: Avoiding Bad Interleavings</vt:lpstr>
      <vt:lpstr>Example: Avoiding Bad Interleavings</vt:lpstr>
      <vt:lpstr>Example: Avoiding Bad Interleavings</vt:lpstr>
      <vt:lpstr>Slide 25</vt:lpstr>
      <vt:lpstr>Multiple Solutions</vt:lpstr>
      <vt:lpstr>AGS Algorithm – More Details</vt:lpstr>
      <vt:lpstr>Choosing a trace to avoid </vt:lpstr>
      <vt:lpstr>Implementability</vt:lpstr>
      <vt:lpstr>Atomic sections results</vt:lpstr>
      <vt:lpstr>AGS with guarded commands</vt:lpstr>
      <vt:lpstr>Avoiding a transition using a guard</vt:lpstr>
      <vt:lpstr>Example: full observability</vt:lpstr>
      <vt:lpstr>Build Transition System</vt:lpstr>
      <vt:lpstr>Avoid transition </vt:lpstr>
      <vt:lpstr>Result is valid</vt:lpstr>
      <vt:lpstr>Resulting program</vt:lpstr>
      <vt:lpstr>Example: limited observability</vt:lpstr>
      <vt:lpstr>Build transition system</vt:lpstr>
      <vt:lpstr>Avoid bad state</vt:lpstr>
      <vt:lpstr>Select all equivalent transitions</vt:lpstr>
      <vt:lpstr>Result has stuck states</vt:lpstr>
      <vt:lpstr>Select transition to remove</vt:lpstr>
      <vt:lpstr>Result is valid</vt:lpstr>
      <vt:lpstr>Resulting program</vt:lpstr>
      <vt:lpstr>Slide 46</vt:lpstr>
      <vt:lpstr>AGS with memory fences</vt:lpstr>
      <vt:lpstr>Some AGS instances</vt:lpstr>
      <vt:lpstr>General Setting Revisited</vt:lpstr>
      <vt:lpstr>Summary</vt:lpstr>
      <vt:lpstr>Invited Questions</vt:lpstr>
      <vt:lpstr>Slide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Abstraction-Guided Synthesis</dc:title>
  <dc:creator>yahave</dc:creator>
  <cp:lastModifiedBy>yahave</cp:lastModifiedBy>
  <cp:revision>517</cp:revision>
  <dcterms:created xsi:type="dcterms:W3CDTF">2006-08-16T00:00:00Z</dcterms:created>
  <dcterms:modified xsi:type="dcterms:W3CDTF">2010-10-07T08:46:28Z</dcterms:modified>
</cp:coreProperties>
</file>