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89" r:id="rId3"/>
    <p:sldId id="288" r:id="rId4"/>
    <p:sldId id="299" r:id="rId5"/>
    <p:sldId id="298" r:id="rId6"/>
    <p:sldId id="310" r:id="rId7"/>
    <p:sldId id="257" r:id="rId8"/>
    <p:sldId id="297" r:id="rId9"/>
    <p:sldId id="286" r:id="rId10"/>
    <p:sldId id="263" r:id="rId11"/>
    <p:sldId id="269" r:id="rId12"/>
    <p:sldId id="270" r:id="rId13"/>
    <p:sldId id="306" r:id="rId14"/>
    <p:sldId id="271" r:id="rId15"/>
    <p:sldId id="272" r:id="rId16"/>
    <p:sldId id="274" r:id="rId17"/>
    <p:sldId id="267" r:id="rId18"/>
    <p:sldId id="268" r:id="rId19"/>
    <p:sldId id="291" r:id="rId20"/>
    <p:sldId id="305" r:id="rId21"/>
    <p:sldId id="296" r:id="rId22"/>
    <p:sldId id="266" r:id="rId23"/>
    <p:sldId id="295" r:id="rId24"/>
    <p:sldId id="307" r:id="rId25"/>
    <p:sldId id="264" r:id="rId26"/>
    <p:sldId id="275" r:id="rId27"/>
    <p:sldId id="276" r:id="rId28"/>
    <p:sldId id="277" r:id="rId29"/>
    <p:sldId id="279" r:id="rId30"/>
    <p:sldId id="280" r:id="rId31"/>
    <p:sldId id="281" r:id="rId32"/>
    <p:sldId id="283" r:id="rId33"/>
    <p:sldId id="282" r:id="rId34"/>
    <p:sldId id="284" r:id="rId35"/>
    <p:sldId id="258" r:id="rId36"/>
    <p:sldId id="261" r:id="rId37"/>
    <p:sldId id="285" r:id="rId38"/>
    <p:sldId id="304" r:id="rId39"/>
    <p:sldId id="294" r:id="rId40"/>
    <p:sldId id="278" r:id="rId41"/>
    <p:sldId id="300" r:id="rId42"/>
    <p:sldId id="301" r:id="rId43"/>
    <p:sldId id="309" r:id="rId44"/>
    <p:sldId id="262" r:id="rId45"/>
    <p:sldId id="308" r:id="rId46"/>
    <p:sldId id="302" r:id="rId47"/>
    <p:sldId id="260" r:id="rId48"/>
    <p:sldId id="303" r:id="rId49"/>
  </p:sldIdLst>
  <p:sldSz cx="9144000" cy="6858000" type="screen4x3"/>
  <p:notesSz cx="6934200" cy="9118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521" autoAdjust="0"/>
    <p:restoredTop sz="80817" autoAdjust="0"/>
  </p:normalViewPr>
  <p:slideViewPr>
    <p:cSldViewPr>
      <p:cViewPr>
        <p:scale>
          <a:sx n="73" d="100"/>
          <a:sy n="73" d="100"/>
        </p:scale>
        <p:origin x="-9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yahav\atwork\qvm\paper\results\qvm4_blac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yahav\atwork\qvm\paper\results\qvm4_blac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yahave\My%20Documents\Google%20Talk%20Received%20Files\qvm4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yahav\atwork\qvm\paper\results\qvm4_blac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yahav\atwork\qvm\paper\results\qvm4_blac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yahave\My%20Documents\Google%20Talk%20Received%20Files\qvm4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yahav\atwork\qvm\paper\results\qvm4_blac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yahav\atwork\qvm\paper\results\qvm4_blac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667546174143593E-2"/>
          <c:y val="5.6399132321041538E-2"/>
          <c:w val="0.87335092348284971"/>
          <c:h val="0.78091106290672452"/>
        </c:manualLayout>
      </c:layout>
      <c:scatterChart>
        <c:scatterStyle val="lineMarker"/>
        <c:ser>
          <c:idx val="0"/>
          <c:order val="0"/>
          <c:marker>
            <c:symbol val="none"/>
          </c:marker>
          <c:xVal>
            <c:numRef>
              <c:f>Sheet4!$C$3:$C$315</c:f>
              <c:numCache>
                <c:formatCode>General</c:formatCode>
                <c:ptCount val="313"/>
                <c:pt idx="0">
                  <c:v>0</c:v>
                </c:pt>
                <c:pt idx="1">
                  <c:v>2.0000000000000052E-2</c:v>
                </c:pt>
                <c:pt idx="2">
                  <c:v>4.0000000000000112E-2</c:v>
                </c:pt>
                <c:pt idx="3">
                  <c:v>6.0000000000000206E-2</c:v>
                </c:pt>
                <c:pt idx="4">
                  <c:v>8.0000000000000224E-2</c:v>
                </c:pt>
                <c:pt idx="5">
                  <c:v>0.1</c:v>
                </c:pt>
                <c:pt idx="6">
                  <c:v>0.12000000000000002</c:v>
                </c:pt>
                <c:pt idx="7">
                  <c:v>0.14000000000000001</c:v>
                </c:pt>
                <c:pt idx="8">
                  <c:v>0.16000000000000056</c:v>
                </c:pt>
                <c:pt idx="9">
                  <c:v>0.18000000000000024</c:v>
                </c:pt>
                <c:pt idx="10">
                  <c:v>0.2</c:v>
                </c:pt>
                <c:pt idx="11">
                  <c:v>0.22000000000000056</c:v>
                </c:pt>
                <c:pt idx="12">
                  <c:v>0.24000000000000021</c:v>
                </c:pt>
                <c:pt idx="13">
                  <c:v>0.26</c:v>
                </c:pt>
                <c:pt idx="14">
                  <c:v>0.28000000000000008</c:v>
                </c:pt>
                <c:pt idx="15">
                  <c:v>0.30000000000000032</c:v>
                </c:pt>
                <c:pt idx="16">
                  <c:v>0.32000000000000134</c:v>
                </c:pt>
                <c:pt idx="17">
                  <c:v>0.34000000000000141</c:v>
                </c:pt>
                <c:pt idx="18">
                  <c:v>0.36000000000000032</c:v>
                </c:pt>
                <c:pt idx="19">
                  <c:v>0.38000000000000134</c:v>
                </c:pt>
                <c:pt idx="20">
                  <c:v>0.4</c:v>
                </c:pt>
                <c:pt idx="21">
                  <c:v>0.42000000000000032</c:v>
                </c:pt>
                <c:pt idx="22">
                  <c:v>0.44000000000000106</c:v>
                </c:pt>
                <c:pt idx="23">
                  <c:v>0.46</c:v>
                </c:pt>
                <c:pt idx="24">
                  <c:v>0.48000000000000032</c:v>
                </c:pt>
                <c:pt idx="25">
                  <c:v>0.5</c:v>
                </c:pt>
                <c:pt idx="26">
                  <c:v>0.52</c:v>
                </c:pt>
                <c:pt idx="27">
                  <c:v>0.54</c:v>
                </c:pt>
                <c:pt idx="28">
                  <c:v>0.56000000000000005</c:v>
                </c:pt>
                <c:pt idx="29">
                  <c:v>0.58000000000000063</c:v>
                </c:pt>
                <c:pt idx="30">
                  <c:v>0.60000000000000064</c:v>
                </c:pt>
                <c:pt idx="31">
                  <c:v>0.62000000000000233</c:v>
                </c:pt>
                <c:pt idx="32">
                  <c:v>0.64000000000000268</c:v>
                </c:pt>
                <c:pt idx="33">
                  <c:v>0.66000000000000303</c:v>
                </c:pt>
                <c:pt idx="34">
                  <c:v>0.68000000000000282</c:v>
                </c:pt>
                <c:pt idx="35">
                  <c:v>0.70000000000000062</c:v>
                </c:pt>
                <c:pt idx="36">
                  <c:v>0.72000000000000064</c:v>
                </c:pt>
                <c:pt idx="37">
                  <c:v>0.74000000000000232</c:v>
                </c:pt>
                <c:pt idx="38">
                  <c:v>0.76000000000000256</c:v>
                </c:pt>
                <c:pt idx="39">
                  <c:v>0.78</c:v>
                </c:pt>
                <c:pt idx="40">
                  <c:v>0.8</c:v>
                </c:pt>
                <c:pt idx="41">
                  <c:v>0.82000000000000062</c:v>
                </c:pt>
                <c:pt idx="42">
                  <c:v>0.84000000000000064</c:v>
                </c:pt>
                <c:pt idx="43">
                  <c:v>0.86000000000000065</c:v>
                </c:pt>
                <c:pt idx="44">
                  <c:v>0.88000000000000234</c:v>
                </c:pt>
                <c:pt idx="45">
                  <c:v>0.9</c:v>
                </c:pt>
                <c:pt idx="46">
                  <c:v>0.92</c:v>
                </c:pt>
                <c:pt idx="47">
                  <c:v>0.94000000000000061</c:v>
                </c:pt>
                <c:pt idx="48">
                  <c:v>0.96000000000000063</c:v>
                </c:pt>
                <c:pt idx="49">
                  <c:v>0.98</c:v>
                </c:pt>
                <c:pt idx="50">
                  <c:v>1</c:v>
                </c:pt>
                <c:pt idx="51">
                  <c:v>1.02</c:v>
                </c:pt>
                <c:pt idx="52">
                  <c:v>1.04</c:v>
                </c:pt>
                <c:pt idx="53">
                  <c:v>1.06</c:v>
                </c:pt>
                <c:pt idx="54">
                  <c:v>1.08</c:v>
                </c:pt>
                <c:pt idx="55">
                  <c:v>1.1000000000000001</c:v>
                </c:pt>
                <c:pt idx="56">
                  <c:v>1.1200000000000001</c:v>
                </c:pt>
                <c:pt idx="57">
                  <c:v>1.1399999999999948</c:v>
                </c:pt>
                <c:pt idx="58">
                  <c:v>1.1599999999999948</c:v>
                </c:pt>
                <c:pt idx="59">
                  <c:v>1.1800000000000046</c:v>
                </c:pt>
                <c:pt idx="60">
                  <c:v>1.2</c:v>
                </c:pt>
                <c:pt idx="61">
                  <c:v>1.22</c:v>
                </c:pt>
                <c:pt idx="62">
                  <c:v>1.24</c:v>
                </c:pt>
                <c:pt idx="63">
                  <c:v>1.26</c:v>
                </c:pt>
                <c:pt idx="64">
                  <c:v>1.28</c:v>
                </c:pt>
                <c:pt idx="65">
                  <c:v>1.3</c:v>
                </c:pt>
                <c:pt idx="66">
                  <c:v>1.32</c:v>
                </c:pt>
                <c:pt idx="67">
                  <c:v>1.34</c:v>
                </c:pt>
                <c:pt idx="68">
                  <c:v>1.36</c:v>
                </c:pt>
                <c:pt idx="69">
                  <c:v>1.3800000000000001</c:v>
                </c:pt>
                <c:pt idx="70">
                  <c:v>1.4</c:v>
                </c:pt>
                <c:pt idx="71">
                  <c:v>1.42</c:v>
                </c:pt>
                <c:pt idx="72">
                  <c:v>1.44</c:v>
                </c:pt>
                <c:pt idx="73">
                  <c:v>1.46</c:v>
                </c:pt>
                <c:pt idx="74">
                  <c:v>1.48</c:v>
                </c:pt>
                <c:pt idx="75">
                  <c:v>1.5</c:v>
                </c:pt>
                <c:pt idx="76">
                  <c:v>1.52</c:v>
                </c:pt>
                <c:pt idx="77">
                  <c:v>1.54</c:v>
                </c:pt>
                <c:pt idx="78">
                  <c:v>1.56</c:v>
                </c:pt>
                <c:pt idx="79">
                  <c:v>1.58</c:v>
                </c:pt>
                <c:pt idx="80">
                  <c:v>1.6</c:v>
                </c:pt>
                <c:pt idx="81">
                  <c:v>1.62</c:v>
                </c:pt>
                <c:pt idx="82">
                  <c:v>1.6400000000000001</c:v>
                </c:pt>
                <c:pt idx="83">
                  <c:v>1.6600000000000001</c:v>
                </c:pt>
                <c:pt idx="84">
                  <c:v>1.6800000000000046</c:v>
                </c:pt>
                <c:pt idx="85">
                  <c:v>1.7000000000000042</c:v>
                </c:pt>
                <c:pt idx="86">
                  <c:v>1.7200000000000042</c:v>
                </c:pt>
                <c:pt idx="87">
                  <c:v>1.7400000000000047</c:v>
                </c:pt>
                <c:pt idx="88">
                  <c:v>1.7600000000000047</c:v>
                </c:pt>
                <c:pt idx="89">
                  <c:v>1.7800000000000051</c:v>
                </c:pt>
                <c:pt idx="90">
                  <c:v>1.8</c:v>
                </c:pt>
                <c:pt idx="91">
                  <c:v>1.82</c:v>
                </c:pt>
                <c:pt idx="92">
                  <c:v>1.84</c:v>
                </c:pt>
                <c:pt idx="93">
                  <c:v>1.86</c:v>
                </c:pt>
                <c:pt idx="94">
                  <c:v>1.8800000000000001</c:v>
                </c:pt>
                <c:pt idx="95">
                  <c:v>1.9</c:v>
                </c:pt>
                <c:pt idx="96">
                  <c:v>1.9200000000000004</c:v>
                </c:pt>
                <c:pt idx="97">
                  <c:v>1.9400000000000004</c:v>
                </c:pt>
                <c:pt idx="98">
                  <c:v>1.9600000000000004</c:v>
                </c:pt>
                <c:pt idx="99">
                  <c:v>1.9800000000000004</c:v>
                </c:pt>
                <c:pt idx="100">
                  <c:v>2</c:v>
                </c:pt>
                <c:pt idx="101">
                  <c:v>2.02</c:v>
                </c:pt>
                <c:pt idx="102">
                  <c:v>2.04</c:v>
                </c:pt>
                <c:pt idx="103">
                  <c:v>2.06</c:v>
                </c:pt>
                <c:pt idx="104">
                  <c:v>2.08</c:v>
                </c:pt>
                <c:pt idx="105">
                  <c:v>2.1</c:v>
                </c:pt>
                <c:pt idx="106">
                  <c:v>2.12</c:v>
                </c:pt>
                <c:pt idx="107">
                  <c:v>2.14</c:v>
                </c:pt>
                <c:pt idx="108">
                  <c:v>2.16</c:v>
                </c:pt>
                <c:pt idx="109">
                  <c:v>2.1800000000000002</c:v>
                </c:pt>
                <c:pt idx="110">
                  <c:v>2.2000000000000002</c:v>
                </c:pt>
                <c:pt idx="111">
                  <c:v>2.2200000000000002</c:v>
                </c:pt>
                <c:pt idx="112">
                  <c:v>2.2400000000000002</c:v>
                </c:pt>
                <c:pt idx="113">
                  <c:v>2.2599999999999998</c:v>
                </c:pt>
                <c:pt idx="114">
                  <c:v>2.2799999999999998</c:v>
                </c:pt>
                <c:pt idx="115">
                  <c:v>2.2999999999999998</c:v>
                </c:pt>
                <c:pt idx="116">
                  <c:v>2.3199999999999967</c:v>
                </c:pt>
                <c:pt idx="117">
                  <c:v>2.34</c:v>
                </c:pt>
                <c:pt idx="118">
                  <c:v>2.36</c:v>
                </c:pt>
                <c:pt idx="119">
                  <c:v>2.38</c:v>
                </c:pt>
                <c:pt idx="120">
                  <c:v>2.4</c:v>
                </c:pt>
                <c:pt idx="121">
                  <c:v>2.42</c:v>
                </c:pt>
                <c:pt idx="122">
                  <c:v>2.44</c:v>
                </c:pt>
                <c:pt idx="123">
                  <c:v>2.46</c:v>
                </c:pt>
                <c:pt idx="124">
                  <c:v>2.48</c:v>
                </c:pt>
                <c:pt idx="125">
                  <c:v>2.5</c:v>
                </c:pt>
                <c:pt idx="126">
                  <c:v>2.52</c:v>
                </c:pt>
                <c:pt idx="127">
                  <c:v>2.54</c:v>
                </c:pt>
                <c:pt idx="128">
                  <c:v>2.56</c:v>
                </c:pt>
                <c:pt idx="129">
                  <c:v>2.58</c:v>
                </c:pt>
                <c:pt idx="130">
                  <c:v>2.6</c:v>
                </c:pt>
                <c:pt idx="131">
                  <c:v>2.62</c:v>
                </c:pt>
                <c:pt idx="132">
                  <c:v>2.64</c:v>
                </c:pt>
                <c:pt idx="133">
                  <c:v>2.66</c:v>
                </c:pt>
                <c:pt idx="134">
                  <c:v>2.68</c:v>
                </c:pt>
                <c:pt idx="135">
                  <c:v>2.7</c:v>
                </c:pt>
                <c:pt idx="136">
                  <c:v>2.72</c:v>
                </c:pt>
                <c:pt idx="137">
                  <c:v>2.74</c:v>
                </c:pt>
                <c:pt idx="138">
                  <c:v>2.7600000000000002</c:v>
                </c:pt>
                <c:pt idx="139">
                  <c:v>2.7800000000000002</c:v>
                </c:pt>
                <c:pt idx="140">
                  <c:v>2.8</c:v>
                </c:pt>
                <c:pt idx="141">
                  <c:v>2.82</c:v>
                </c:pt>
                <c:pt idx="142">
                  <c:v>2.84</c:v>
                </c:pt>
                <c:pt idx="143">
                  <c:v>2.86</c:v>
                </c:pt>
                <c:pt idx="144">
                  <c:v>2.88</c:v>
                </c:pt>
                <c:pt idx="145">
                  <c:v>2.9</c:v>
                </c:pt>
                <c:pt idx="146">
                  <c:v>2.92</c:v>
                </c:pt>
                <c:pt idx="147">
                  <c:v>2.94</c:v>
                </c:pt>
                <c:pt idx="148">
                  <c:v>2.96</c:v>
                </c:pt>
                <c:pt idx="149">
                  <c:v>2.98</c:v>
                </c:pt>
                <c:pt idx="150">
                  <c:v>3</c:v>
                </c:pt>
                <c:pt idx="151">
                  <c:v>3.02</c:v>
                </c:pt>
                <c:pt idx="152">
                  <c:v>3.04</c:v>
                </c:pt>
                <c:pt idx="153">
                  <c:v>3.06</c:v>
                </c:pt>
                <c:pt idx="154">
                  <c:v>3.08</c:v>
                </c:pt>
                <c:pt idx="155">
                  <c:v>3.1</c:v>
                </c:pt>
                <c:pt idx="156">
                  <c:v>3.12</c:v>
                </c:pt>
                <c:pt idx="157">
                  <c:v>3.14</c:v>
                </c:pt>
                <c:pt idx="158">
                  <c:v>3.16</c:v>
                </c:pt>
                <c:pt idx="159">
                  <c:v>3.18</c:v>
                </c:pt>
                <c:pt idx="160">
                  <c:v>3.2</c:v>
                </c:pt>
                <c:pt idx="161">
                  <c:v>3.22</c:v>
                </c:pt>
                <c:pt idx="162">
                  <c:v>3.24</c:v>
                </c:pt>
                <c:pt idx="163">
                  <c:v>3.2600000000000002</c:v>
                </c:pt>
                <c:pt idx="164">
                  <c:v>3.2800000000000002</c:v>
                </c:pt>
                <c:pt idx="165">
                  <c:v>3.3</c:v>
                </c:pt>
                <c:pt idx="166">
                  <c:v>3.32</c:v>
                </c:pt>
                <c:pt idx="167">
                  <c:v>3.34</c:v>
                </c:pt>
                <c:pt idx="168">
                  <c:v>3.36</c:v>
                </c:pt>
                <c:pt idx="169">
                  <c:v>3.38</c:v>
                </c:pt>
                <c:pt idx="170">
                  <c:v>3.4</c:v>
                </c:pt>
                <c:pt idx="171">
                  <c:v>3.42</c:v>
                </c:pt>
                <c:pt idx="172">
                  <c:v>3.44</c:v>
                </c:pt>
                <c:pt idx="173">
                  <c:v>3.46</c:v>
                </c:pt>
                <c:pt idx="174">
                  <c:v>3.48</c:v>
                </c:pt>
                <c:pt idx="175">
                  <c:v>3.5</c:v>
                </c:pt>
                <c:pt idx="176">
                  <c:v>3.52</c:v>
                </c:pt>
                <c:pt idx="177">
                  <c:v>3.54</c:v>
                </c:pt>
                <c:pt idx="178">
                  <c:v>3.56</c:v>
                </c:pt>
                <c:pt idx="179">
                  <c:v>3.58</c:v>
                </c:pt>
                <c:pt idx="180">
                  <c:v>3.6</c:v>
                </c:pt>
                <c:pt idx="181">
                  <c:v>3.62</c:v>
                </c:pt>
                <c:pt idx="182">
                  <c:v>3.64</c:v>
                </c:pt>
                <c:pt idx="183">
                  <c:v>3.66</c:v>
                </c:pt>
                <c:pt idx="184">
                  <c:v>3.68</c:v>
                </c:pt>
                <c:pt idx="185">
                  <c:v>3.7</c:v>
                </c:pt>
                <c:pt idx="186">
                  <c:v>3.72</c:v>
                </c:pt>
                <c:pt idx="187">
                  <c:v>3.74</c:v>
                </c:pt>
                <c:pt idx="188">
                  <c:v>3.7600000000000002</c:v>
                </c:pt>
                <c:pt idx="189">
                  <c:v>3.7800000000000002</c:v>
                </c:pt>
                <c:pt idx="190">
                  <c:v>3.8</c:v>
                </c:pt>
                <c:pt idx="191">
                  <c:v>3.82</c:v>
                </c:pt>
                <c:pt idx="192">
                  <c:v>3.84</c:v>
                </c:pt>
                <c:pt idx="193">
                  <c:v>3.86</c:v>
                </c:pt>
                <c:pt idx="194">
                  <c:v>3.88</c:v>
                </c:pt>
                <c:pt idx="195">
                  <c:v>3.9</c:v>
                </c:pt>
                <c:pt idx="196">
                  <c:v>3.92</c:v>
                </c:pt>
                <c:pt idx="197">
                  <c:v>3.94</c:v>
                </c:pt>
                <c:pt idx="198">
                  <c:v>3.96</c:v>
                </c:pt>
                <c:pt idx="199">
                  <c:v>3.98</c:v>
                </c:pt>
                <c:pt idx="200">
                  <c:v>4</c:v>
                </c:pt>
                <c:pt idx="201">
                  <c:v>4.0199999999999996</c:v>
                </c:pt>
                <c:pt idx="202">
                  <c:v>4.04</c:v>
                </c:pt>
                <c:pt idx="203">
                  <c:v>4.0599999999999996</c:v>
                </c:pt>
                <c:pt idx="204">
                  <c:v>4.08</c:v>
                </c:pt>
                <c:pt idx="205">
                  <c:v>4.0999999999999996</c:v>
                </c:pt>
                <c:pt idx="206">
                  <c:v>4.1199999999999966</c:v>
                </c:pt>
                <c:pt idx="207">
                  <c:v>4.1399999999999997</c:v>
                </c:pt>
                <c:pt idx="208">
                  <c:v>4.1599999999999975</c:v>
                </c:pt>
                <c:pt idx="209">
                  <c:v>4.18</c:v>
                </c:pt>
                <c:pt idx="210">
                  <c:v>4.2</c:v>
                </c:pt>
                <c:pt idx="211">
                  <c:v>4.22</c:v>
                </c:pt>
                <c:pt idx="212">
                  <c:v>4.24</c:v>
                </c:pt>
                <c:pt idx="213">
                  <c:v>4.26</c:v>
                </c:pt>
                <c:pt idx="214">
                  <c:v>4.28</c:v>
                </c:pt>
                <c:pt idx="215">
                  <c:v>4.3</c:v>
                </c:pt>
                <c:pt idx="216">
                  <c:v>4.3199999999999985</c:v>
                </c:pt>
                <c:pt idx="217">
                  <c:v>4.34</c:v>
                </c:pt>
                <c:pt idx="218">
                  <c:v>4.3599999999999985</c:v>
                </c:pt>
                <c:pt idx="219">
                  <c:v>4.38</c:v>
                </c:pt>
                <c:pt idx="220">
                  <c:v>4.4000000000000004</c:v>
                </c:pt>
                <c:pt idx="221">
                  <c:v>4.42</c:v>
                </c:pt>
                <c:pt idx="222">
                  <c:v>4.4400000000000004</c:v>
                </c:pt>
                <c:pt idx="223">
                  <c:v>4.46</c:v>
                </c:pt>
                <c:pt idx="224">
                  <c:v>4.4800000000000004</c:v>
                </c:pt>
                <c:pt idx="225">
                  <c:v>4.5</c:v>
                </c:pt>
                <c:pt idx="226">
                  <c:v>4.5199999999999996</c:v>
                </c:pt>
                <c:pt idx="227">
                  <c:v>4.54</c:v>
                </c:pt>
                <c:pt idx="228">
                  <c:v>4.5599999999999996</c:v>
                </c:pt>
                <c:pt idx="229">
                  <c:v>4.58</c:v>
                </c:pt>
                <c:pt idx="230">
                  <c:v>4.5999999999999996</c:v>
                </c:pt>
                <c:pt idx="231">
                  <c:v>4.6199999999999966</c:v>
                </c:pt>
                <c:pt idx="232">
                  <c:v>4.6399999999999997</c:v>
                </c:pt>
                <c:pt idx="233">
                  <c:v>4.6599999999999975</c:v>
                </c:pt>
                <c:pt idx="234">
                  <c:v>4.68</c:v>
                </c:pt>
                <c:pt idx="235">
                  <c:v>4.7</c:v>
                </c:pt>
                <c:pt idx="236">
                  <c:v>4.72</c:v>
                </c:pt>
                <c:pt idx="237">
                  <c:v>4.74</c:v>
                </c:pt>
                <c:pt idx="238">
                  <c:v>4.76</c:v>
                </c:pt>
                <c:pt idx="239">
                  <c:v>4.78</c:v>
                </c:pt>
                <c:pt idx="240">
                  <c:v>4.8</c:v>
                </c:pt>
                <c:pt idx="241">
                  <c:v>4.8199999999999985</c:v>
                </c:pt>
                <c:pt idx="242">
                  <c:v>4.84</c:v>
                </c:pt>
                <c:pt idx="243">
                  <c:v>4.8599999999999985</c:v>
                </c:pt>
                <c:pt idx="244">
                  <c:v>4.88</c:v>
                </c:pt>
                <c:pt idx="245">
                  <c:v>4.9000000000000004</c:v>
                </c:pt>
                <c:pt idx="246">
                  <c:v>4.92</c:v>
                </c:pt>
                <c:pt idx="247">
                  <c:v>4.9400000000000004</c:v>
                </c:pt>
                <c:pt idx="248">
                  <c:v>4.96</c:v>
                </c:pt>
                <c:pt idx="249">
                  <c:v>4.9800000000000004</c:v>
                </c:pt>
                <c:pt idx="250">
                  <c:v>5</c:v>
                </c:pt>
                <c:pt idx="251">
                  <c:v>5.0199999999999996</c:v>
                </c:pt>
                <c:pt idx="252">
                  <c:v>5.04</c:v>
                </c:pt>
                <c:pt idx="253">
                  <c:v>5.0599999999999996</c:v>
                </c:pt>
                <c:pt idx="254">
                  <c:v>5.08</c:v>
                </c:pt>
                <c:pt idx="255">
                  <c:v>5.0999999999999996</c:v>
                </c:pt>
                <c:pt idx="256">
                  <c:v>5.1199999999999966</c:v>
                </c:pt>
                <c:pt idx="257">
                  <c:v>5.14</c:v>
                </c:pt>
                <c:pt idx="258">
                  <c:v>5.1599999999999975</c:v>
                </c:pt>
                <c:pt idx="259">
                  <c:v>5.18</c:v>
                </c:pt>
                <c:pt idx="260">
                  <c:v>5.2</c:v>
                </c:pt>
                <c:pt idx="261">
                  <c:v>5.22</c:v>
                </c:pt>
                <c:pt idx="262">
                  <c:v>5.24</c:v>
                </c:pt>
                <c:pt idx="263">
                  <c:v>5.26</c:v>
                </c:pt>
                <c:pt idx="264">
                  <c:v>5.28</c:v>
                </c:pt>
                <c:pt idx="265">
                  <c:v>5.3</c:v>
                </c:pt>
                <c:pt idx="266">
                  <c:v>5.3199999999999985</c:v>
                </c:pt>
                <c:pt idx="267">
                  <c:v>5.34</c:v>
                </c:pt>
                <c:pt idx="268">
                  <c:v>5.3599999999999985</c:v>
                </c:pt>
                <c:pt idx="269">
                  <c:v>5.38</c:v>
                </c:pt>
                <c:pt idx="270">
                  <c:v>5.4</c:v>
                </c:pt>
                <c:pt idx="271">
                  <c:v>5.42</c:v>
                </c:pt>
                <c:pt idx="272">
                  <c:v>5.44</c:v>
                </c:pt>
                <c:pt idx="273">
                  <c:v>5.46</c:v>
                </c:pt>
                <c:pt idx="274">
                  <c:v>5.48</c:v>
                </c:pt>
                <c:pt idx="275">
                  <c:v>5.5</c:v>
                </c:pt>
                <c:pt idx="276">
                  <c:v>5.52</c:v>
                </c:pt>
                <c:pt idx="277">
                  <c:v>5.54</c:v>
                </c:pt>
                <c:pt idx="278">
                  <c:v>5.56</c:v>
                </c:pt>
                <c:pt idx="279">
                  <c:v>5.58</c:v>
                </c:pt>
                <c:pt idx="280">
                  <c:v>5.6</c:v>
                </c:pt>
                <c:pt idx="281">
                  <c:v>5.6199999999999966</c:v>
                </c:pt>
                <c:pt idx="282">
                  <c:v>5.64</c:v>
                </c:pt>
                <c:pt idx="283">
                  <c:v>5.6599999999999975</c:v>
                </c:pt>
                <c:pt idx="284">
                  <c:v>5.68</c:v>
                </c:pt>
                <c:pt idx="285">
                  <c:v>5.7</c:v>
                </c:pt>
                <c:pt idx="286">
                  <c:v>5.72</c:v>
                </c:pt>
                <c:pt idx="287">
                  <c:v>5.74</c:v>
                </c:pt>
                <c:pt idx="288">
                  <c:v>5.76</c:v>
                </c:pt>
                <c:pt idx="289">
                  <c:v>5.78</c:v>
                </c:pt>
                <c:pt idx="290">
                  <c:v>5.8</c:v>
                </c:pt>
                <c:pt idx="291">
                  <c:v>5.8199999999999985</c:v>
                </c:pt>
                <c:pt idx="292">
                  <c:v>5.84</c:v>
                </c:pt>
                <c:pt idx="293">
                  <c:v>5.8599999999999985</c:v>
                </c:pt>
                <c:pt idx="294">
                  <c:v>5.88</c:v>
                </c:pt>
                <c:pt idx="295">
                  <c:v>5.9</c:v>
                </c:pt>
                <c:pt idx="296">
                  <c:v>5.92</c:v>
                </c:pt>
                <c:pt idx="297">
                  <c:v>5.94</c:v>
                </c:pt>
                <c:pt idx="298">
                  <c:v>5.96</c:v>
                </c:pt>
                <c:pt idx="299">
                  <c:v>5.98</c:v>
                </c:pt>
                <c:pt idx="300">
                  <c:v>6</c:v>
                </c:pt>
                <c:pt idx="301">
                  <c:v>6.02</c:v>
                </c:pt>
                <c:pt idx="302">
                  <c:v>6.04</c:v>
                </c:pt>
                <c:pt idx="303">
                  <c:v>6.06</c:v>
                </c:pt>
                <c:pt idx="304">
                  <c:v>6.08</c:v>
                </c:pt>
                <c:pt idx="305">
                  <c:v>6.1</c:v>
                </c:pt>
                <c:pt idx="306">
                  <c:v>6.1199999999999966</c:v>
                </c:pt>
                <c:pt idx="307">
                  <c:v>6.14</c:v>
                </c:pt>
                <c:pt idx="308">
                  <c:v>6.1599999999999975</c:v>
                </c:pt>
                <c:pt idx="309">
                  <c:v>6.18</c:v>
                </c:pt>
                <c:pt idx="310">
                  <c:v>6.2</c:v>
                </c:pt>
                <c:pt idx="311">
                  <c:v>6.22</c:v>
                </c:pt>
                <c:pt idx="312">
                  <c:v>6.24</c:v>
                </c:pt>
              </c:numCache>
            </c:numRef>
          </c:xVal>
          <c:yVal>
            <c:numRef>
              <c:f>Sheet4!$D$3:$D$315</c:f>
              <c:numCache>
                <c:formatCode>General</c:formatCode>
                <c:ptCount val="313"/>
                <c:pt idx="0">
                  <c:v>0</c:v>
                </c:pt>
                <c:pt idx="1">
                  <c:v>3.0000000000000127E-2</c:v>
                </c:pt>
                <c:pt idx="2">
                  <c:v>5.0000000000000114E-2</c:v>
                </c:pt>
                <c:pt idx="3">
                  <c:v>0.15000000000000024</c:v>
                </c:pt>
                <c:pt idx="4">
                  <c:v>0.22000000000000056</c:v>
                </c:pt>
                <c:pt idx="5">
                  <c:v>0.22000000000000056</c:v>
                </c:pt>
                <c:pt idx="6">
                  <c:v>0.8</c:v>
                </c:pt>
                <c:pt idx="7">
                  <c:v>1.1200000000000001</c:v>
                </c:pt>
                <c:pt idx="8">
                  <c:v>2.2000000000000002</c:v>
                </c:pt>
                <c:pt idx="9">
                  <c:v>7.35</c:v>
                </c:pt>
                <c:pt idx="10">
                  <c:v>15.1</c:v>
                </c:pt>
                <c:pt idx="11">
                  <c:v>14.92</c:v>
                </c:pt>
                <c:pt idx="12">
                  <c:v>13.78</c:v>
                </c:pt>
                <c:pt idx="13">
                  <c:v>12.97</c:v>
                </c:pt>
                <c:pt idx="14">
                  <c:v>12.139999999999999</c:v>
                </c:pt>
                <c:pt idx="15">
                  <c:v>13.4</c:v>
                </c:pt>
                <c:pt idx="16">
                  <c:v>14.8</c:v>
                </c:pt>
                <c:pt idx="17">
                  <c:v>14.5</c:v>
                </c:pt>
                <c:pt idx="18">
                  <c:v>15.18</c:v>
                </c:pt>
                <c:pt idx="19">
                  <c:v>14.32</c:v>
                </c:pt>
                <c:pt idx="20">
                  <c:v>13.729999999999999</c:v>
                </c:pt>
                <c:pt idx="21">
                  <c:v>13.06</c:v>
                </c:pt>
                <c:pt idx="22">
                  <c:v>12.57</c:v>
                </c:pt>
                <c:pt idx="23">
                  <c:v>11.99</c:v>
                </c:pt>
                <c:pt idx="24">
                  <c:v>11.6</c:v>
                </c:pt>
                <c:pt idx="25">
                  <c:v>11.2</c:v>
                </c:pt>
                <c:pt idx="26">
                  <c:v>10.93</c:v>
                </c:pt>
                <c:pt idx="27">
                  <c:v>10.88</c:v>
                </c:pt>
                <c:pt idx="28">
                  <c:v>10.5</c:v>
                </c:pt>
                <c:pt idx="29">
                  <c:v>10.25</c:v>
                </c:pt>
                <c:pt idx="30">
                  <c:v>9.9600000000000026</c:v>
                </c:pt>
                <c:pt idx="31">
                  <c:v>9.69</c:v>
                </c:pt>
                <c:pt idx="32">
                  <c:v>9.5500000000000007</c:v>
                </c:pt>
                <c:pt idx="33">
                  <c:v>9.4500000000000028</c:v>
                </c:pt>
                <c:pt idx="34">
                  <c:v>9.16</c:v>
                </c:pt>
                <c:pt idx="35">
                  <c:v>9.01</c:v>
                </c:pt>
                <c:pt idx="36">
                  <c:v>8.83</c:v>
                </c:pt>
                <c:pt idx="37">
                  <c:v>8.68</c:v>
                </c:pt>
                <c:pt idx="38">
                  <c:v>8.61</c:v>
                </c:pt>
                <c:pt idx="39">
                  <c:v>8.66</c:v>
                </c:pt>
                <c:pt idx="40">
                  <c:v>8.7900000000000009</c:v>
                </c:pt>
                <c:pt idx="41">
                  <c:v>8.58</c:v>
                </c:pt>
                <c:pt idx="42">
                  <c:v>8.43</c:v>
                </c:pt>
                <c:pt idx="43">
                  <c:v>8.3000000000000007</c:v>
                </c:pt>
                <c:pt idx="44">
                  <c:v>8.19</c:v>
                </c:pt>
                <c:pt idx="45">
                  <c:v>8.1399999999999988</c:v>
                </c:pt>
                <c:pt idx="46">
                  <c:v>8.08</c:v>
                </c:pt>
                <c:pt idx="47">
                  <c:v>7.92</c:v>
                </c:pt>
                <c:pt idx="48">
                  <c:v>7.92</c:v>
                </c:pt>
                <c:pt idx="49">
                  <c:v>7.83</c:v>
                </c:pt>
                <c:pt idx="50">
                  <c:v>7.8</c:v>
                </c:pt>
                <c:pt idx="51">
                  <c:v>7.89</c:v>
                </c:pt>
                <c:pt idx="52">
                  <c:v>7.83</c:v>
                </c:pt>
                <c:pt idx="53">
                  <c:v>7.74</c:v>
                </c:pt>
                <c:pt idx="54">
                  <c:v>7.98</c:v>
                </c:pt>
                <c:pt idx="55">
                  <c:v>8.02</c:v>
                </c:pt>
                <c:pt idx="56">
                  <c:v>7.9700000000000024</c:v>
                </c:pt>
                <c:pt idx="57">
                  <c:v>8.07</c:v>
                </c:pt>
                <c:pt idx="58">
                  <c:v>8.0300000000000011</c:v>
                </c:pt>
                <c:pt idx="59">
                  <c:v>7.95</c:v>
                </c:pt>
                <c:pt idx="60">
                  <c:v>8.26</c:v>
                </c:pt>
                <c:pt idx="61">
                  <c:v>8.44</c:v>
                </c:pt>
                <c:pt idx="62">
                  <c:v>8.41</c:v>
                </c:pt>
                <c:pt idx="63">
                  <c:v>8.31</c:v>
                </c:pt>
                <c:pt idx="64">
                  <c:v>8.3800000000000008</c:v>
                </c:pt>
                <c:pt idx="65">
                  <c:v>8.3600000000000048</c:v>
                </c:pt>
                <c:pt idx="66">
                  <c:v>8.2399999999999984</c:v>
                </c:pt>
                <c:pt idx="67">
                  <c:v>8.4600000000000026</c:v>
                </c:pt>
                <c:pt idx="68">
                  <c:v>8.5</c:v>
                </c:pt>
                <c:pt idx="69">
                  <c:v>8.4600000000000026</c:v>
                </c:pt>
                <c:pt idx="70">
                  <c:v>8.5300000000000011</c:v>
                </c:pt>
                <c:pt idx="71">
                  <c:v>8.5</c:v>
                </c:pt>
                <c:pt idx="72">
                  <c:v>8.41</c:v>
                </c:pt>
                <c:pt idx="73">
                  <c:v>8.66</c:v>
                </c:pt>
                <c:pt idx="74">
                  <c:v>8.8600000000000048</c:v>
                </c:pt>
                <c:pt idx="75">
                  <c:v>8.8500000000000068</c:v>
                </c:pt>
                <c:pt idx="76">
                  <c:v>8.77</c:v>
                </c:pt>
                <c:pt idx="77">
                  <c:v>8.7100000000000009</c:v>
                </c:pt>
                <c:pt idx="78">
                  <c:v>8.6</c:v>
                </c:pt>
                <c:pt idx="79">
                  <c:v>8.6399999999999988</c:v>
                </c:pt>
                <c:pt idx="80">
                  <c:v>8.66</c:v>
                </c:pt>
                <c:pt idx="81">
                  <c:v>8.7399999999999984</c:v>
                </c:pt>
                <c:pt idx="82">
                  <c:v>8.8500000000000068</c:v>
                </c:pt>
                <c:pt idx="83">
                  <c:v>8.83</c:v>
                </c:pt>
                <c:pt idx="84">
                  <c:v>8.7200000000000006</c:v>
                </c:pt>
                <c:pt idx="85">
                  <c:v>8.68</c:v>
                </c:pt>
                <c:pt idx="86">
                  <c:v>8.620000000000001</c:v>
                </c:pt>
                <c:pt idx="87">
                  <c:v>8.61</c:v>
                </c:pt>
                <c:pt idx="88">
                  <c:v>8.67</c:v>
                </c:pt>
                <c:pt idx="89">
                  <c:v>8.98</c:v>
                </c:pt>
                <c:pt idx="90">
                  <c:v>9.15</c:v>
                </c:pt>
                <c:pt idx="91">
                  <c:v>9.06</c:v>
                </c:pt>
                <c:pt idx="92">
                  <c:v>8.99</c:v>
                </c:pt>
                <c:pt idx="93">
                  <c:v>8.92</c:v>
                </c:pt>
                <c:pt idx="94">
                  <c:v>8.8700000000000028</c:v>
                </c:pt>
                <c:pt idx="95">
                  <c:v>8.8600000000000048</c:v>
                </c:pt>
                <c:pt idx="96">
                  <c:v>8.84</c:v>
                </c:pt>
                <c:pt idx="97">
                  <c:v>8.76</c:v>
                </c:pt>
                <c:pt idx="98">
                  <c:v>8.9600000000000026</c:v>
                </c:pt>
                <c:pt idx="99">
                  <c:v>9.06</c:v>
                </c:pt>
                <c:pt idx="100">
                  <c:v>9.0500000000000007</c:v>
                </c:pt>
                <c:pt idx="101">
                  <c:v>9</c:v>
                </c:pt>
                <c:pt idx="102">
                  <c:v>8.9500000000000028</c:v>
                </c:pt>
                <c:pt idx="103">
                  <c:v>8.89</c:v>
                </c:pt>
                <c:pt idx="104">
                  <c:v>8.89</c:v>
                </c:pt>
                <c:pt idx="105">
                  <c:v>8.8800000000000008</c:v>
                </c:pt>
                <c:pt idx="106">
                  <c:v>8.92</c:v>
                </c:pt>
                <c:pt idx="107">
                  <c:v>9.02</c:v>
                </c:pt>
                <c:pt idx="108">
                  <c:v>9</c:v>
                </c:pt>
                <c:pt idx="109">
                  <c:v>8.99</c:v>
                </c:pt>
                <c:pt idx="110">
                  <c:v>9.0400000000000009</c:v>
                </c:pt>
                <c:pt idx="111">
                  <c:v>9.1</c:v>
                </c:pt>
                <c:pt idx="112">
                  <c:v>9.08</c:v>
                </c:pt>
                <c:pt idx="113">
                  <c:v>9.11</c:v>
                </c:pt>
                <c:pt idx="114">
                  <c:v>9.19</c:v>
                </c:pt>
                <c:pt idx="115">
                  <c:v>9.11</c:v>
                </c:pt>
                <c:pt idx="116">
                  <c:v>9.06</c:v>
                </c:pt>
                <c:pt idx="117">
                  <c:v>9</c:v>
                </c:pt>
                <c:pt idx="118">
                  <c:v>8.94</c:v>
                </c:pt>
                <c:pt idx="119">
                  <c:v>8.93</c:v>
                </c:pt>
                <c:pt idx="120">
                  <c:v>8.92</c:v>
                </c:pt>
                <c:pt idx="121">
                  <c:v>8.8600000000000048</c:v>
                </c:pt>
                <c:pt idx="122">
                  <c:v>8.94</c:v>
                </c:pt>
                <c:pt idx="123">
                  <c:v>8.9700000000000006</c:v>
                </c:pt>
                <c:pt idx="124">
                  <c:v>8.94</c:v>
                </c:pt>
                <c:pt idx="125">
                  <c:v>8.98</c:v>
                </c:pt>
                <c:pt idx="126">
                  <c:v>8.99</c:v>
                </c:pt>
                <c:pt idx="127">
                  <c:v>8.93</c:v>
                </c:pt>
                <c:pt idx="128">
                  <c:v>9.0500000000000007</c:v>
                </c:pt>
                <c:pt idx="129">
                  <c:v>9.2000000000000011</c:v>
                </c:pt>
                <c:pt idx="130">
                  <c:v>9.17</c:v>
                </c:pt>
                <c:pt idx="131">
                  <c:v>9.1399999999999988</c:v>
                </c:pt>
                <c:pt idx="132">
                  <c:v>9.129999999999999</c:v>
                </c:pt>
                <c:pt idx="133">
                  <c:v>9.06</c:v>
                </c:pt>
                <c:pt idx="134">
                  <c:v>9.07</c:v>
                </c:pt>
                <c:pt idx="135">
                  <c:v>9.08</c:v>
                </c:pt>
                <c:pt idx="136">
                  <c:v>9.120000000000001</c:v>
                </c:pt>
                <c:pt idx="137">
                  <c:v>9.2299999999999986</c:v>
                </c:pt>
                <c:pt idx="138">
                  <c:v>9.42</c:v>
                </c:pt>
                <c:pt idx="139">
                  <c:v>9.5300000000000011</c:v>
                </c:pt>
                <c:pt idx="140">
                  <c:v>9.4700000000000006</c:v>
                </c:pt>
                <c:pt idx="141">
                  <c:v>9.42</c:v>
                </c:pt>
                <c:pt idx="142">
                  <c:v>9.3600000000000048</c:v>
                </c:pt>
                <c:pt idx="143">
                  <c:v>9.31</c:v>
                </c:pt>
                <c:pt idx="144">
                  <c:v>9.27</c:v>
                </c:pt>
                <c:pt idx="145">
                  <c:v>9.25</c:v>
                </c:pt>
                <c:pt idx="146">
                  <c:v>9.19</c:v>
                </c:pt>
                <c:pt idx="147">
                  <c:v>9.2100000000000009</c:v>
                </c:pt>
                <c:pt idx="148">
                  <c:v>9.2299999999999986</c:v>
                </c:pt>
                <c:pt idx="149">
                  <c:v>9.31</c:v>
                </c:pt>
                <c:pt idx="150">
                  <c:v>9.41</c:v>
                </c:pt>
                <c:pt idx="151">
                  <c:v>9.43</c:v>
                </c:pt>
                <c:pt idx="152">
                  <c:v>9.3700000000000028</c:v>
                </c:pt>
                <c:pt idx="153">
                  <c:v>9.3500000000000068</c:v>
                </c:pt>
                <c:pt idx="154">
                  <c:v>9.32</c:v>
                </c:pt>
                <c:pt idx="155">
                  <c:v>9.32</c:v>
                </c:pt>
                <c:pt idx="156">
                  <c:v>9.3700000000000028</c:v>
                </c:pt>
                <c:pt idx="157">
                  <c:v>9.4</c:v>
                </c:pt>
                <c:pt idx="158">
                  <c:v>9.3500000000000068</c:v>
                </c:pt>
                <c:pt idx="159">
                  <c:v>9.31</c:v>
                </c:pt>
                <c:pt idx="160">
                  <c:v>9.27</c:v>
                </c:pt>
                <c:pt idx="161">
                  <c:v>9.2399999999999984</c:v>
                </c:pt>
                <c:pt idx="162">
                  <c:v>9.2399999999999984</c:v>
                </c:pt>
                <c:pt idx="163">
                  <c:v>9.41</c:v>
                </c:pt>
                <c:pt idx="164">
                  <c:v>9.49</c:v>
                </c:pt>
                <c:pt idx="165">
                  <c:v>9.44</c:v>
                </c:pt>
                <c:pt idx="166">
                  <c:v>9.4</c:v>
                </c:pt>
                <c:pt idx="167">
                  <c:v>9.3600000000000048</c:v>
                </c:pt>
                <c:pt idx="168">
                  <c:v>9.33</c:v>
                </c:pt>
                <c:pt idx="169">
                  <c:v>9.32</c:v>
                </c:pt>
                <c:pt idx="170">
                  <c:v>9.31</c:v>
                </c:pt>
                <c:pt idx="171">
                  <c:v>9.26</c:v>
                </c:pt>
                <c:pt idx="172">
                  <c:v>9.33</c:v>
                </c:pt>
                <c:pt idx="173">
                  <c:v>9.3600000000000048</c:v>
                </c:pt>
                <c:pt idx="174">
                  <c:v>9.34</c:v>
                </c:pt>
                <c:pt idx="175">
                  <c:v>9.3600000000000048</c:v>
                </c:pt>
                <c:pt idx="176">
                  <c:v>9.3600000000000048</c:v>
                </c:pt>
                <c:pt idx="177">
                  <c:v>9.32</c:v>
                </c:pt>
                <c:pt idx="178">
                  <c:v>9.42</c:v>
                </c:pt>
                <c:pt idx="179">
                  <c:v>9.5</c:v>
                </c:pt>
                <c:pt idx="180">
                  <c:v>9.5</c:v>
                </c:pt>
                <c:pt idx="181">
                  <c:v>9.4700000000000006</c:v>
                </c:pt>
                <c:pt idx="182">
                  <c:v>9.4500000000000028</c:v>
                </c:pt>
                <c:pt idx="183">
                  <c:v>9.41</c:v>
                </c:pt>
                <c:pt idx="184">
                  <c:v>9.42</c:v>
                </c:pt>
                <c:pt idx="185">
                  <c:v>9.43</c:v>
                </c:pt>
                <c:pt idx="186">
                  <c:v>9.4700000000000006</c:v>
                </c:pt>
                <c:pt idx="187">
                  <c:v>9.51</c:v>
                </c:pt>
                <c:pt idx="188">
                  <c:v>9.6</c:v>
                </c:pt>
                <c:pt idx="189">
                  <c:v>9.61</c:v>
                </c:pt>
                <c:pt idx="190">
                  <c:v>9.5500000000000007</c:v>
                </c:pt>
                <c:pt idx="191">
                  <c:v>9.51</c:v>
                </c:pt>
                <c:pt idx="192">
                  <c:v>9.4700000000000006</c:v>
                </c:pt>
                <c:pt idx="193">
                  <c:v>9.43</c:v>
                </c:pt>
                <c:pt idx="194">
                  <c:v>9.4</c:v>
                </c:pt>
                <c:pt idx="195">
                  <c:v>9.3800000000000008</c:v>
                </c:pt>
                <c:pt idx="196">
                  <c:v>9.3600000000000048</c:v>
                </c:pt>
                <c:pt idx="197">
                  <c:v>9.3800000000000008</c:v>
                </c:pt>
                <c:pt idx="198">
                  <c:v>9.3800000000000008</c:v>
                </c:pt>
                <c:pt idx="199">
                  <c:v>9.41</c:v>
                </c:pt>
                <c:pt idx="200">
                  <c:v>9.4600000000000026</c:v>
                </c:pt>
                <c:pt idx="201">
                  <c:v>9.4500000000000028</c:v>
                </c:pt>
                <c:pt idx="202">
                  <c:v>9.41</c:v>
                </c:pt>
                <c:pt idx="203">
                  <c:v>9.43</c:v>
                </c:pt>
                <c:pt idx="204">
                  <c:v>9.41</c:v>
                </c:pt>
                <c:pt idx="205">
                  <c:v>9.48</c:v>
                </c:pt>
                <c:pt idx="206">
                  <c:v>9.58</c:v>
                </c:pt>
                <c:pt idx="207">
                  <c:v>9.57</c:v>
                </c:pt>
                <c:pt idx="208">
                  <c:v>9.5300000000000011</c:v>
                </c:pt>
                <c:pt idx="209">
                  <c:v>9.5500000000000007</c:v>
                </c:pt>
                <c:pt idx="210">
                  <c:v>9.5300000000000011</c:v>
                </c:pt>
                <c:pt idx="211">
                  <c:v>9.56</c:v>
                </c:pt>
                <c:pt idx="212">
                  <c:v>9.6399999999999988</c:v>
                </c:pt>
                <c:pt idx="213">
                  <c:v>9.82</c:v>
                </c:pt>
                <c:pt idx="214">
                  <c:v>9.8500000000000068</c:v>
                </c:pt>
                <c:pt idx="215">
                  <c:v>9.8000000000000007</c:v>
                </c:pt>
                <c:pt idx="216">
                  <c:v>9.76</c:v>
                </c:pt>
                <c:pt idx="217">
                  <c:v>9.7200000000000006</c:v>
                </c:pt>
                <c:pt idx="218">
                  <c:v>9.68</c:v>
                </c:pt>
                <c:pt idx="219">
                  <c:v>9.65</c:v>
                </c:pt>
                <c:pt idx="220">
                  <c:v>9.620000000000001</c:v>
                </c:pt>
                <c:pt idx="221">
                  <c:v>9.58</c:v>
                </c:pt>
                <c:pt idx="222">
                  <c:v>9.5500000000000007</c:v>
                </c:pt>
                <c:pt idx="223">
                  <c:v>9.51</c:v>
                </c:pt>
                <c:pt idx="224">
                  <c:v>9.51</c:v>
                </c:pt>
                <c:pt idx="225">
                  <c:v>9.56</c:v>
                </c:pt>
                <c:pt idx="226">
                  <c:v>9.52</c:v>
                </c:pt>
                <c:pt idx="227">
                  <c:v>9.56</c:v>
                </c:pt>
                <c:pt idx="228">
                  <c:v>9.61</c:v>
                </c:pt>
                <c:pt idx="229">
                  <c:v>9.6</c:v>
                </c:pt>
                <c:pt idx="230">
                  <c:v>9.57</c:v>
                </c:pt>
                <c:pt idx="231">
                  <c:v>9.58</c:v>
                </c:pt>
                <c:pt idx="232">
                  <c:v>9.5400000000000009</c:v>
                </c:pt>
                <c:pt idx="233">
                  <c:v>9.58</c:v>
                </c:pt>
                <c:pt idx="234">
                  <c:v>9.629999999999999</c:v>
                </c:pt>
                <c:pt idx="235">
                  <c:v>9.61</c:v>
                </c:pt>
                <c:pt idx="236">
                  <c:v>9.6</c:v>
                </c:pt>
                <c:pt idx="237">
                  <c:v>9.66</c:v>
                </c:pt>
                <c:pt idx="238">
                  <c:v>9.7800000000000011</c:v>
                </c:pt>
                <c:pt idx="239">
                  <c:v>9.7800000000000011</c:v>
                </c:pt>
                <c:pt idx="240">
                  <c:v>9.7399999999999984</c:v>
                </c:pt>
                <c:pt idx="241">
                  <c:v>9.7100000000000009</c:v>
                </c:pt>
                <c:pt idx="242">
                  <c:v>9.67</c:v>
                </c:pt>
                <c:pt idx="243">
                  <c:v>9.65</c:v>
                </c:pt>
                <c:pt idx="244">
                  <c:v>9.6399999999999988</c:v>
                </c:pt>
                <c:pt idx="245">
                  <c:v>9.6</c:v>
                </c:pt>
                <c:pt idx="246">
                  <c:v>9.61</c:v>
                </c:pt>
                <c:pt idx="247">
                  <c:v>9.67</c:v>
                </c:pt>
                <c:pt idx="248">
                  <c:v>9.69</c:v>
                </c:pt>
                <c:pt idx="249">
                  <c:v>9.7100000000000009</c:v>
                </c:pt>
                <c:pt idx="250">
                  <c:v>9.75</c:v>
                </c:pt>
                <c:pt idx="251">
                  <c:v>9.7100000000000009</c:v>
                </c:pt>
                <c:pt idx="252">
                  <c:v>9.68</c:v>
                </c:pt>
                <c:pt idx="253">
                  <c:v>9.65</c:v>
                </c:pt>
                <c:pt idx="254">
                  <c:v>9.620000000000001</c:v>
                </c:pt>
                <c:pt idx="255">
                  <c:v>9.620000000000001</c:v>
                </c:pt>
                <c:pt idx="256">
                  <c:v>9.620000000000001</c:v>
                </c:pt>
                <c:pt idx="257">
                  <c:v>9.58</c:v>
                </c:pt>
                <c:pt idx="258">
                  <c:v>9.7100000000000009</c:v>
                </c:pt>
                <c:pt idx="259">
                  <c:v>9.76</c:v>
                </c:pt>
                <c:pt idx="260">
                  <c:v>9.75</c:v>
                </c:pt>
                <c:pt idx="261">
                  <c:v>9.7200000000000006</c:v>
                </c:pt>
                <c:pt idx="262">
                  <c:v>9.75</c:v>
                </c:pt>
                <c:pt idx="263">
                  <c:v>9.8500000000000068</c:v>
                </c:pt>
                <c:pt idx="264">
                  <c:v>9.8500000000000068</c:v>
                </c:pt>
                <c:pt idx="265">
                  <c:v>9.82</c:v>
                </c:pt>
                <c:pt idx="266">
                  <c:v>9.7900000000000009</c:v>
                </c:pt>
                <c:pt idx="267">
                  <c:v>9.75</c:v>
                </c:pt>
                <c:pt idx="268">
                  <c:v>9.7299999999999986</c:v>
                </c:pt>
                <c:pt idx="269">
                  <c:v>9.7200000000000006</c:v>
                </c:pt>
                <c:pt idx="270">
                  <c:v>9.68</c:v>
                </c:pt>
                <c:pt idx="271">
                  <c:v>9.69</c:v>
                </c:pt>
                <c:pt idx="272">
                  <c:v>9.69</c:v>
                </c:pt>
                <c:pt idx="273">
                  <c:v>9.7000000000000011</c:v>
                </c:pt>
                <c:pt idx="274">
                  <c:v>9.8000000000000007</c:v>
                </c:pt>
                <c:pt idx="275">
                  <c:v>9.8800000000000008</c:v>
                </c:pt>
                <c:pt idx="276">
                  <c:v>9.8600000000000048</c:v>
                </c:pt>
                <c:pt idx="277">
                  <c:v>9.83</c:v>
                </c:pt>
                <c:pt idx="278">
                  <c:v>9.84</c:v>
                </c:pt>
                <c:pt idx="279">
                  <c:v>9.81</c:v>
                </c:pt>
                <c:pt idx="280">
                  <c:v>9.84</c:v>
                </c:pt>
                <c:pt idx="281">
                  <c:v>9.91</c:v>
                </c:pt>
                <c:pt idx="282">
                  <c:v>9.89</c:v>
                </c:pt>
                <c:pt idx="283">
                  <c:v>9.8600000000000048</c:v>
                </c:pt>
                <c:pt idx="284">
                  <c:v>9.8700000000000028</c:v>
                </c:pt>
                <c:pt idx="285">
                  <c:v>9.8500000000000068</c:v>
                </c:pt>
                <c:pt idx="286">
                  <c:v>9.8700000000000028</c:v>
                </c:pt>
                <c:pt idx="287">
                  <c:v>9.93</c:v>
                </c:pt>
                <c:pt idx="288">
                  <c:v>10.09</c:v>
                </c:pt>
                <c:pt idx="289">
                  <c:v>10.229999999999999</c:v>
                </c:pt>
                <c:pt idx="290">
                  <c:v>10.210000000000001</c:v>
                </c:pt>
                <c:pt idx="291">
                  <c:v>10.18</c:v>
                </c:pt>
                <c:pt idx="292">
                  <c:v>10.15</c:v>
                </c:pt>
                <c:pt idx="293">
                  <c:v>10.120000000000001</c:v>
                </c:pt>
                <c:pt idx="294">
                  <c:v>10.1</c:v>
                </c:pt>
                <c:pt idx="295">
                  <c:v>10.09</c:v>
                </c:pt>
                <c:pt idx="296">
                  <c:v>10.050000000000002</c:v>
                </c:pt>
                <c:pt idx="297">
                  <c:v>10.09</c:v>
                </c:pt>
                <c:pt idx="298">
                  <c:v>10.11</c:v>
                </c:pt>
                <c:pt idx="299">
                  <c:v>10.09</c:v>
                </c:pt>
                <c:pt idx="300">
                  <c:v>10.07</c:v>
                </c:pt>
                <c:pt idx="301">
                  <c:v>10.050000000000002</c:v>
                </c:pt>
                <c:pt idx="302">
                  <c:v>10.02</c:v>
                </c:pt>
                <c:pt idx="303">
                  <c:v>10.050000000000002</c:v>
                </c:pt>
                <c:pt idx="304">
                  <c:v>10.07</c:v>
                </c:pt>
                <c:pt idx="305">
                  <c:v>10.06</c:v>
                </c:pt>
                <c:pt idx="306">
                  <c:v>10.050000000000002</c:v>
                </c:pt>
                <c:pt idx="307">
                  <c:v>10.040000000000001</c:v>
                </c:pt>
                <c:pt idx="308">
                  <c:v>10</c:v>
                </c:pt>
                <c:pt idx="309">
                  <c:v>9.9700000000000006</c:v>
                </c:pt>
                <c:pt idx="310">
                  <c:v>9.93</c:v>
                </c:pt>
                <c:pt idx="311">
                  <c:v>9.9</c:v>
                </c:pt>
                <c:pt idx="312">
                  <c:v>9.8700000000000028</c:v>
                </c:pt>
              </c:numCache>
            </c:numRef>
          </c:yVal>
          <c:smooth val="1"/>
        </c:ser>
        <c:axId val="55197696"/>
        <c:axId val="34636544"/>
      </c:scatterChart>
      <c:valAx>
        <c:axId val="55197696"/>
        <c:scaling>
          <c:orientation val="minMax"/>
          <c:max val="6.5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>
            <c:manualLayout>
              <c:xMode val="edge"/>
              <c:yMode val="edge"/>
              <c:x val="0.44986807387863142"/>
              <c:y val="0.9045553145336227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636544"/>
        <c:crosses val="autoZero"/>
        <c:crossBetween val="midCat"/>
      </c:valAx>
      <c:valAx>
        <c:axId val="346365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Overhead</a:t>
                </a:r>
              </a:p>
            </c:rich>
          </c:tx>
          <c:layout>
            <c:manualLayout>
              <c:xMode val="edge"/>
              <c:yMode val="edge"/>
              <c:x val="2.110817941952526E-2"/>
              <c:y val="0.29284164859002171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5197696"/>
        <c:crosses val="autoZero"/>
        <c:crossBetween val="midCat"/>
      </c:valAx>
    </c:plotArea>
    <c:dispBlanksAs val="gap"/>
  </c:chart>
  <c:spPr>
    <a:solidFill>
      <a:schemeClr val="tx1"/>
    </a:solidFill>
  </c:spPr>
  <c:txPr>
    <a:bodyPr/>
    <a:lstStyle/>
    <a:p>
      <a:pPr algn="ctr">
        <a:defRPr lang="en-US" sz="1100" b="0" i="0" u="none" strike="noStrike" kern="1200" cap="none" spc="0" baseline="0">
          <a:ln w="12700">
            <a:solidFill>
              <a:prstClr val="white"/>
            </a:solidFill>
            <a:prstDash val="solid"/>
          </a:ln>
          <a:noFill/>
          <a:effectLst/>
          <a:latin typeface="+mn-lt"/>
          <a:ea typeface="+mn-ea"/>
          <a:cs typeface="+mn-cs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667546174143509E-2"/>
          <c:y val="0.11713665943600936"/>
          <c:w val="0.88786279683377312"/>
          <c:h val="0.7852494577006508"/>
        </c:manualLayout>
      </c:layout>
      <c:barChart>
        <c:barDir val="col"/>
        <c:grouping val="clustered"/>
        <c:ser>
          <c:idx val="0"/>
          <c:order val="0"/>
          <c:tx>
            <c:strRef>
              <c:f>Sheet1!$H$2</c:f>
              <c:strCache>
                <c:ptCount val="1"/>
                <c:pt idx="0">
                  <c:v>Base overhead   </c:v>
                </c:pt>
              </c:strCache>
            </c:strRef>
          </c:tx>
          <c:cat>
            <c:strRef>
              <c:f>Sheet1!$B$3:$B$19</c:f>
              <c:strCache>
                <c:ptCount val="17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  <c:pt idx="16">
                  <c:v>Average</c:v>
                </c:pt>
              </c:strCache>
            </c:strRef>
          </c:cat>
          <c:val>
            <c:numRef>
              <c:f>Sheet1!$H$3:$H$19</c:f>
              <c:numCache>
                <c:formatCode>General</c:formatCode>
                <c:ptCount val="17"/>
                <c:pt idx="0">
                  <c:v>1.3</c:v>
                </c:pt>
                <c:pt idx="1">
                  <c:v>0.1</c:v>
                </c:pt>
                <c:pt idx="2">
                  <c:v>0.9</c:v>
                </c:pt>
                <c:pt idx="3">
                  <c:v>2.5</c:v>
                </c:pt>
                <c:pt idx="4">
                  <c:v>2.5</c:v>
                </c:pt>
                <c:pt idx="5">
                  <c:v>1.5</c:v>
                </c:pt>
                <c:pt idx="6">
                  <c:v>0.1</c:v>
                </c:pt>
                <c:pt idx="7">
                  <c:v>1.2</c:v>
                </c:pt>
                <c:pt idx="8">
                  <c:v>0.60000000000000064</c:v>
                </c:pt>
                <c:pt idx="9">
                  <c:v>0.4</c:v>
                </c:pt>
                <c:pt idx="10">
                  <c:v>0.5</c:v>
                </c:pt>
                <c:pt idx="11">
                  <c:v>-1.6</c:v>
                </c:pt>
                <c:pt idx="12">
                  <c:v>-1</c:v>
                </c:pt>
                <c:pt idx="13">
                  <c:v>0.8</c:v>
                </c:pt>
                <c:pt idx="14">
                  <c:v>1.3</c:v>
                </c:pt>
                <c:pt idx="16">
                  <c:v>0.74000000000000243</c:v>
                </c:pt>
              </c:numCache>
            </c:numRef>
          </c:val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5% Budget    </c:v>
                </c:pt>
              </c:strCache>
            </c:strRef>
          </c:tx>
          <c:cat>
            <c:strRef>
              <c:f>Sheet1!$B$3:$B$19</c:f>
              <c:strCache>
                <c:ptCount val="17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  <c:pt idx="16">
                  <c:v>Average</c:v>
                </c:pt>
              </c:strCache>
            </c:strRef>
          </c:cat>
          <c:val>
            <c:numRef>
              <c:f>Sheet1!$I$3:$I$19</c:f>
              <c:numCache>
                <c:formatCode>General</c:formatCode>
                <c:ptCount val="17"/>
                <c:pt idx="0">
                  <c:v>7.9</c:v>
                </c:pt>
                <c:pt idx="1">
                  <c:v>0.4</c:v>
                </c:pt>
                <c:pt idx="2">
                  <c:v>6</c:v>
                </c:pt>
                <c:pt idx="3">
                  <c:v>3.8</c:v>
                </c:pt>
                <c:pt idx="4">
                  <c:v>7.2</c:v>
                </c:pt>
                <c:pt idx="5">
                  <c:v>3.1</c:v>
                </c:pt>
                <c:pt idx="6">
                  <c:v>0.2</c:v>
                </c:pt>
                <c:pt idx="7">
                  <c:v>8.7000000000000011</c:v>
                </c:pt>
                <c:pt idx="8">
                  <c:v>6.5</c:v>
                </c:pt>
                <c:pt idx="9">
                  <c:v>8.1</c:v>
                </c:pt>
                <c:pt idx="10">
                  <c:v>5.0999999999999996</c:v>
                </c:pt>
                <c:pt idx="11">
                  <c:v>4.8</c:v>
                </c:pt>
                <c:pt idx="12">
                  <c:v>4.5</c:v>
                </c:pt>
                <c:pt idx="13">
                  <c:v>1.2</c:v>
                </c:pt>
                <c:pt idx="14">
                  <c:v>6.1</c:v>
                </c:pt>
                <c:pt idx="16">
                  <c:v>4.9066666666666734</c:v>
                </c:pt>
              </c:numCache>
            </c:numRef>
          </c:val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10% Budget    </c:v>
                </c:pt>
              </c:strCache>
            </c:strRef>
          </c:tx>
          <c:cat>
            <c:strRef>
              <c:f>Sheet1!$B$3:$B$19</c:f>
              <c:strCache>
                <c:ptCount val="17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  <c:pt idx="16">
                  <c:v>Average</c:v>
                </c:pt>
              </c:strCache>
            </c:strRef>
          </c:cat>
          <c:val>
            <c:numRef>
              <c:f>Sheet1!$J$3:$J$19</c:f>
              <c:numCache>
                <c:formatCode>General</c:formatCode>
                <c:ptCount val="17"/>
                <c:pt idx="0">
                  <c:v>13.9</c:v>
                </c:pt>
                <c:pt idx="1">
                  <c:v>0</c:v>
                </c:pt>
                <c:pt idx="2">
                  <c:v>8.4</c:v>
                </c:pt>
                <c:pt idx="3">
                  <c:v>4.7</c:v>
                </c:pt>
                <c:pt idx="4">
                  <c:v>12</c:v>
                </c:pt>
                <c:pt idx="5">
                  <c:v>4.5</c:v>
                </c:pt>
                <c:pt idx="6">
                  <c:v>0.1</c:v>
                </c:pt>
                <c:pt idx="7">
                  <c:v>15.3</c:v>
                </c:pt>
                <c:pt idx="8">
                  <c:v>11.8</c:v>
                </c:pt>
                <c:pt idx="9">
                  <c:v>14.6</c:v>
                </c:pt>
                <c:pt idx="10">
                  <c:v>1</c:v>
                </c:pt>
                <c:pt idx="11">
                  <c:v>11</c:v>
                </c:pt>
                <c:pt idx="12">
                  <c:v>6.4</c:v>
                </c:pt>
                <c:pt idx="13">
                  <c:v>1.3</c:v>
                </c:pt>
                <c:pt idx="14">
                  <c:v>13.8</c:v>
                </c:pt>
                <c:pt idx="16">
                  <c:v>7.92</c:v>
                </c:pt>
              </c:numCache>
            </c:numRef>
          </c:val>
        </c:ser>
        <c:ser>
          <c:idx val="3"/>
          <c:order val="3"/>
          <c:tx>
            <c:strRef>
              <c:f>Sheet1!$K$2</c:f>
              <c:strCache>
                <c:ptCount val="1"/>
                <c:pt idx="0">
                  <c:v>20% Budget    </c:v>
                </c:pt>
              </c:strCache>
            </c:strRef>
          </c:tx>
          <c:cat>
            <c:strRef>
              <c:f>Sheet1!$B$3:$B$19</c:f>
              <c:strCache>
                <c:ptCount val="17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  <c:pt idx="16">
                  <c:v>Average</c:v>
                </c:pt>
              </c:strCache>
            </c:strRef>
          </c:cat>
          <c:val>
            <c:numRef>
              <c:f>Sheet1!$K$3:$K$19</c:f>
              <c:numCache>
                <c:formatCode>General</c:formatCode>
                <c:ptCount val="17"/>
                <c:pt idx="0">
                  <c:v>24</c:v>
                </c:pt>
                <c:pt idx="1">
                  <c:v>1.2</c:v>
                </c:pt>
                <c:pt idx="2">
                  <c:v>15.7</c:v>
                </c:pt>
                <c:pt idx="3">
                  <c:v>3.9</c:v>
                </c:pt>
                <c:pt idx="4">
                  <c:v>19.899999999999999</c:v>
                </c:pt>
                <c:pt idx="5">
                  <c:v>11.1</c:v>
                </c:pt>
                <c:pt idx="6">
                  <c:v>0.4</c:v>
                </c:pt>
                <c:pt idx="7">
                  <c:v>25.8</c:v>
                </c:pt>
                <c:pt idx="8">
                  <c:v>21.3</c:v>
                </c:pt>
                <c:pt idx="9">
                  <c:v>25.5</c:v>
                </c:pt>
                <c:pt idx="10">
                  <c:v>0.70000000000000062</c:v>
                </c:pt>
                <c:pt idx="11">
                  <c:v>19.8</c:v>
                </c:pt>
                <c:pt idx="12">
                  <c:v>9.1</c:v>
                </c:pt>
                <c:pt idx="13">
                  <c:v>1</c:v>
                </c:pt>
                <c:pt idx="14">
                  <c:v>21.2</c:v>
                </c:pt>
                <c:pt idx="16">
                  <c:v>13.373333333333354</c:v>
                </c:pt>
              </c:numCache>
            </c:numRef>
          </c:val>
        </c:ser>
        <c:ser>
          <c:idx val="4"/>
          <c:order val="4"/>
          <c:tx>
            <c:strRef>
              <c:f>Sheet1!$L$2</c:f>
              <c:strCache>
                <c:ptCount val="1"/>
                <c:pt idx="0">
                  <c:v>Exhaustive</c:v>
                </c:pt>
              </c:strCache>
            </c:strRef>
          </c:tx>
          <c:dLbls>
            <c:dLbl>
              <c:idx val="0"/>
              <c:layout>
                <c:manualLayout>
                  <c:x val="-2.1075130350511052E-2"/>
                  <c:y val="-0.78177490947119754"/>
                </c:manualLayout>
              </c:layout>
              <c:dLblPos val="inBase"/>
              <c:showLegendKey val="1"/>
              <c:showVal val="1"/>
            </c:dLbl>
            <c:dLbl>
              <c:idx val="2"/>
              <c:layout>
                <c:manualLayout>
                  <c:x val="-3.3368956388309001E-2"/>
                  <c:y val="-0.78177490947119754"/>
                </c:manualLayout>
              </c:layout>
              <c:dLblPos val="inBase"/>
              <c:showLegendKey val="1"/>
              <c:showVal val="1"/>
            </c:dLbl>
            <c:dLbl>
              <c:idx val="3"/>
              <c:layout>
                <c:manualLayout>
                  <c:x val="-1.7562608625425791E-2"/>
                  <c:y val="-0.78177490947119765"/>
                </c:manualLayout>
              </c:layout>
              <c:dLblPos val="inBase"/>
              <c:showLegendKey val="1"/>
              <c:showVal val="1"/>
            </c:dLbl>
            <c:dLbl>
              <c:idx val="4"/>
              <c:layout>
                <c:manualLayout>
                  <c:x val="-7.0250434501703523E-3"/>
                  <c:y val="-0.78177490947119765"/>
                </c:manualLayout>
              </c:layout>
              <c:dLblPos val="inBase"/>
              <c:showLegendKey val="1"/>
              <c:showVal val="1"/>
            </c:dLbl>
            <c:dLbl>
              <c:idx val="5"/>
              <c:layout>
                <c:manualLayout>
                  <c:x val="7.0250434501703523E-3"/>
                  <c:y val="-0.78177490947119765"/>
                </c:manualLayout>
              </c:layout>
              <c:dLblPos val="inBase"/>
              <c:showLegendKey val="1"/>
              <c:showVal val="1"/>
            </c:dLbl>
            <c:dLbl>
              <c:idx val="7"/>
              <c:layout>
                <c:manualLayout>
                  <c:x val="-2.1075130350511052E-2"/>
                  <c:y val="-0.7788794468435305"/>
                </c:manualLayout>
              </c:layout>
              <c:dLblPos val="inBase"/>
              <c:showLegendKey val="1"/>
              <c:showVal val="1"/>
            </c:dLbl>
            <c:dLbl>
              <c:idx val="8"/>
              <c:layout>
                <c:manualLayout>
                  <c:x val="-1.0537565175255477E-2"/>
                  <c:y val="-0.7788794468435305"/>
                </c:manualLayout>
              </c:layout>
              <c:dLblPos val="inBase"/>
              <c:showLegendKey val="1"/>
              <c:showVal val="1"/>
            </c:dLbl>
            <c:dLbl>
              <c:idx val="9"/>
              <c:layout>
                <c:manualLayout>
                  <c:x val="0"/>
                  <c:y val="-0.78177490947119754"/>
                </c:manualLayout>
              </c:layout>
              <c:dLblPos val="inBase"/>
              <c:showLegendKey val="1"/>
              <c:showVal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1.2293826037798055E-2"/>
                  <c:y val="-0.78177490947119754"/>
                </c:manualLayout>
              </c:layout>
              <c:dLblPos val="inBase"/>
              <c:showLegendKey val="1"/>
              <c:showVal val="1"/>
            </c:dLbl>
            <c:dLbl>
              <c:idx val="12"/>
              <c:layout>
                <c:manualLayout>
                  <c:x val="0"/>
                  <c:y val="-0.7788794468435305"/>
                </c:manualLayout>
              </c:layout>
              <c:dLblPos val="inBase"/>
              <c:showLegendKey val="1"/>
              <c:showVal val="1"/>
            </c:dLbl>
            <c:dLbl>
              <c:idx val="14"/>
              <c:layout>
                <c:manualLayout>
                  <c:x val="-7.0250434501703523E-3"/>
                  <c:y val="-0.78177490947119754"/>
                </c:manualLayout>
              </c:layout>
              <c:dLblPos val="inBase"/>
              <c:showLegendKey val="1"/>
              <c:showVal val="1"/>
            </c:dLbl>
            <c:dLbl>
              <c:idx val="16"/>
              <c:layout>
                <c:manualLayout>
                  <c:x val="0"/>
                  <c:y val="-0.78177490947119754"/>
                </c:manualLayout>
              </c:layout>
              <c:dLblPos val="inBase"/>
              <c:showLegendKey val="1"/>
              <c:showVal val="1"/>
            </c:dLbl>
            <c:dLblPos val="inBase"/>
            <c:showLegendKey val="1"/>
            <c:showVal val="1"/>
          </c:dLbls>
          <c:cat>
            <c:strRef>
              <c:f>Sheet1!$B$3:$B$19</c:f>
              <c:strCache>
                <c:ptCount val="17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  <c:pt idx="16">
                  <c:v>Average</c:v>
                </c:pt>
              </c:strCache>
            </c:strRef>
          </c:cat>
          <c:val>
            <c:numRef>
              <c:f>Sheet1!$L$3:$L$19</c:f>
              <c:numCache>
                <c:formatCode>General</c:formatCode>
                <c:ptCount val="17"/>
                <c:pt idx="0">
                  <c:v>970.7</c:v>
                </c:pt>
                <c:pt idx="1">
                  <c:v>0.5</c:v>
                </c:pt>
                <c:pt idx="2">
                  <c:v>60.1</c:v>
                </c:pt>
                <c:pt idx="3">
                  <c:v>114.5</c:v>
                </c:pt>
                <c:pt idx="4">
                  <c:v>261.7</c:v>
                </c:pt>
                <c:pt idx="5">
                  <c:v>142.4</c:v>
                </c:pt>
                <c:pt idx="6">
                  <c:v>0.2</c:v>
                </c:pt>
                <c:pt idx="7">
                  <c:v>206.1</c:v>
                </c:pt>
                <c:pt idx="8">
                  <c:v>189.7</c:v>
                </c:pt>
                <c:pt idx="9">
                  <c:v>41.2</c:v>
                </c:pt>
                <c:pt idx="10">
                  <c:v>-0.5</c:v>
                </c:pt>
                <c:pt idx="11">
                  <c:v>54.3</c:v>
                </c:pt>
                <c:pt idx="12">
                  <c:v>180</c:v>
                </c:pt>
                <c:pt idx="13">
                  <c:v>0.70000000000000062</c:v>
                </c:pt>
                <c:pt idx="14">
                  <c:v>272</c:v>
                </c:pt>
                <c:pt idx="16">
                  <c:v>166.23999999999998</c:v>
                </c:pt>
              </c:numCache>
            </c:numRef>
          </c:val>
        </c:ser>
        <c:axId val="34721152"/>
        <c:axId val="34735232"/>
      </c:barChart>
      <c:catAx>
        <c:axId val="3472115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735232"/>
        <c:crosses val="autoZero"/>
        <c:auto val="1"/>
        <c:lblAlgn val="ctr"/>
        <c:lblOffset val="100"/>
        <c:tickLblSkip val="2"/>
        <c:tickMarkSkip val="1"/>
      </c:catAx>
      <c:valAx>
        <c:axId val="34735232"/>
        <c:scaling>
          <c:orientation val="minMax"/>
          <c:max val="4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Overhead</a:t>
                </a:r>
              </a:p>
            </c:rich>
          </c:tx>
          <c:layout>
            <c:manualLayout>
              <c:xMode val="edge"/>
              <c:yMode val="edge"/>
              <c:x val="2.1108179419525239E-2"/>
              <c:y val="0.42299349240780931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721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294230582288442"/>
          <c:y val="1.9689077326872696E-3"/>
          <c:w val="0.66490765171503963"/>
          <c:h val="5.2060737527115347E-2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1021087680355153E-2"/>
          <c:y val="7.9934747145187723E-2"/>
          <c:w val="0.90788013318534966"/>
          <c:h val="0.84502446982055468"/>
        </c:manualLayout>
      </c:layout>
      <c:barChart>
        <c:barDir val="col"/>
        <c:grouping val="clustered"/>
        <c:ser>
          <c:idx val="0"/>
          <c:order val="0"/>
          <c:tx>
            <c:strRef>
              <c:f>Sheet5!$D$2</c:f>
              <c:strCache>
                <c:ptCount val="1"/>
                <c:pt idx="0">
                  <c:v>Global sampling   </c:v>
                </c:pt>
              </c:strCache>
            </c:strRef>
          </c:tx>
          <c:cat>
            <c:strRef>
              <c:f>Sheet5!$A$3:$A$19</c:f>
              <c:strCache>
                <c:ptCount val="17"/>
                <c:pt idx="0">
                  <c:v>eclipse</c:v>
                </c:pt>
                <c:pt idx="1">
                  <c:v>db</c:v>
                </c:pt>
                <c:pt idx="2">
                  <c:v>luindex</c:v>
                </c:pt>
                <c:pt idx="3">
                  <c:v>mpeg</c:v>
                </c:pt>
                <c:pt idx="4">
                  <c:v>jess</c:v>
                </c:pt>
                <c:pt idx="5">
                  <c:v>jack</c:v>
                </c:pt>
                <c:pt idx="6">
                  <c:v>hsqldb</c:v>
                </c:pt>
                <c:pt idx="7">
                  <c:v>javac</c:v>
                </c:pt>
                <c:pt idx="8">
                  <c:v>chart</c:v>
                </c:pt>
                <c:pt idx="9">
                  <c:v>fop</c:v>
                </c:pt>
                <c:pt idx="10">
                  <c:v>bloat</c:v>
                </c:pt>
                <c:pt idx="11">
                  <c:v>comp.</c:v>
                </c:pt>
                <c:pt idx="12">
                  <c:v>antlr</c:v>
                </c:pt>
                <c:pt idx="13">
                  <c:v>mtrt</c:v>
                </c:pt>
                <c:pt idx="14">
                  <c:v>pmd</c:v>
                </c:pt>
                <c:pt idx="16">
                  <c:v>Average</c:v>
                </c:pt>
              </c:strCache>
            </c:strRef>
          </c:cat>
          <c:val>
            <c:numRef>
              <c:f>Sheet5!$D$3:$D$19</c:f>
              <c:numCache>
                <c:formatCode>General</c:formatCode>
                <c:ptCount val="17"/>
                <c:pt idx="0">
                  <c:v>66.19</c:v>
                </c:pt>
                <c:pt idx="1">
                  <c:v>73.679999999999978</c:v>
                </c:pt>
                <c:pt idx="2">
                  <c:v>73.679999999999978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54.9</c:v>
                </c:pt>
                <c:pt idx="7">
                  <c:v>94.59</c:v>
                </c:pt>
                <c:pt idx="8">
                  <c:v>100</c:v>
                </c:pt>
                <c:pt idx="9">
                  <c:v>74.239999999999995</c:v>
                </c:pt>
                <c:pt idx="10">
                  <c:v>100</c:v>
                </c:pt>
                <c:pt idx="11">
                  <c:v>100</c:v>
                </c:pt>
                <c:pt idx="12">
                  <c:v>82.35</c:v>
                </c:pt>
                <c:pt idx="13">
                  <c:v>100</c:v>
                </c:pt>
                <c:pt idx="14">
                  <c:v>59.260000000000012</c:v>
                </c:pt>
                <c:pt idx="16">
                  <c:v>87.01</c:v>
                </c:pt>
              </c:numCache>
            </c:numRef>
          </c:val>
        </c:ser>
        <c:ser>
          <c:idx val="1"/>
          <c:order val="1"/>
          <c:tx>
            <c:strRef>
              <c:f>Sheet5!$M$2</c:f>
              <c:strCache>
                <c:ptCount val="1"/>
                <c:pt idx="0">
                  <c:v>Origin-centric sampling</c:v>
                </c:pt>
              </c:strCache>
            </c:strRef>
          </c:tx>
          <c:cat>
            <c:strRef>
              <c:f>Sheet5!$A$3:$A$19</c:f>
              <c:strCache>
                <c:ptCount val="17"/>
                <c:pt idx="0">
                  <c:v>eclipse</c:v>
                </c:pt>
                <c:pt idx="1">
                  <c:v>db</c:v>
                </c:pt>
                <c:pt idx="2">
                  <c:v>luindex</c:v>
                </c:pt>
                <c:pt idx="3">
                  <c:v>mpeg</c:v>
                </c:pt>
                <c:pt idx="4">
                  <c:v>jess</c:v>
                </c:pt>
                <c:pt idx="5">
                  <c:v>jack</c:v>
                </c:pt>
                <c:pt idx="6">
                  <c:v>hsqldb</c:v>
                </c:pt>
                <c:pt idx="7">
                  <c:v>javac</c:v>
                </c:pt>
                <c:pt idx="8">
                  <c:v>chart</c:v>
                </c:pt>
                <c:pt idx="9">
                  <c:v>fop</c:v>
                </c:pt>
                <c:pt idx="10">
                  <c:v>bloat</c:v>
                </c:pt>
                <c:pt idx="11">
                  <c:v>comp.</c:v>
                </c:pt>
                <c:pt idx="12">
                  <c:v>antlr</c:v>
                </c:pt>
                <c:pt idx="13">
                  <c:v>mtrt</c:v>
                </c:pt>
                <c:pt idx="14">
                  <c:v>pmd</c:v>
                </c:pt>
                <c:pt idx="16">
                  <c:v>Average</c:v>
                </c:pt>
              </c:strCache>
            </c:strRef>
          </c:cat>
          <c:val>
            <c:numRef>
              <c:f>Sheet5!$M$3:$M$19</c:f>
              <c:numCache>
                <c:formatCode>General</c:formatCode>
                <c:ptCount val="17"/>
                <c:pt idx="0">
                  <c:v>96.43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6">
                  <c:v>99.76</c:v>
                </c:pt>
              </c:numCache>
            </c:numRef>
          </c:val>
        </c:ser>
        <c:axId val="34752384"/>
        <c:axId val="34753920"/>
      </c:barChart>
      <c:catAx>
        <c:axId val="347523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34753920"/>
        <c:crosses val="autoZero"/>
        <c:auto val="1"/>
        <c:lblAlgn val="ctr"/>
        <c:lblOffset val="100"/>
        <c:tickLblSkip val="1"/>
        <c:tickMarkSkip val="1"/>
      </c:catAx>
      <c:valAx>
        <c:axId val="34753920"/>
        <c:scaling>
          <c:orientation val="minMax"/>
          <c:max val="100"/>
        </c:scaling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Percent of allocation sites sampled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28221859706362207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34752384"/>
        <c:crosses val="autoZero"/>
        <c:crossBetween val="between"/>
      </c:valAx>
      <c:spPr>
        <a:solidFill>
          <a:sysClr val="windowText" lastClr="000000"/>
        </a:solidFill>
      </c:spPr>
    </c:plotArea>
    <c:legend>
      <c:legendPos val="t"/>
      <c:legendEntry>
        <c:idx val="0"/>
        <c:txPr>
          <a:bodyPr/>
          <a:lstStyle/>
          <a:p>
            <a:pPr>
              <a:defRPr sz="11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en-US"/>
          </a:p>
        </c:txPr>
      </c:legendEntry>
      <c:layout>
        <c:manualLayout>
          <c:xMode val="edge"/>
          <c:yMode val="edge"/>
          <c:x val="0.38068812430632631"/>
          <c:y val="4.8939641109298623E-3"/>
          <c:w val="0.37824600738467101"/>
          <c:h val="3.9151712887438822E-2"/>
        </c:manualLayout>
      </c:layout>
    </c:legend>
    <c:plotVisOnly val="1"/>
    <c:dispBlanksAs val="gap"/>
  </c:chart>
  <c:spPr>
    <a:solidFill>
      <a:schemeClr val="tx1"/>
    </a:solidFill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667546174143509E-2"/>
          <c:y val="5.6399132321041524E-2"/>
          <c:w val="0.87335092348284971"/>
          <c:h val="0.78091106290672452"/>
        </c:manualLayout>
      </c:layout>
      <c:scatterChart>
        <c:scatterStyle val="lineMarker"/>
        <c:ser>
          <c:idx val="0"/>
          <c:order val="0"/>
          <c:marker>
            <c:symbol val="none"/>
          </c:marker>
          <c:xVal>
            <c:numRef>
              <c:f>Sheet4!$C$3:$C$315</c:f>
              <c:numCache>
                <c:formatCode>General</c:formatCode>
                <c:ptCount val="313"/>
                <c:pt idx="0">
                  <c:v>0</c:v>
                </c:pt>
                <c:pt idx="1">
                  <c:v>2.0000000000000052E-2</c:v>
                </c:pt>
                <c:pt idx="2">
                  <c:v>4.0000000000000112E-2</c:v>
                </c:pt>
                <c:pt idx="3">
                  <c:v>6.0000000000000192E-2</c:v>
                </c:pt>
                <c:pt idx="4">
                  <c:v>8.0000000000000224E-2</c:v>
                </c:pt>
                <c:pt idx="5">
                  <c:v>0.1</c:v>
                </c:pt>
                <c:pt idx="6">
                  <c:v>0.12000000000000002</c:v>
                </c:pt>
                <c:pt idx="7">
                  <c:v>0.14000000000000001</c:v>
                </c:pt>
                <c:pt idx="8">
                  <c:v>0.1600000000000005</c:v>
                </c:pt>
                <c:pt idx="9">
                  <c:v>0.18000000000000024</c:v>
                </c:pt>
                <c:pt idx="10">
                  <c:v>0.2</c:v>
                </c:pt>
                <c:pt idx="11">
                  <c:v>0.2200000000000005</c:v>
                </c:pt>
                <c:pt idx="12">
                  <c:v>0.24000000000000021</c:v>
                </c:pt>
                <c:pt idx="13">
                  <c:v>0.26</c:v>
                </c:pt>
                <c:pt idx="14">
                  <c:v>0.28000000000000008</c:v>
                </c:pt>
                <c:pt idx="15">
                  <c:v>0.30000000000000032</c:v>
                </c:pt>
                <c:pt idx="16">
                  <c:v>0.32000000000000117</c:v>
                </c:pt>
                <c:pt idx="17">
                  <c:v>0.3400000000000013</c:v>
                </c:pt>
                <c:pt idx="18">
                  <c:v>0.36000000000000032</c:v>
                </c:pt>
                <c:pt idx="19">
                  <c:v>0.38000000000000117</c:v>
                </c:pt>
                <c:pt idx="20">
                  <c:v>0.4</c:v>
                </c:pt>
                <c:pt idx="21">
                  <c:v>0.42000000000000032</c:v>
                </c:pt>
                <c:pt idx="22">
                  <c:v>0.44000000000000095</c:v>
                </c:pt>
                <c:pt idx="23">
                  <c:v>0.46</c:v>
                </c:pt>
                <c:pt idx="24">
                  <c:v>0.48000000000000032</c:v>
                </c:pt>
                <c:pt idx="25">
                  <c:v>0.5</c:v>
                </c:pt>
                <c:pt idx="26">
                  <c:v>0.52</c:v>
                </c:pt>
                <c:pt idx="27">
                  <c:v>0.54</c:v>
                </c:pt>
                <c:pt idx="28">
                  <c:v>0.56000000000000005</c:v>
                </c:pt>
                <c:pt idx="29">
                  <c:v>0.58000000000000052</c:v>
                </c:pt>
                <c:pt idx="30">
                  <c:v>0.60000000000000064</c:v>
                </c:pt>
                <c:pt idx="31">
                  <c:v>0.6200000000000021</c:v>
                </c:pt>
                <c:pt idx="32">
                  <c:v>0.64000000000000234</c:v>
                </c:pt>
                <c:pt idx="33">
                  <c:v>0.66000000000000281</c:v>
                </c:pt>
                <c:pt idx="34">
                  <c:v>0.6800000000000026</c:v>
                </c:pt>
                <c:pt idx="35">
                  <c:v>0.70000000000000062</c:v>
                </c:pt>
                <c:pt idx="36">
                  <c:v>0.72000000000000064</c:v>
                </c:pt>
                <c:pt idx="37">
                  <c:v>0.7400000000000021</c:v>
                </c:pt>
                <c:pt idx="38">
                  <c:v>0.76000000000000234</c:v>
                </c:pt>
                <c:pt idx="39">
                  <c:v>0.78</c:v>
                </c:pt>
                <c:pt idx="40">
                  <c:v>0.8</c:v>
                </c:pt>
                <c:pt idx="41">
                  <c:v>0.82000000000000062</c:v>
                </c:pt>
                <c:pt idx="42">
                  <c:v>0.84000000000000064</c:v>
                </c:pt>
                <c:pt idx="43">
                  <c:v>0.86000000000000065</c:v>
                </c:pt>
                <c:pt idx="44">
                  <c:v>0.88000000000000211</c:v>
                </c:pt>
                <c:pt idx="45">
                  <c:v>0.9</c:v>
                </c:pt>
                <c:pt idx="46">
                  <c:v>0.92</c:v>
                </c:pt>
                <c:pt idx="47">
                  <c:v>0.94000000000000061</c:v>
                </c:pt>
                <c:pt idx="48">
                  <c:v>0.96000000000000063</c:v>
                </c:pt>
                <c:pt idx="49">
                  <c:v>0.98</c:v>
                </c:pt>
                <c:pt idx="50">
                  <c:v>1</c:v>
                </c:pt>
                <c:pt idx="51">
                  <c:v>1.02</c:v>
                </c:pt>
                <c:pt idx="52">
                  <c:v>1.04</c:v>
                </c:pt>
                <c:pt idx="53">
                  <c:v>1.06</c:v>
                </c:pt>
                <c:pt idx="54">
                  <c:v>1.08</c:v>
                </c:pt>
                <c:pt idx="55">
                  <c:v>1.1000000000000001</c:v>
                </c:pt>
                <c:pt idx="56">
                  <c:v>1.1200000000000001</c:v>
                </c:pt>
                <c:pt idx="57">
                  <c:v>1.1399999999999952</c:v>
                </c:pt>
                <c:pt idx="58">
                  <c:v>1.1599999999999953</c:v>
                </c:pt>
                <c:pt idx="59">
                  <c:v>1.1800000000000042</c:v>
                </c:pt>
                <c:pt idx="60">
                  <c:v>1.2</c:v>
                </c:pt>
                <c:pt idx="61">
                  <c:v>1.22</c:v>
                </c:pt>
                <c:pt idx="62">
                  <c:v>1.24</c:v>
                </c:pt>
                <c:pt idx="63">
                  <c:v>1.26</c:v>
                </c:pt>
                <c:pt idx="64">
                  <c:v>1.28</c:v>
                </c:pt>
                <c:pt idx="65">
                  <c:v>1.3</c:v>
                </c:pt>
                <c:pt idx="66">
                  <c:v>1.32</c:v>
                </c:pt>
                <c:pt idx="67">
                  <c:v>1.34</c:v>
                </c:pt>
                <c:pt idx="68">
                  <c:v>1.36</c:v>
                </c:pt>
                <c:pt idx="69">
                  <c:v>1.3800000000000001</c:v>
                </c:pt>
                <c:pt idx="70">
                  <c:v>1.4</c:v>
                </c:pt>
                <c:pt idx="71">
                  <c:v>1.42</c:v>
                </c:pt>
                <c:pt idx="72">
                  <c:v>1.44</c:v>
                </c:pt>
                <c:pt idx="73">
                  <c:v>1.46</c:v>
                </c:pt>
                <c:pt idx="74">
                  <c:v>1.48</c:v>
                </c:pt>
                <c:pt idx="75">
                  <c:v>1.5</c:v>
                </c:pt>
                <c:pt idx="76">
                  <c:v>1.52</c:v>
                </c:pt>
                <c:pt idx="77">
                  <c:v>1.54</c:v>
                </c:pt>
                <c:pt idx="78">
                  <c:v>1.56</c:v>
                </c:pt>
                <c:pt idx="79">
                  <c:v>1.58</c:v>
                </c:pt>
                <c:pt idx="80">
                  <c:v>1.6</c:v>
                </c:pt>
                <c:pt idx="81">
                  <c:v>1.62</c:v>
                </c:pt>
                <c:pt idx="82">
                  <c:v>1.6400000000000001</c:v>
                </c:pt>
                <c:pt idx="83">
                  <c:v>1.6600000000000001</c:v>
                </c:pt>
                <c:pt idx="84">
                  <c:v>1.6800000000000042</c:v>
                </c:pt>
                <c:pt idx="85">
                  <c:v>1.7000000000000037</c:v>
                </c:pt>
                <c:pt idx="86">
                  <c:v>1.7200000000000037</c:v>
                </c:pt>
                <c:pt idx="87">
                  <c:v>1.7400000000000042</c:v>
                </c:pt>
                <c:pt idx="88">
                  <c:v>1.7600000000000042</c:v>
                </c:pt>
                <c:pt idx="89">
                  <c:v>1.7800000000000047</c:v>
                </c:pt>
                <c:pt idx="90">
                  <c:v>1.8</c:v>
                </c:pt>
                <c:pt idx="91">
                  <c:v>1.82</c:v>
                </c:pt>
                <c:pt idx="92">
                  <c:v>1.84</c:v>
                </c:pt>
                <c:pt idx="93">
                  <c:v>1.86</c:v>
                </c:pt>
                <c:pt idx="94">
                  <c:v>1.8800000000000001</c:v>
                </c:pt>
                <c:pt idx="95">
                  <c:v>1.9000000000000001</c:v>
                </c:pt>
                <c:pt idx="96">
                  <c:v>1.9200000000000004</c:v>
                </c:pt>
                <c:pt idx="97">
                  <c:v>1.9400000000000004</c:v>
                </c:pt>
                <c:pt idx="98">
                  <c:v>1.9600000000000004</c:v>
                </c:pt>
                <c:pt idx="99">
                  <c:v>1.9800000000000004</c:v>
                </c:pt>
                <c:pt idx="100">
                  <c:v>2</c:v>
                </c:pt>
                <c:pt idx="101">
                  <c:v>2.02</c:v>
                </c:pt>
                <c:pt idx="102">
                  <c:v>2.04</c:v>
                </c:pt>
                <c:pt idx="103">
                  <c:v>2.06</c:v>
                </c:pt>
                <c:pt idx="104">
                  <c:v>2.08</c:v>
                </c:pt>
                <c:pt idx="105">
                  <c:v>2.1</c:v>
                </c:pt>
                <c:pt idx="106">
                  <c:v>2.12</c:v>
                </c:pt>
                <c:pt idx="107">
                  <c:v>2.14</c:v>
                </c:pt>
                <c:pt idx="108">
                  <c:v>2.16</c:v>
                </c:pt>
                <c:pt idx="109">
                  <c:v>2.1800000000000002</c:v>
                </c:pt>
                <c:pt idx="110">
                  <c:v>2.2000000000000002</c:v>
                </c:pt>
                <c:pt idx="111">
                  <c:v>2.2200000000000002</c:v>
                </c:pt>
                <c:pt idx="112">
                  <c:v>2.2400000000000002</c:v>
                </c:pt>
                <c:pt idx="113">
                  <c:v>2.2599999999999998</c:v>
                </c:pt>
                <c:pt idx="114">
                  <c:v>2.2799999999999998</c:v>
                </c:pt>
                <c:pt idx="115">
                  <c:v>2.2999999999999998</c:v>
                </c:pt>
                <c:pt idx="116">
                  <c:v>2.3199999999999967</c:v>
                </c:pt>
                <c:pt idx="117">
                  <c:v>2.34</c:v>
                </c:pt>
                <c:pt idx="118">
                  <c:v>2.36</c:v>
                </c:pt>
                <c:pt idx="119">
                  <c:v>2.38</c:v>
                </c:pt>
                <c:pt idx="120">
                  <c:v>2.4</c:v>
                </c:pt>
                <c:pt idx="121">
                  <c:v>2.42</c:v>
                </c:pt>
                <c:pt idx="122">
                  <c:v>2.44</c:v>
                </c:pt>
                <c:pt idx="123">
                  <c:v>2.46</c:v>
                </c:pt>
                <c:pt idx="124">
                  <c:v>2.48</c:v>
                </c:pt>
                <c:pt idx="125">
                  <c:v>2.5</c:v>
                </c:pt>
                <c:pt idx="126">
                  <c:v>2.52</c:v>
                </c:pt>
                <c:pt idx="127">
                  <c:v>2.54</c:v>
                </c:pt>
                <c:pt idx="128">
                  <c:v>2.56</c:v>
                </c:pt>
                <c:pt idx="129">
                  <c:v>2.58</c:v>
                </c:pt>
                <c:pt idx="130">
                  <c:v>2.6</c:v>
                </c:pt>
                <c:pt idx="131">
                  <c:v>2.62</c:v>
                </c:pt>
                <c:pt idx="132">
                  <c:v>2.64</c:v>
                </c:pt>
                <c:pt idx="133">
                  <c:v>2.66</c:v>
                </c:pt>
                <c:pt idx="134">
                  <c:v>2.68</c:v>
                </c:pt>
                <c:pt idx="135">
                  <c:v>2.7</c:v>
                </c:pt>
                <c:pt idx="136">
                  <c:v>2.72</c:v>
                </c:pt>
                <c:pt idx="137">
                  <c:v>2.74</c:v>
                </c:pt>
                <c:pt idx="138">
                  <c:v>2.7600000000000002</c:v>
                </c:pt>
                <c:pt idx="139">
                  <c:v>2.7800000000000002</c:v>
                </c:pt>
                <c:pt idx="140">
                  <c:v>2.8</c:v>
                </c:pt>
                <c:pt idx="141">
                  <c:v>2.82</c:v>
                </c:pt>
                <c:pt idx="142">
                  <c:v>2.84</c:v>
                </c:pt>
                <c:pt idx="143">
                  <c:v>2.86</c:v>
                </c:pt>
                <c:pt idx="144">
                  <c:v>2.88</c:v>
                </c:pt>
                <c:pt idx="145">
                  <c:v>2.9</c:v>
                </c:pt>
                <c:pt idx="146">
                  <c:v>2.92</c:v>
                </c:pt>
                <c:pt idx="147">
                  <c:v>2.94</c:v>
                </c:pt>
                <c:pt idx="148">
                  <c:v>2.96</c:v>
                </c:pt>
                <c:pt idx="149">
                  <c:v>2.98</c:v>
                </c:pt>
                <c:pt idx="150">
                  <c:v>3</c:v>
                </c:pt>
                <c:pt idx="151">
                  <c:v>3.02</c:v>
                </c:pt>
                <c:pt idx="152">
                  <c:v>3.04</c:v>
                </c:pt>
                <c:pt idx="153">
                  <c:v>3.06</c:v>
                </c:pt>
                <c:pt idx="154">
                  <c:v>3.08</c:v>
                </c:pt>
                <c:pt idx="155">
                  <c:v>3.1</c:v>
                </c:pt>
                <c:pt idx="156">
                  <c:v>3.12</c:v>
                </c:pt>
                <c:pt idx="157">
                  <c:v>3.14</c:v>
                </c:pt>
                <c:pt idx="158">
                  <c:v>3.16</c:v>
                </c:pt>
                <c:pt idx="159">
                  <c:v>3.18</c:v>
                </c:pt>
                <c:pt idx="160">
                  <c:v>3.2</c:v>
                </c:pt>
                <c:pt idx="161">
                  <c:v>3.22</c:v>
                </c:pt>
                <c:pt idx="162">
                  <c:v>3.24</c:v>
                </c:pt>
                <c:pt idx="163">
                  <c:v>3.2600000000000002</c:v>
                </c:pt>
                <c:pt idx="164">
                  <c:v>3.2800000000000002</c:v>
                </c:pt>
                <c:pt idx="165">
                  <c:v>3.3</c:v>
                </c:pt>
                <c:pt idx="166">
                  <c:v>3.32</c:v>
                </c:pt>
                <c:pt idx="167">
                  <c:v>3.34</c:v>
                </c:pt>
                <c:pt idx="168">
                  <c:v>3.36</c:v>
                </c:pt>
                <c:pt idx="169">
                  <c:v>3.38</c:v>
                </c:pt>
                <c:pt idx="170">
                  <c:v>3.4</c:v>
                </c:pt>
                <c:pt idx="171">
                  <c:v>3.42</c:v>
                </c:pt>
                <c:pt idx="172">
                  <c:v>3.44</c:v>
                </c:pt>
                <c:pt idx="173">
                  <c:v>3.46</c:v>
                </c:pt>
                <c:pt idx="174">
                  <c:v>3.48</c:v>
                </c:pt>
                <c:pt idx="175">
                  <c:v>3.5</c:v>
                </c:pt>
                <c:pt idx="176">
                  <c:v>3.52</c:v>
                </c:pt>
                <c:pt idx="177">
                  <c:v>3.54</c:v>
                </c:pt>
                <c:pt idx="178">
                  <c:v>3.56</c:v>
                </c:pt>
                <c:pt idx="179">
                  <c:v>3.58</c:v>
                </c:pt>
                <c:pt idx="180">
                  <c:v>3.6</c:v>
                </c:pt>
                <c:pt idx="181">
                  <c:v>3.62</c:v>
                </c:pt>
                <c:pt idx="182">
                  <c:v>3.64</c:v>
                </c:pt>
                <c:pt idx="183">
                  <c:v>3.66</c:v>
                </c:pt>
                <c:pt idx="184">
                  <c:v>3.68</c:v>
                </c:pt>
                <c:pt idx="185">
                  <c:v>3.7</c:v>
                </c:pt>
                <c:pt idx="186">
                  <c:v>3.72</c:v>
                </c:pt>
                <c:pt idx="187">
                  <c:v>3.74</c:v>
                </c:pt>
                <c:pt idx="188">
                  <c:v>3.7600000000000002</c:v>
                </c:pt>
                <c:pt idx="189">
                  <c:v>3.7800000000000002</c:v>
                </c:pt>
                <c:pt idx="190">
                  <c:v>3.8</c:v>
                </c:pt>
                <c:pt idx="191">
                  <c:v>3.82</c:v>
                </c:pt>
                <c:pt idx="192">
                  <c:v>3.84</c:v>
                </c:pt>
                <c:pt idx="193">
                  <c:v>3.86</c:v>
                </c:pt>
                <c:pt idx="194">
                  <c:v>3.88</c:v>
                </c:pt>
                <c:pt idx="195">
                  <c:v>3.9</c:v>
                </c:pt>
                <c:pt idx="196">
                  <c:v>3.92</c:v>
                </c:pt>
                <c:pt idx="197">
                  <c:v>3.94</c:v>
                </c:pt>
                <c:pt idx="198">
                  <c:v>3.96</c:v>
                </c:pt>
                <c:pt idx="199">
                  <c:v>3.98</c:v>
                </c:pt>
                <c:pt idx="200">
                  <c:v>4</c:v>
                </c:pt>
                <c:pt idx="201">
                  <c:v>4.0199999999999996</c:v>
                </c:pt>
                <c:pt idx="202">
                  <c:v>4.04</c:v>
                </c:pt>
                <c:pt idx="203">
                  <c:v>4.0599999999999996</c:v>
                </c:pt>
                <c:pt idx="204">
                  <c:v>4.08</c:v>
                </c:pt>
                <c:pt idx="205">
                  <c:v>4.0999999999999996</c:v>
                </c:pt>
                <c:pt idx="206">
                  <c:v>4.1199999999999966</c:v>
                </c:pt>
                <c:pt idx="207">
                  <c:v>4.1399999999999997</c:v>
                </c:pt>
                <c:pt idx="208">
                  <c:v>4.1599999999999975</c:v>
                </c:pt>
                <c:pt idx="209">
                  <c:v>4.18</c:v>
                </c:pt>
                <c:pt idx="210">
                  <c:v>4.2</c:v>
                </c:pt>
                <c:pt idx="211">
                  <c:v>4.22</c:v>
                </c:pt>
                <c:pt idx="212">
                  <c:v>4.24</c:v>
                </c:pt>
                <c:pt idx="213">
                  <c:v>4.26</c:v>
                </c:pt>
                <c:pt idx="214">
                  <c:v>4.28</c:v>
                </c:pt>
                <c:pt idx="215">
                  <c:v>4.3</c:v>
                </c:pt>
                <c:pt idx="216">
                  <c:v>4.3199999999999985</c:v>
                </c:pt>
                <c:pt idx="217">
                  <c:v>4.34</c:v>
                </c:pt>
                <c:pt idx="218">
                  <c:v>4.3599999999999985</c:v>
                </c:pt>
                <c:pt idx="219">
                  <c:v>4.38</c:v>
                </c:pt>
                <c:pt idx="220">
                  <c:v>4.4000000000000004</c:v>
                </c:pt>
                <c:pt idx="221">
                  <c:v>4.42</c:v>
                </c:pt>
                <c:pt idx="222">
                  <c:v>4.4400000000000004</c:v>
                </c:pt>
                <c:pt idx="223">
                  <c:v>4.46</c:v>
                </c:pt>
                <c:pt idx="224">
                  <c:v>4.4800000000000004</c:v>
                </c:pt>
                <c:pt idx="225">
                  <c:v>4.5</c:v>
                </c:pt>
                <c:pt idx="226">
                  <c:v>4.5199999999999996</c:v>
                </c:pt>
                <c:pt idx="227">
                  <c:v>4.54</c:v>
                </c:pt>
                <c:pt idx="228">
                  <c:v>4.5599999999999996</c:v>
                </c:pt>
                <c:pt idx="229">
                  <c:v>4.58</c:v>
                </c:pt>
                <c:pt idx="230">
                  <c:v>4.5999999999999996</c:v>
                </c:pt>
                <c:pt idx="231">
                  <c:v>4.6199999999999966</c:v>
                </c:pt>
                <c:pt idx="232">
                  <c:v>4.6399999999999997</c:v>
                </c:pt>
                <c:pt idx="233">
                  <c:v>4.6599999999999975</c:v>
                </c:pt>
                <c:pt idx="234">
                  <c:v>4.68</c:v>
                </c:pt>
                <c:pt idx="235">
                  <c:v>4.7</c:v>
                </c:pt>
                <c:pt idx="236">
                  <c:v>4.72</c:v>
                </c:pt>
                <c:pt idx="237">
                  <c:v>4.74</c:v>
                </c:pt>
                <c:pt idx="238">
                  <c:v>4.76</c:v>
                </c:pt>
                <c:pt idx="239">
                  <c:v>4.78</c:v>
                </c:pt>
                <c:pt idx="240">
                  <c:v>4.8</c:v>
                </c:pt>
                <c:pt idx="241">
                  <c:v>4.8199999999999985</c:v>
                </c:pt>
                <c:pt idx="242">
                  <c:v>4.84</c:v>
                </c:pt>
                <c:pt idx="243">
                  <c:v>4.8599999999999985</c:v>
                </c:pt>
                <c:pt idx="244">
                  <c:v>4.88</c:v>
                </c:pt>
                <c:pt idx="245">
                  <c:v>4.9000000000000004</c:v>
                </c:pt>
                <c:pt idx="246">
                  <c:v>4.92</c:v>
                </c:pt>
                <c:pt idx="247">
                  <c:v>4.9400000000000004</c:v>
                </c:pt>
                <c:pt idx="248">
                  <c:v>4.96</c:v>
                </c:pt>
                <c:pt idx="249">
                  <c:v>4.9800000000000004</c:v>
                </c:pt>
                <c:pt idx="250">
                  <c:v>5</c:v>
                </c:pt>
                <c:pt idx="251">
                  <c:v>5.0199999999999996</c:v>
                </c:pt>
                <c:pt idx="252">
                  <c:v>5.04</c:v>
                </c:pt>
                <c:pt idx="253">
                  <c:v>5.0599999999999996</c:v>
                </c:pt>
                <c:pt idx="254">
                  <c:v>5.08</c:v>
                </c:pt>
                <c:pt idx="255">
                  <c:v>5.0999999999999996</c:v>
                </c:pt>
                <c:pt idx="256">
                  <c:v>5.1199999999999966</c:v>
                </c:pt>
                <c:pt idx="257">
                  <c:v>5.14</c:v>
                </c:pt>
                <c:pt idx="258">
                  <c:v>5.1599999999999975</c:v>
                </c:pt>
                <c:pt idx="259">
                  <c:v>5.18</c:v>
                </c:pt>
                <c:pt idx="260">
                  <c:v>5.2</c:v>
                </c:pt>
                <c:pt idx="261">
                  <c:v>5.22</c:v>
                </c:pt>
                <c:pt idx="262">
                  <c:v>5.24</c:v>
                </c:pt>
                <c:pt idx="263">
                  <c:v>5.26</c:v>
                </c:pt>
                <c:pt idx="264">
                  <c:v>5.28</c:v>
                </c:pt>
                <c:pt idx="265">
                  <c:v>5.3</c:v>
                </c:pt>
                <c:pt idx="266">
                  <c:v>5.3199999999999985</c:v>
                </c:pt>
                <c:pt idx="267">
                  <c:v>5.34</c:v>
                </c:pt>
                <c:pt idx="268">
                  <c:v>5.3599999999999985</c:v>
                </c:pt>
                <c:pt idx="269">
                  <c:v>5.38</c:v>
                </c:pt>
                <c:pt idx="270">
                  <c:v>5.4</c:v>
                </c:pt>
                <c:pt idx="271">
                  <c:v>5.42</c:v>
                </c:pt>
                <c:pt idx="272">
                  <c:v>5.44</c:v>
                </c:pt>
                <c:pt idx="273">
                  <c:v>5.46</c:v>
                </c:pt>
                <c:pt idx="274">
                  <c:v>5.48</c:v>
                </c:pt>
                <c:pt idx="275">
                  <c:v>5.5</c:v>
                </c:pt>
                <c:pt idx="276">
                  <c:v>5.52</c:v>
                </c:pt>
                <c:pt idx="277">
                  <c:v>5.54</c:v>
                </c:pt>
                <c:pt idx="278">
                  <c:v>5.56</c:v>
                </c:pt>
                <c:pt idx="279">
                  <c:v>5.58</c:v>
                </c:pt>
                <c:pt idx="280">
                  <c:v>5.6</c:v>
                </c:pt>
                <c:pt idx="281">
                  <c:v>5.6199999999999966</c:v>
                </c:pt>
                <c:pt idx="282">
                  <c:v>5.64</c:v>
                </c:pt>
                <c:pt idx="283">
                  <c:v>5.6599999999999975</c:v>
                </c:pt>
                <c:pt idx="284">
                  <c:v>5.68</c:v>
                </c:pt>
                <c:pt idx="285">
                  <c:v>5.7</c:v>
                </c:pt>
                <c:pt idx="286">
                  <c:v>5.72</c:v>
                </c:pt>
                <c:pt idx="287">
                  <c:v>5.74</c:v>
                </c:pt>
                <c:pt idx="288">
                  <c:v>5.76</c:v>
                </c:pt>
                <c:pt idx="289">
                  <c:v>5.78</c:v>
                </c:pt>
                <c:pt idx="290">
                  <c:v>5.8</c:v>
                </c:pt>
                <c:pt idx="291">
                  <c:v>5.8199999999999985</c:v>
                </c:pt>
                <c:pt idx="292">
                  <c:v>5.84</c:v>
                </c:pt>
                <c:pt idx="293">
                  <c:v>5.8599999999999985</c:v>
                </c:pt>
                <c:pt idx="294">
                  <c:v>5.88</c:v>
                </c:pt>
                <c:pt idx="295">
                  <c:v>5.9</c:v>
                </c:pt>
                <c:pt idx="296">
                  <c:v>5.92</c:v>
                </c:pt>
                <c:pt idx="297">
                  <c:v>5.94</c:v>
                </c:pt>
                <c:pt idx="298">
                  <c:v>5.96</c:v>
                </c:pt>
                <c:pt idx="299">
                  <c:v>5.98</c:v>
                </c:pt>
                <c:pt idx="300">
                  <c:v>6</c:v>
                </c:pt>
                <c:pt idx="301">
                  <c:v>6.02</c:v>
                </c:pt>
                <c:pt idx="302">
                  <c:v>6.04</c:v>
                </c:pt>
                <c:pt idx="303">
                  <c:v>6.06</c:v>
                </c:pt>
                <c:pt idx="304">
                  <c:v>6.08</c:v>
                </c:pt>
                <c:pt idx="305">
                  <c:v>6.1</c:v>
                </c:pt>
                <c:pt idx="306">
                  <c:v>6.1199999999999966</c:v>
                </c:pt>
                <c:pt idx="307">
                  <c:v>6.14</c:v>
                </c:pt>
                <c:pt idx="308">
                  <c:v>6.1599999999999975</c:v>
                </c:pt>
                <c:pt idx="309">
                  <c:v>6.18</c:v>
                </c:pt>
                <c:pt idx="310">
                  <c:v>6.2</c:v>
                </c:pt>
                <c:pt idx="311">
                  <c:v>6.22</c:v>
                </c:pt>
                <c:pt idx="312">
                  <c:v>6.24</c:v>
                </c:pt>
              </c:numCache>
            </c:numRef>
          </c:xVal>
          <c:yVal>
            <c:numRef>
              <c:f>Sheet4!$D$3:$D$315</c:f>
              <c:numCache>
                <c:formatCode>General</c:formatCode>
                <c:ptCount val="313"/>
                <c:pt idx="0">
                  <c:v>0</c:v>
                </c:pt>
                <c:pt idx="1">
                  <c:v>3.000000000000011E-2</c:v>
                </c:pt>
                <c:pt idx="2">
                  <c:v>5.0000000000000114E-2</c:v>
                </c:pt>
                <c:pt idx="3">
                  <c:v>0.15000000000000024</c:v>
                </c:pt>
                <c:pt idx="4">
                  <c:v>0.2200000000000005</c:v>
                </c:pt>
                <c:pt idx="5">
                  <c:v>0.2200000000000005</c:v>
                </c:pt>
                <c:pt idx="6">
                  <c:v>0.8</c:v>
                </c:pt>
                <c:pt idx="7">
                  <c:v>1.1200000000000001</c:v>
                </c:pt>
                <c:pt idx="8">
                  <c:v>2.2000000000000002</c:v>
                </c:pt>
                <c:pt idx="9">
                  <c:v>7.35</c:v>
                </c:pt>
                <c:pt idx="10">
                  <c:v>15.1</c:v>
                </c:pt>
                <c:pt idx="11">
                  <c:v>14.92</c:v>
                </c:pt>
                <c:pt idx="12">
                  <c:v>13.78</c:v>
                </c:pt>
                <c:pt idx="13">
                  <c:v>12.97</c:v>
                </c:pt>
                <c:pt idx="14">
                  <c:v>12.139999999999999</c:v>
                </c:pt>
                <c:pt idx="15">
                  <c:v>13.4</c:v>
                </c:pt>
                <c:pt idx="16">
                  <c:v>14.8</c:v>
                </c:pt>
                <c:pt idx="17">
                  <c:v>14.5</c:v>
                </c:pt>
                <c:pt idx="18">
                  <c:v>15.18</c:v>
                </c:pt>
                <c:pt idx="19">
                  <c:v>14.32</c:v>
                </c:pt>
                <c:pt idx="20">
                  <c:v>13.729999999999999</c:v>
                </c:pt>
                <c:pt idx="21">
                  <c:v>13.06</c:v>
                </c:pt>
                <c:pt idx="22">
                  <c:v>12.57</c:v>
                </c:pt>
                <c:pt idx="23">
                  <c:v>11.99</c:v>
                </c:pt>
                <c:pt idx="24">
                  <c:v>11.6</c:v>
                </c:pt>
                <c:pt idx="25">
                  <c:v>11.2</c:v>
                </c:pt>
                <c:pt idx="26">
                  <c:v>10.93</c:v>
                </c:pt>
                <c:pt idx="27">
                  <c:v>10.88</c:v>
                </c:pt>
                <c:pt idx="28">
                  <c:v>10.5</c:v>
                </c:pt>
                <c:pt idx="29">
                  <c:v>10.25</c:v>
                </c:pt>
                <c:pt idx="30">
                  <c:v>9.9600000000000026</c:v>
                </c:pt>
                <c:pt idx="31">
                  <c:v>9.69</c:v>
                </c:pt>
                <c:pt idx="32">
                  <c:v>9.5500000000000007</c:v>
                </c:pt>
                <c:pt idx="33">
                  <c:v>9.4500000000000028</c:v>
                </c:pt>
                <c:pt idx="34">
                  <c:v>9.16</c:v>
                </c:pt>
                <c:pt idx="35">
                  <c:v>9.01</c:v>
                </c:pt>
                <c:pt idx="36">
                  <c:v>8.83</c:v>
                </c:pt>
                <c:pt idx="37">
                  <c:v>8.68</c:v>
                </c:pt>
                <c:pt idx="38">
                  <c:v>8.61</c:v>
                </c:pt>
                <c:pt idx="39">
                  <c:v>8.66</c:v>
                </c:pt>
                <c:pt idx="40">
                  <c:v>8.7900000000000009</c:v>
                </c:pt>
                <c:pt idx="41">
                  <c:v>8.58</c:v>
                </c:pt>
                <c:pt idx="42">
                  <c:v>8.43</c:v>
                </c:pt>
                <c:pt idx="43">
                  <c:v>8.3000000000000007</c:v>
                </c:pt>
                <c:pt idx="44">
                  <c:v>8.19</c:v>
                </c:pt>
                <c:pt idx="45">
                  <c:v>8.1399999999999988</c:v>
                </c:pt>
                <c:pt idx="46">
                  <c:v>8.08</c:v>
                </c:pt>
                <c:pt idx="47">
                  <c:v>7.92</c:v>
                </c:pt>
                <c:pt idx="48">
                  <c:v>7.92</c:v>
                </c:pt>
                <c:pt idx="49">
                  <c:v>7.83</c:v>
                </c:pt>
                <c:pt idx="50">
                  <c:v>7.8</c:v>
                </c:pt>
                <c:pt idx="51">
                  <c:v>7.89</c:v>
                </c:pt>
                <c:pt idx="52">
                  <c:v>7.83</c:v>
                </c:pt>
                <c:pt idx="53">
                  <c:v>7.74</c:v>
                </c:pt>
                <c:pt idx="54">
                  <c:v>7.98</c:v>
                </c:pt>
                <c:pt idx="55">
                  <c:v>8.02</c:v>
                </c:pt>
                <c:pt idx="56">
                  <c:v>7.9700000000000024</c:v>
                </c:pt>
                <c:pt idx="57">
                  <c:v>8.07</c:v>
                </c:pt>
                <c:pt idx="58">
                  <c:v>8.0300000000000011</c:v>
                </c:pt>
                <c:pt idx="59">
                  <c:v>7.95</c:v>
                </c:pt>
                <c:pt idx="60">
                  <c:v>8.26</c:v>
                </c:pt>
                <c:pt idx="61">
                  <c:v>8.44</c:v>
                </c:pt>
                <c:pt idx="62">
                  <c:v>8.41</c:v>
                </c:pt>
                <c:pt idx="63">
                  <c:v>8.31</c:v>
                </c:pt>
                <c:pt idx="64">
                  <c:v>8.3800000000000008</c:v>
                </c:pt>
                <c:pt idx="65">
                  <c:v>8.3600000000000048</c:v>
                </c:pt>
                <c:pt idx="66">
                  <c:v>8.2399999999999984</c:v>
                </c:pt>
                <c:pt idx="67">
                  <c:v>8.4600000000000026</c:v>
                </c:pt>
                <c:pt idx="68">
                  <c:v>8.5</c:v>
                </c:pt>
                <c:pt idx="69">
                  <c:v>8.4600000000000026</c:v>
                </c:pt>
                <c:pt idx="70">
                  <c:v>8.5300000000000011</c:v>
                </c:pt>
                <c:pt idx="71">
                  <c:v>8.5</c:v>
                </c:pt>
                <c:pt idx="72">
                  <c:v>8.41</c:v>
                </c:pt>
                <c:pt idx="73">
                  <c:v>8.66</c:v>
                </c:pt>
                <c:pt idx="74">
                  <c:v>8.8600000000000048</c:v>
                </c:pt>
                <c:pt idx="75">
                  <c:v>8.8500000000000068</c:v>
                </c:pt>
                <c:pt idx="76">
                  <c:v>8.77</c:v>
                </c:pt>
                <c:pt idx="77">
                  <c:v>8.7100000000000009</c:v>
                </c:pt>
                <c:pt idx="78">
                  <c:v>8.6</c:v>
                </c:pt>
                <c:pt idx="79">
                  <c:v>8.6399999999999988</c:v>
                </c:pt>
                <c:pt idx="80">
                  <c:v>8.66</c:v>
                </c:pt>
                <c:pt idx="81">
                  <c:v>8.7399999999999984</c:v>
                </c:pt>
                <c:pt idx="82">
                  <c:v>8.8500000000000068</c:v>
                </c:pt>
                <c:pt idx="83">
                  <c:v>8.83</c:v>
                </c:pt>
                <c:pt idx="84">
                  <c:v>8.7199999999999989</c:v>
                </c:pt>
                <c:pt idx="85">
                  <c:v>8.68</c:v>
                </c:pt>
                <c:pt idx="86">
                  <c:v>8.620000000000001</c:v>
                </c:pt>
                <c:pt idx="87">
                  <c:v>8.61</c:v>
                </c:pt>
                <c:pt idx="88">
                  <c:v>8.67</c:v>
                </c:pt>
                <c:pt idx="89">
                  <c:v>8.98</c:v>
                </c:pt>
                <c:pt idx="90">
                  <c:v>9.15</c:v>
                </c:pt>
                <c:pt idx="91">
                  <c:v>9.06</c:v>
                </c:pt>
                <c:pt idx="92">
                  <c:v>8.99</c:v>
                </c:pt>
                <c:pt idx="93">
                  <c:v>8.92</c:v>
                </c:pt>
                <c:pt idx="94">
                  <c:v>8.8700000000000028</c:v>
                </c:pt>
                <c:pt idx="95">
                  <c:v>8.8600000000000048</c:v>
                </c:pt>
                <c:pt idx="96">
                  <c:v>8.84</c:v>
                </c:pt>
                <c:pt idx="97">
                  <c:v>8.76</c:v>
                </c:pt>
                <c:pt idx="98">
                  <c:v>8.9600000000000026</c:v>
                </c:pt>
                <c:pt idx="99">
                  <c:v>9.06</c:v>
                </c:pt>
                <c:pt idx="100">
                  <c:v>9.0500000000000007</c:v>
                </c:pt>
                <c:pt idx="101">
                  <c:v>9</c:v>
                </c:pt>
                <c:pt idx="102">
                  <c:v>8.9500000000000028</c:v>
                </c:pt>
                <c:pt idx="103">
                  <c:v>8.89</c:v>
                </c:pt>
                <c:pt idx="104">
                  <c:v>8.89</c:v>
                </c:pt>
                <c:pt idx="105">
                  <c:v>8.8800000000000008</c:v>
                </c:pt>
                <c:pt idx="106">
                  <c:v>8.92</c:v>
                </c:pt>
                <c:pt idx="107">
                  <c:v>9.02</c:v>
                </c:pt>
                <c:pt idx="108">
                  <c:v>9</c:v>
                </c:pt>
                <c:pt idx="109">
                  <c:v>8.99</c:v>
                </c:pt>
                <c:pt idx="110">
                  <c:v>9.0400000000000009</c:v>
                </c:pt>
                <c:pt idx="111">
                  <c:v>9.1</c:v>
                </c:pt>
                <c:pt idx="112">
                  <c:v>9.08</c:v>
                </c:pt>
                <c:pt idx="113">
                  <c:v>9.11</c:v>
                </c:pt>
                <c:pt idx="114">
                  <c:v>9.19</c:v>
                </c:pt>
                <c:pt idx="115">
                  <c:v>9.11</c:v>
                </c:pt>
                <c:pt idx="116">
                  <c:v>9.06</c:v>
                </c:pt>
                <c:pt idx="117">
                  <c:v>9</c:v>
                </c:pt>
                <c:pt idx="118">
                  <c:v>8.94</c:v>
                </c:pt>
                <c:pt idx="119">
                  <c:v>8.93</c:v>
                </c:pt>
                <c:pt idx="120">
                  <c:v>8.92</c:v>
                </c:pt>
                <c:pt idx="121">
                  <c:v>8.8600000000000048</c:v>
                </c:pt>
                <c:pt idx="122">
                  <c:v>8.94</c:v>
                </c:pt>
                <c:pt idx="123">
                  <c:v>8.9700000000000006</c:v>
                </c:pt>
                <c:pt idx="124">
                  <c:v>8.94</c:v>
                </c:pt>
                <c:pt idx="125">
                  <c:v>8.98</c:v>
                </c:pt>
                <c:pt idx="126">
                  <c:v>8.99</c:v>
                </c:pt>
                <c:pt idx="127">
                  <c:v>8.93</c:v>
                </c:pt>
                <c:pt idx="128">
                  <c:v>9.0500000000000007</c:v>
                </c:pt>
                <c:pt idx="129">
                  <c:v>9.2000000000000011</c:v>
                </c:pt>
                <c:pt idx="130">
                  <c:v>9.17</c:v>
                </c:pt>
                <c:pt idx="131">
                  <c:v>9.1399999999999988</c:v>
                </c:pt>
                <c:pt idx="132">
                  <c:v>9.129999999999999</c:v>
                </c:pt>
                <c:pt idx="133">
                  <c:v>9.06</c:v>
                </c:pt>
                <c:pt idx="134">
                  <c:v>9.07</c:v>
                </c:pt>
                <c:pt idx="135">
                  <c:v>9.08</c:v>
                </c:pt>
                <c:pt idx="136">
                  <c:v>9.120000000000001</c:v>
                </c:pt>
                <c:pt idx="137">
                  <c:v>9.2299999999999986</c:v>
                </c:pt>
                <c:pt idx="138">
                  <c:v>9.42</c:v>
                </c:pt>
                <c:pt idx="139">
                  <c:v>9.5300000000000011</c:v>
                </c:pt>
                <c:pt idx="140">
                  <c:v>9.4700000000000006</c:v>
                </c:pt>
                <c:pt idx="141">
                  <c:v>9.42</c:v>
                </c:pt>
                <c:pt idx="142">
                  <c:v>9.3600000000000048</c:v>
                </c:pt>
                <c:pt idx="143">
                  <c:v>9.31</c:v>
                </c:pt>
                <c:pt idx="144">
                  <c:v>9.27</c:v>
                </c:pt>
                <c:pt idx="145">
                  <c:v>9.25</c:v>
                </c:pt>
                <c:pt idx="146">
                  <c:v>9.19</c:v>
                </c:pt>
                <c:pt idx="147">
                  <c:v>9.2100000000000009</c:v>
                </c:pt>
                <c:pt idx="148">
                  <c:v>9.2299999999999986</c:v>
                </c:pt>
                <c:pt idx="149">
                  <c:v>9.31</c:v>
                </c:pt>
                <c:pt idx="150">
                  <c:v>9.41</c:v>
                </c:pt>
                <c:pt idx="151">
                  <c:v>9.43</c:v>
                </c:pt>
                <c:pt idx="152">
                  <c:v>9.3700000000000028</c:v>
                </c:pt>
                <c:pt idx="153">
                  <c:v>9.3500000000000068</c:v>
                </c:pt>
                <c:pt idx="154">
                  <c:v>9.32</c:v>
                </c:pt>
                <c:pt idx="155">
                  <c:v>9.32</c:v>
                </c:pt>
                <c:pt idx="156">
                  <c:v>9.3700000000000028</c:v>
                </c:pt>
                <c:pt idx="157">
                  <c:v>9.4</c:v>
                </c:pt>
                <c:pt idx="158">
                  <c:v>9.3500000000000068</c:v>
                </c:pt>
                <c:pt idx="159">
                  <c:v>9.31</c:v>
                </c:pt>
                <c:pt idx="160">
                  <c:v>9.27</c:v>
                </c:pt>
                <c:pt idx="161">
                  <c:v>9.2399999999999984</c:v>
                </c:pt>
                <c:pt idx="162">
                  <c:v>9.2399999999999984</c:v>
                </c:pt>
                <c:pt idx="163">
                  <c:v>9.41</c:v>
                </c:pt>
                <c:pt idx="164">
                  <c:v>9.49</c:v>
                </c:pt>
                <c:pt idx="165">
                  <c:v>9.44</c:v>
                </c:pt>
                <c:pt idx="166">
                  <c:v>9.4</c:v>
                </c:pt>
                <c:pt idx="167">
                  <c:v>9.3600000000000048</c:v>
                </c:pt>
                <c:pt idx="168">
                  <c:v>9.33</c:v>
                </c:pt>
                <c:pt idx="169">
                  <c:v>9.32</c:v>
                </c:pt>
                <c:pt idx="170">
                  <c:v>9.31</c:v>
                </c:pt>
                <c:pt idx="171">
                  <c:v>9.26</c:v>
                </c:pt>
                <c:pt idx="172">
                  <c:v>9.33</c:v>
                </c:pt>
                <c:pt idx="173">
                  <c:v>9.3600000000000048</c:v>
                </c:pt>
                <c:pt idx="174">
                  <c:v>9.34</c:v>
                </c:pt>
                <c:pt idx="175">
                  <c:v>9.3600000000000048</c:v>
                </c:pt>
                <c:pt idx="176">
                  <c:v>9.3600000000000048</c:v>
                </c:pt>
                <c:pt idx="177">
                  <c:v>9.32</c:v>
                </c:pt>
                <c:pt idx="178">
                  <c:v>9.42</c:v>
                </c:pt>
                <c:pt idx="179">
                  <c:v>9.5</c:v>
                </c:pt>
                <c:pt idx="180">
                  <c:v>9.5</c:v>
                </c:pt>
                <c:pt idx="181">
                  <c:v>9.4700000000000006</c:v>
                </c:pt>
                <c:pt idx="182">
                  <c:v>9.4500000000000028</c:v>
                </c:pt>
                <c:pt idx="183">
                  <c:v>9.41</c:v>
                </c:pt>
                <c:pt idx="184">
                  <c:v>9.42</c:v>
                </c:pt>
                <c:pt idx="185">
                  <c:v>9.43</c:v>
                </c:pt>
                <c:pt idx="186">
                  <c:v>9.4700000000000006</c:v>
                </c:pt>
                <c:pt idx="187">
                  <c:v>9.51</c:v>
                </c:pt>
                <c:pt idx="188">
                  <c:v>9.6</c:v>
                </c:pt>
                <c:pt idx="189">
                  <c:v>9.61</c:v>
                </c:pt>
                <c:pt idx="190">
                  <c:v>9.5500000000000007</c:v>
                </c:pt>
                <c:pt idx="191">
                  <c:v>9.51</c:v>
                </c:pt>
                <c:pt idx="192">
                  <c:v>9.4700000000000006</c:v>
                </c:pt>
                <c:pt idx="193">
                  <c:v>9.43</c:v>
                </c:pt>
                <c:pt idx="194">
                  <c:v>9.4</c:v>
                </c:pt>
                <c:pt idx="195">
                  <c:v>9.3800000000000008</c:v>
                </c:pt>
                <c:pt idx="196">
                  <c:v>9.3600000000000048</c:v>
                </c:pt>
                <c:pt idx="197">
                  <c:v>9.3800000000000008</c:v>
                </c:pt>
                <c:pt idx="198">
                  <c:v>9.3800000000000008</c:v>
                </c:pt>
                <c:pt idx="199">
                  <c:v>9.41</c:v>
                </c:pt>
                <c:pt idx="200">
                  <c:v>9.4600000000000026</c:v>
                </c:pt>
                <c:pt idx="201">
                  <c:v>9.4500000000000028</c:v>
                </c:pt>
                <c:pt idx="202">
                  <c:v>9.41</c:v>
                </c:pt>
                <c:pt idx="203">
                  <c:v>9.43</c:v>
                </c:pt>
                <c:pt idx="204">
                  <c:v>9.41</c:v>
                </c:pt>
                <c:pt idx="205">
                  <c:v>9.48</c:v>
                </c:pt>
                <c:pt idx="206">
                  <c:v>9.58</c:v>
                </c:pt>
                <c:pt idx="207">
                  <c:v>9.57</c:v>
                </c:pt>
                <c:pt idx="208">
                  <c:v>9.5300000000000011</c:v>
                </c:pt>
                <c:pt idx="209">
                  <c:v>9.5500000000000007</c:v>
                </c:pt>
                <c:pt idx="210">
                  <c:v>9.5300000000000011</c:v>
                </c:pt>
                <c:pt idx="211">
                  <c:v>9.56</c:v>
                </c:pt>
                <c:pt idx="212">
                  <c:v>9.6399999999999988</c:v>
                </c:pt>
                <c:pt idx="213">
                  <c:v>9.82</c:v>
                </c:pt>
                <c:pt idx="214">
                  <c:v>9.8500000000000068</c:v>
                </c:pt>
                <c:pt idx="215">
                  <c:v>9.8000000000000007</c:v>
                </c:pt>
                <c:pt idx="216">
                  <c:v>9.76</c:v>
                </c:pt>
                <c:pt idx="217">
                  <c:v>9.7199999999999989</c:v>
                </c:pt>
                <c:pt idx="218">
                  <c:v>9.68</c:v>
                </c:pt>
                <c:pt idx="219">
                  <c:v>9.65</c:v>
                </c:pt>
                <c:pt idx="220">
                  <c:v>9.620000000000001</c:v>
                </c:pt>
                <c:pt idx="221">
                  <c:v>9.58</c:v>
                </c:pt>
                <c:pt idx="222">
                  <c:v>9.5500000000000007</c:v>
                </c:pt>
                <c:pt idx="223">
                  <c:v>9.51</c:v>
                </c:pt>
                <c:pt idx="224">
                  <c:v>9.51</c:v>
                </c:pt>
                <c:pt idx="225">
                  <c:v>9.56</c:v>
                </c:pt>
                <c:pt idx="226">
                  <c:v>9.52</c:v>
                </c:pt>
                <c:pt idx="227">
                  <c:v>9.56</c:v>
                </c:pt>
                <c:pt idx="228">
                  <c:v>9.61</c:v>
                </c:pt>
                <c:pt idx="229">
                  <c:v>9.6</c:v>
                </c:pt>
                <c:pt idx="230">
                  <c:v>9.57</c:v>
                </c:pt>
                <c:pt idx="231">
                  <c:v>9.58</c:v>
                </c:pt>
                <c:pt idx="232">
                  <c:v>9.5400000000000009</c:v>
                </c:pt>
                <c:pt idx="233">
                  <c:v>9.58</c:v>
                </c:pt>
                <c:pt idx="234">
                  <c:v>9.629999999999999</c:v>
                </c:pt>
                <c:pt idx="235">
                  <c:v>9.61</c:v>
                </c:pt>
                <c:pt idx="236">
                  <c:v>9.6</c:v>
                </c:pt>
                <c:pt idx="237">
                  <c:v>9.66</c:v>
                </c:pt>
                <c:pt idx="238">
                  <c:v>9.7800000000000011</c:v>
                </c:pt>
                <c:pt idx="239">
                  <c:v>9.7800000000000011</c:v>
                </c:pt>
                <c:pt idx="240">
                  <c:v>9.7399999999999984</c:v>
                </c:pt>
                <c:pt idx="241">
                  <c:v>9.7100000000000009</c:v>
                </c:pt>
                <c:pt idx="242">
                  <c:v>9.67</c:v>
                </c:pt>
                <c:pt idx="243">
                  <c:v>9.65</c:v>
                </c:pt>
                <c:pt idx="244">
                  <c:v>9.6399999999999988</c:v>
                </c:pt>
                <c:pt idx="245">
                  <c:v>9.6</c:v>
                </c:pt>
                <c:pt idx="246">
                  <c:v>9.61</c:v>
                </c:pt>
                <c:pt idx="247">
                  <c:v>9.67</c:v>
                </c:pt>
                <c:pt idx="248">
                  <c:v>9.69</c:v>
                </c:pt>
                <c:pt idx="249">
                  <c:v>9.7100000000000009</c:v>
                </c:pt>
                <c:pt idx="250">
                  <c:v>9.75</c:v>
                </c:pt>
                <c:pt idx="251">
                  <c:v>9.7100000000000009</c:v>
                </c:pt>
                <c:pt idx="252">
                  <c:v>9.68</c:v>
                </c:pt>
                <c:pt idx="253">
                  <c:v>9.65</c:v>
                </c:pt>
                <c:pt idx="254">
                  <c:v>9.620000000000001</c:v>
                </c:pt>
                <c:pt idx="255">
                  <c:v>9.620000000000001</c:v>
                </c:pt>
                <c:pt idx="256">
                  <c:v>9.620000000000001</c:v>
                </c:pt>
                <c:pt idx="257">
                  <c:v>9.58</c:v>
                </c:pt>
                <c:pt idx="258">
                  <c:v>9.7100000000000009</c:v>
                </c:pt>
                <c:pt idx="259">
                  <c:v>9.76</c:v>
                </c:pt>
                <c:pt idx="260">
                  <c:v>9.75</c:v>
                </c:pt>
                <c:pt idx="261">
                  <c:v>9.7199999999999989</c:v>
                </c:pt>
                <c:pt idx="262">
                  <c:v>9.75</c:v>
                </c:pt>
                <c:pt idx="263">
                  <c:v>9.8500000000000068</c:v>
                </c:pt>
                <c:pt idx="264">
                  <c:v>9.8500000000000068</c:v>
                </c:pt>
                <c:pt idx="265">
                  <c:v>9.82</c:v>
                </c:pt>
                <c:pt idx="266">
                  <c:v>9.7900000000000009</c:v>
                </c:pt>
                <c:pt idx="267">
                  <c:v>9.75</c:v>
                </c:pt>
                <c:pt idx="268">
                  <c:v>9.7299999999999986</c:v>
                </c:pt>
                <c:pt idx="269">
                  <c:v>9.7199999999999989</c:v>
                </c:pt>
                <c:pt idx="270">
                  <c:v>9.68</c:v>
                </c:pt>
                <c:pt idx="271">
                  <c:v>9.69</c:v>
                </c:pt>
                <c:pt idx="272">
                  <c:v>9.69</c:v>
                </c:pt>
                <c:pt idx="273">
                  <c:v>9.7000000000000011</c:v>
                </c:pt>
                <c:pt idx="274">
                  <c:v>9.8000000000000007</c:v>
                </c:pt>
                <c:pt idx="275">
                  <c:v>9.8800000000000008</c:v>
                </c:pt>
                <c:pt idx="276">
                  <c:v>9.8600000000000048</c:v>
                </c:pt>
                <c:pt idx="277">
                  <c:v>9.83</c:v>
                </c:pt>
                <c:pt idx="278">
                  <c:v>9.84</c:v>
                </c:pt>
                <c:pt idx="279">
                  <c:v>9.81</c:v>
                </c:pt>
                <c:pt idx="280">
                  <c:v>9.84</c:v>
                </c:pt>
                <c:pt idx="281">
                  <c:v>9.91</c:v>
                </c:pt>
                <c:pt idx="282">
                  <c:v>9.89</c:v>
                </c:pt>
                <c:pt idx="283">
                  <c:v>9.8600000000000048</c:v>
                </c:pt>
                <c:pt idx="284">
                  <c:v>9.8700000000000028</c:v>
                </c:pt>
                <c:pt idx="285">
                  <c:v>9.8500000000000068</c:v>
                </c:pt>
                <c:pt idx="286">
                  <c:v>9.8700000000000028</c:v>
                </c:pt>
                <c:pt idx="287">
                  <c:v>9.93</c:v>
                </c:pt>
                <c:pt idx="288">
                  <c:v>10.09</c:v>
                </c:pt>
                <c:pt idx="289">
                  <c:v>10.229999999999999</c:v>
                </c:pt>
                <c:pt idx="290">
                  <c:v>10.210000000000001</c:v>
                </c:pt>
                <c:pt idx="291">
                  <c:v>10.18</c:v>
                </c:pt>
                <c:pt idx="292">
                  <c:v>10.15</c:v>
                </c:pt>
                <c:pt idx="293">
                  <c:v>10.120000000000001</c:v>
                </c:pt>
                <c:pt idx="294">
                  <c:v>10.1</c:v>
                </c:pt>
                <c:pt idx="295">
                  <c:v>10.09</c:v>
                </c:pt>
                <c:pt idx="296">
                  <c:v>10.050000000000002</c:v>
                </c:pt>
                <c:pt idx="297">
                  <c:v>10.09</c:v>
                </c:pt>
                <c:pt idx="298">
                  <c:v>10.11</c:v>
                </c:pt>
                <c:pt idx="299">
                  <c:v>10.09</c:v>
                </c:pt>
                <c:pt idx="300">
                  <c:v>10.07</c:v>
                </c:pt>
                <c:pt idx="301">
                  <c:v>10.050000000000002</c:v>
                </c:pt>
                <c:pt idx="302">
                  <c:v>10.02</c:v>
                </c:pt>
                <c:pt idx="303">
                  <c:v>10.050000000000002</c:v>
                </c:pt>
                <c:pt idx="304">
                  <c:v>10.07</c:v>
                </c:pt>
                <c:pt idx="305">
                  <c:v>10.06</c:v>
                </c:pt>
                <c:pt idx="306">
                  <c:v>10.050000000000002</c:v>
                </c:pt>
                <c:pt idx="307">
                  <c:v>10.040000000000001</c:v>
                </c:pt>
                <c:pt idx="308">
                  <c:v>10</c:v>
                </c:pt>
                <c:pt idx="309">
                  <c:v>9.9700000000000006</c:v>
                </c:pt>
                <c:pt idx="310">
                  <c:v>9.93</c:v>
                </c:pt>
                <c:pt idx="311">
                  <c:v>9.9</c:v>
                </c:pt>
                <c:pt idx="312">
                  <c:v>9.8700000000000028</c:v>
                </c:pt>
              </c:numCache>
            </c:numRef>
          </c:yVal>
          <c:smooth val="1"/>
        </c:ser>
        <c:axId val="34803072"/>
        <c:axId val="34833920"/>
      </c:scatterChart>
      <c:valAx>
        <c:axId val="34803072"/>
        <c:scaling>
          <c:orientation val="minMax"/>
          <c:max val="6.5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>
            <c:manualLayout>
              <c:xMode val="edge"/>
              <c:yMode val="edge"/>
              <c:x val="0.44986807387863115"/>
              <c:y val="0.9045553145336227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833920"/>
        <c:crosses val="autoZero"/>
        <c:crossBetween val="midCat"/>
      </c:valAx>
      <c:valAx>
        <c:axId val="348339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Overhead</a:t>
                </a:r>
              </a:p>
            </c:rich>
          </c:tx>
          <c:layout>
            <c:manualLayout>
              <c:xMode val="edge"/>
              <c:yMode val="edge"/>
              <c:x val="2.1108179419525246E-2"/>
              <c:y val="0.29284164859002171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803072"/>
        <c:crosses val="autoZero"/>
        <c:crossBetween val="midCat"/>
      </c:valAx>
    </c:plotArea>
    <c:dispBlanksAs val="gap"/>
  </c:chart>
  <c:spPr>
    <a:solidFill>
      <a:schemeClr val="tx1"/>
    </a:solidFill>
  </c:spPr>
  <c:txPr>
    <a:bodyPr/>
    <a:lstStyle/>
    <a:p>
      <a:pPr algn="ctr">
        <a:defRPr lang="en-US" sz="1100" b="0" i="0" u="none" strike="noStrike" kern="1200" cap="none" spc="0" baseline="0">
          <a:ln w="12700">
            <a:solidFill>
              <a:prstClr val="white"/>
            </a:solidFill>
            <a:prstDash val="solid"/>
          </a:ln>
          <a:noFill/>
          <a:effectLst/>
          <a:latin typeface="+mn-lt"/>
          <a:ea typeface="+mn-ea"/>
          <a:cs typeface="+mn-cs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667546174143426E-2"/>
          <c:y val="0.11713665943600929"/>
          <c:w val="0.88786279683377312"/>
          <c:h val="0.7852494577006508"/>
        </c:manualLayout>
      </c:layout>
      <c:barChart>
        <c:barDir val="col"/>
        <c:grouping val="clustered"/>
        <c:ser>
          <c:idx val="0"/>
          <c:order val="0"/>
          <c:tx>
            <c:strRef>
              <c:f>Sheet1!$H$2</c:f>
              <c:strCache>
                <c:ptCount val="1"/>
                <c:pt idx="0">
                  <c:v>Base overhead   </c:v>
                </c:pt>
              </c:strCache>
            </c:strRef>
          </c:tx>
          <c:cat>
            <c:strRef>
              <c:f>Sheet1!$B$3:$B$19</c:f>
              <c:strCache>
                <c:ptCount val="17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  <c:pt idx="16">
                  <c:v>Average</c:v>
                </c:pt>
              </c:strCache>
            </c:strRef>
          </c:cat>
          <c:val>
            <c:numRef>
              <c:f>Sheet1!$H$3:$H$19</c:f>
              <c:numCache>
                <c:formatCode>General</c:formatCode>
                <c:ptCount val="17"/>
                <c:pt idx="0">
                  <c:v>1.3</c:v>
                </c:pt>
                <c:pt idx="1">
                  <c:v>0.1</c:v>
                </c:pt>
                <c:pt idx="2">
                  <c:v>0.9</c:v>
                </c:pt>
                <c:pt idx="3">
                  <c:v>2.5</c:v>
                </c:pt>
                <c:pt idx="4">
                  <c:v>2.5</c:v>
                </c:pt>
                <c:pt idx="5">
                  <c:v>1.5</c:v>
                </c:pt>
                <c:pt idx="6">
                  <c:v>0.1</c:v>
                </c:pt>
                <c:pt idx="7">
                  <c:v>1.2</c:v>
                </c:pt>
                <c:pt idx="8">
                  <c:v>0.60000000000000064</c:v>
                </c:pt>
                <c:pt idx="9">
                  <c:v>0.4</c:v>
                </c:pt>
                <c:pt idx="10">
                  <c:v>0.5</c:v>
                </c:pt>
                <c:pt idx="11">
                  <c:v>-1.6</c:v>
                </c:pt>
                <c:pt idx="12">
                  <c:v>-1</c:v>
                </c:pt>
                <c:pt idx="13">
                  <c:v>0.8</c:v>
                </c:pt>
                <c:pt idx="14">
                  <c:v>1.3</c:v>
                </c:pt>
                <c:pt idx="16">
                  <c:v>0.74000000000000221</c:v>
                </c:pt>
              </c:numCache>
            </c:numRef>
          </c:val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5% Budget    </c:v>
                </c:pt>
              </c:strCache>
            </c:strRef>
          </c:tx>
          <c:cat>
            <c:strRef>
              <c:f>Sheet1!$B$3:$B$19</c:f>
              <c:strCache>
                <c:ptCount val="17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  <c:pt idx="16">
                  <c:v>Average</c:v>
                </c:pt>
              </c:strCache>
            </c:strRef>
          </c:cat>
          <c:val>
            <c:numRef>
              <c:f>Sheet1!$I$3:$I$19</c:f>
              <c:numCache>
                <c:formatCode>General</c:formatCode>
                <c:ptCount val="17"/>
                <c:pt idx="0">
                  <c:v>7.9</c:v>
                </c:pt>
                <c:pt idx="1">
                  <c:v>0.4</c:v>
                </c:pt>
                <c:pt idx="2">
                  <c:v>6</c:v>
                </c:pt>
                <c:pt idx="3">
                  <c:v>3.8</c:v>
                </c:pt>
                <c:pt idx="4">
                  <c:v>7.2</c:v>
                </c:pt>
                <c:pt idx="5">
                  <c:v>3.1</c:v>
                </c:pt>
                <c:pt idx="6">
                  <c:v>0.2</c:v>
                </c:pt>
                <c:pt idx="7">
                  <c:v>8.7000000000000011</c:v>
                </c:pt>
                <c:pt idx="8">
                  <c:v>6.5</c:v>
                </c:pt>
                <c:pt idx="9">
                  <c:v>8.1</c:v>
                </c:pt>
                <c:pt idx="10">
                  <c:v>5.0999999999999996</c:v>
                </c:pt>
                <c:pt idx="11">
                  <c:v>4.8</c:v>
                </c:pt>
                <c:pt idx="12">
                  <c:v>4.5</c:v>
                </c:pt>
                <c:pt idx="13">
                  <c:v>1.2</c:v>
                </c:pt>
                <c:pt idx="14">
                  <c:v>6.1</c:v>
                </c:pt>
                <c:pt idx="16">
                  <c:v>4.9066666666666734</c:v>
                </c:pt>
              </c:numCache>
            </c:numRef>
          </c:val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10% Budget    </c:v>
                </c:pt>
              </c:strCache>
            </c:strRef>
          </c:tx>
          <c:cat>
            <c:strRef>
              <c:f>Sheet1!$B$3:$B$19</c:f>
              <c:strCache>
                <c:ptCount val="17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  <c:pt idx="16">
                  <c:v>Average</c:v>
                </c:pt>
              </c:strCache>
            </c:strRef>
          </c:cat>
          <c:val>
            <c:numRef>
              <c:f>Sheet1!$J$3:$J$19</c:f>
              <c:numCache>
                <c:formatCode>General</c:formatCode>
                <c:ptCount val="17"/>
                <c:pt idx="0">
                  <c:v>13.9</c:v>
                </c:pt>
                <c:pt idx="1">
                  <c:v>0</c:v>
                </c:pt>
                <c:pt idx="2">
                  <c:v>8.4</c:v>
                </c:pt>
                <c:pt idx="3">
                  <c:v>4.7</c:v>
                </c:pt>
                <c:pt idx="4">
                  <c:v>12</c:v>
                </c:pt>
                <c:pt idx="5">
                  <c:v>4.5</c:v>
                </c:pt>
                <c:pt idx="6">
                  <c:v>0.1</c:v>
                </c:pt>
                <c:pt idx="7">
                  <c:v>15.3</c:v>
                </c:pt>
                <c:pt idx="8">
                  <c:v>11.8</c:v>
                </c:pt>
                <c:pt idx="9">
                  <c:v>14.6</c:v>
                </c:pt>
                <c:pt idx="10">
                  <c:v>1</c:v>
                </c:pt>
                <c:pt idx="11">
                  <c:v>11</c:v>
                </c:pt>
                <c:pt idx="12">
                  <c:v>6.4</c:v>
                </c:pt>
                <c:pt idx="13">
                  <c:v>1.3</c:v>
                </c:pt>
                <c:pt idx="14">
                  <c:v>13.8</c:v>
                </c:pt>
                <c:pt idx="16">
                  <c:v>7.92</c:v>
                </c:pt>
              </c:numCache>
            </c:numRef>
          </c:val>
        </c:ser>
        <c:ser>
          <c:idx val="3"/>
          <c:order val="3"/>
          <c:tx>
            <c:strRef>
              <c:f>Sheet1!$K$2</c:f>
              <c:strCache>
                <c:ptCount val="1"/>
                <c:pt idx="0">
                  <c:v>20% Budget    </c:v>
                </c:pt>
              </c:strCache>
            </c:strRef>
          </c:tx>
          <c:cat>
            <c:strRef>
              <c:f>Sheet1!$B$3:$B$19</c:f>
              <c:strCache>
                <c:ptCount val="17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  <c:pt idx="16">
                  <c:v>Average</c:v>
                </c:pt>
              </c:strCache>
            </c:strRef>
          </c:cat>
          <c:val>
            <c:numRef>
              <c:f>Sheet1!$K$3:$K$19</c:f>
              <c:numCache>
                <c:formatCode>General</c:formatCode>
                <c:ptCount val="17"/>
                <c:pt idx="0">
                  <c:v>24</c:v>
                </c:pt>
                <c:pt idx="1">
                  <c:v>1.2</c:v>
                </c:pt>
                <c:pt idx="2">
                  <c:v>15.7</c:v>
                </c:pt>
                <c:pt idx="3">
                  <c:v>3.9</c:v>
                </c:pt>
                <c:pt idx="4">
                  <c:v>19.899999999999999</c:v>
                </c:pt>
                <c:pt idx="5">
                  <c:v>11.1</c:v>
                </c:pt>
                <c:pt idx="6">
                  <c:v>0.4</c:v>
                </c:pt>
                <c:pt idx="7">
                  <c:v>25.8</c:v>
                </c:pt>
                <c:pt idx="8">
                  <c:v>21.3</c:v>
                </c:pt>
                <c:pt idx="9">
                  <c:v>25.5</c:v>
                </c:pt>
                <c:pt idx="10">
                  <c:v>0.70000000000000062</c:v>
                </c:pt>
                <c:pt idx="11">
                  <c:v>19.8</c:v>
                </c:pt>
                <c:pt idx="12">
                  <c:v>9.1</c:v>
                </c:pt>
                <c:pt idx="13">
                  <c:v>1</c:v>
                </c:pt>
                <c:pt idx="14">
                  <c:v>21.2</c:v>
                </c:pt>
                <c:pt idx="16">
                  <c:v>13.373333333333354</c:v>
                </c:pt>
              </c:numCache>
            </c:numRef>
          </c:val>
        </c:ser>
        <c:ser>
          <c:idx val="4"/>
          <c:order val="4"/>
          <c:tx>
            <c:strRef>
              <c:f>Sheet1!$L$2</c:f>
              <c:strCache>
                <c:ptCount val="1"/>
                <c:pt idx="0">
                  <c:v>Exhaustive</c:v>
                </c:pt>
              </c:strCache>
            </c:strRef>
          </c:tx>
          <c:dLbls>
            <c:dLbl>
              <c:idx val="0"/>
              <c:layout>
                <c:manualLayout>
                  <c:x val="-2.1075130350511052E-2"/>
                  <c:y val="-0.78177490947119732"/>
                </c:manualLayout>
              </c:layout>
              <c:dLblPos val="inBase"/>
              <c:showLegendKey val="1"/>
              <c:showVal val="1"/>
            </c:dLbl>
            <c:dLbl>
              <c:idx val="2"/>
              <c:layout>
                <c:manualLayout>
                  <c:x val="-3.3368956388309001E-2"/>
                  <c:y val="-0.78177490947119732"/>
                </c:manualLayout>
              </c:layout>
              <c:dLblPos val="inBase"/>
              <c:showLegendKey val="1"/>
              <c:showVal val="1"/>
            </c:dLbl>
            <c:dLbl>
              <c:idx val="3"/>
              <c:layout>
                <c:manualLayout>
                  <c:x val="-1.7562608625425791E-2"/>
                  <c:y val="-0.78177490947119743"/>
                </c:manualLayout>
              </c:layout>
              <c:dLblPos val="inBase"/>
              <c:showLegendKey val="1"/>
              <c:showVal val="1"/>
            </c:dLbl>
            <c:dLbl>
              <c:idx val="4"/>
              <c:layout>
                <c:manualLayout>
                  <c:x val="-7.0250434501703488E-3"/>
                  <c:y val="-0.78177490947119743"/>
                </c:manualLayout>
              </c:layout>
              <c:dLblPos val="inBase"/>
              <c:showLegendKey val="1"/>
              <c:showVal val="1"/>
            </c:dLbl>
            <c:dLbl>
              <c:idx val="5"/>
              <c:layout>
                <c:manualLayout>
                  <c:x val="7.0250434501703488E-3"/>
                  <c:y val="-0.78177490947119743"/>
                </c:manualLayout>
              </c:layout>
              <c:dLblPos val="inBase"/>
              <c:showLegendKey val="1"/>
              <c:showVal val="1"/>
            </c:dLbl>
            <c:dLbl>
              <c:idx val="7"/>
              <c:layout>
                <c:manualLayout>
                  <c:x val="-2.1075130350511052E-2"/>
                  <c:y val="-0.77887944684352994"/>
                </c:manualLayout>
              </c:layout>
              <c:dLblPos val="inBase"/>
              <c:showLegendKey val="1"/>
              <c:showVal val="1"/>
            </c:dLbl>
            <c:dLbl>
              <c:idx val="8"/>
              <c:layout>
                <c:manualLayout>
                  <c:x val="-1.0537565175255477E-2"/>
                  <c:y val="-0.77887944684352994"/>
                </c:manualLayout>
              </c:layout>
              <c:dLblPos val="inBase"/>
              <c:showLegendKey val="1"/>
              <c:showVal val="1"/>
            </c:dLbl>
            <c:dLbl>
              <c:idx val="9"/>
              <c:layout>
                <c:manualLayout>
                  <c:x val="0"/>
                  <c:y val="-0.78177490947119732"/>
                </c:manualLayout>
              </c:layout>
              <c:dLblPos val="inBase"/>
              <c:showLegendKey val="1"/>
              <c:showVal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1.2293826037798055E-2"/>
                  <c:y val="-0.78177490947119732"/>
                </c:manualLayout>
              </c:layout>
              <c:dLblPos val="inBase"/>
              <c:showLegendKey val="1"/>
              <c:showVal val="1"/>
            </c:dLbl>
            <c:dLbl>
              <c:idx val="12"/>
              <c:layout>
                <c:manualLayout>
                  <c:x val="0"/>
                  <c:y val="-0.77887944684352994"/>
                </c:manualLayout>
              </c:layout>
              <c:dLblPos val="inBase"/>
              <c:showLegendKey val="1"/>
              <c:showVal val="1"/>
            </c:dLbl>
            <c:dLbl>
              <c:idx val="14"/>
              <c:layout>
                <c:manualLayout>
                  <c:x val="-7.0250434501703488E-3"/>
                  <c:y val="-0.78177490947119732"/>
                </c:manualLayout>
              </c:layout>
              <c:dLblPos val="inBase"/>
              <c:showLegendKey val="1"/>
              <c:showVal val="1"/>
            </c:dLbl>
            <c:dLbl>
              <c:idx val="16"/>
              <c:layout>
                <c:manualLayout>
                  <c:x val="0"/>
                  <c:y val="-0.78177490947119732"/>
                </c:manualLayout>
              </c:layout>
              <c:dLblPos val="inBase"/>
              <c:showLegendKey val="1"/>
              <c:showVal val="1"/>
            </c:dLbl>
            <c:dLblPos val="inBase"/>
            <c:showLegendKey val="1"/>
            <c:showVal val="1"/>
          </c:dLbls>
          <c:cat>
            <c:strRef>
              <c:f>Sheet1!$B$3:$B$19</c:f>
              <c:strCache>
                <c:ptCount val="17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  <c:pt idx="16">
                  <c:v>Average</c:v>
                </c:pt>
              </c:strCache>
            </c:strRef>
          </c:cat>
          <c:val>
            <c:numRef>
              <c:f>Sheet1!$L$3:$L$19</c:f>
              <c:numCache>
                <c:formatCode>General</c:formatCode>
                <c:ptCount val="17"/>
                <c:pt idx="0">
                  <c:v>970.7</c:v>
                </c:pt>
                <c:pt idx="1">
                  <c:v>0.5</c:v>
                </c:pt>
                <c:pt idx="2">
                  <c:v>60.1</c:v>
                </c:pt>
                <c:pt idx="3">
                  <c:v>114.5</c:v>
                </c:pt>
                <c:pt idx="4">
                  <c:v>261.7</c:v>
                </c:pt>
                <c:pt idx="5">
                  <c:v>142.4</c:v>
                </c:pt>
                <c:pt idx="6">
                  <c:v>0.2</c:v>
                </c:pt>
                <c:pt idx="7">
                  <c:v>206.1</c:v>
                </c:pt>
                <c:pt idx="8">
                  <c:v>189.7</c:v>
                </c:pt>
                <c:pt idx="9">
                  <c:v>41.2</c:v>
                </c:pt>
                <c:pt idx="10">
                  <c:v>-0.5</c:v>
                </c:pt>
                <c:pt idx="11">
                  <c:v>54.3</c:v>
                </c:pt>
                <c:pt idx="12">
                  <c:v>180</c:v>
                </c:pt>
                <c:pt idx="13">
                  <c:v>0.70000000000000062</c:v>
                </c:pt>
                <c:pt idx="14">
                  <c:v>272</c:v>
                </c:pt>
                <c:pt idx="16">
                  <c:v>166.23999999999998</c:v>
                </c:pt>
              </c:numCache>
            </c:numRef>
          </c:val>
        </c:ser>
        <c:axId val="42189568"/>
        <c:axId val="42191104"/>
      </c:barChart>
      <c:catAx>
        <c:axId val="4218956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2191104"/>
        <c:crosses val="autoZero"/>
        <c:auto val="1"/>
        <c:lblAlgn val="ctr"/>
        <c:lblOffset val="100"/>
        <c:tickLblSkip val="2"/>
        <c:tickMarkSkip val="1"/>
      </c:catAx>
      <c:valAx>
        <c:axId val="42191104"/>
        <c:scaling>
          <c:orientation val="minMax"/>
          <c:max val="4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Overhead</a:t>
                </a:r>
              </a:p>
            </c:rich>
          </c:tx>
          <c:layout>
            <c:manualLayout>
              <c:xMode val="edge"/>
              <c:yMode val="edge"/>
              <c:x val="2.1108179419525225E-2"/>
              <c:y val="0.42299349240780931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21895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294230582288431"/>
          <c:y val="1.9689077326872687E-3"/>
          <c:w val="0.66490765171503963"/>
          <c:h val="5.2060737527115312E-2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1021087680355153E-2"/>
          <c:y val="7.9934747145187696E-2"/>
          <c:w val="0.90788013318534966"/>
          <c:h val="0.84502446982055468"/>
        </c:manualLayout>
      </c:layout>
      <c:barChart>
        <c:barDir val="col"/>
        <c:grouping val="clustered"/>
        <c:ser>
          <c:idx val="0"/>
          <c:order val="0"/>
          <c:tx>
            <c:strRef>
              <c:f>Sheet5!$D$2</c:f>
              <c:strCache>
                <c:ptCount val="1"/>
                <c:pt idx="0">
                  <c:v>Global sampling   </c:v>
                </c:pt>
              </c:strCache>
            </c:strRef>
          </c:tx>
          <c:cat>
            <c:strRef>
              <c:f>Sheet5!$A$3:$A$19</c:f>
              <c:strCache>
                <c:ptCount val="17"/>
                <c:pt idx="0">
                  <c:v>eclipse</c:v>
                </c:pt>
                <c:pt idx="1">
                  <c:v>db</c:v>
                </c:pt>
                <c:pt idx="2">
                  <c:v>luindex</c:v>
                </c:pt>
                <c:pt idx="3">
                  <c:v>mpeg</c:v>
                </c:pt>
                <c:pt idx="4">
                  <c:v>jess</c:v>
                </c:pt>
                <c:pt idx="5">
                  <c:v>jack</c:v>
                </c:pt>
                <c:pt idx="6">
                  <c:v>hsqldb</c:v>
                </c:pt>
                <c:pt idx="7">
                  <c:v>javac</c:v>
                </c:pt>
                <c:pt idx="8">
                  <c:v>chart</c:v>
                </c:pt>
                <c:pt idx="9">
                  <c:v>fop</c:v>
                </c:pt>
                <c:pt idx="10">
                  <c:v>bloat</c:v>
                </c:pt>
                <c:pt idx="11">
                  <c:v>comp.</c:v>
                </c:pt>
                <c:pt idx="12">
                  <c:v>antlr</c:v>
                </c:pt>
                <c:pt idx="13">
                  <c:v>mtrt</c:v>
                </c:pt>
                <c:pt idx="14">
                  <c:v>pmd</c:v>
                </c:pt>
                <c:pt idx="16">
                  <c:v>Average</c:v>
                </c:pt>
              </c:strCache>
            </c:strRef>
          </c:cat>
          <c:val>
            <c:numRef>
              <c:f>Sheet5!$D$3:$D$19</c:f>
              <c:numCache>
                <c:formatCode>General</c:formatCode>
                <c:ptCount val="17"/>
                <c:pt idx="0">
                  <c:v>66.19</c:v>
                </c:pt>
                <c:pt idx="1">
                  <c:v>73.679999999999978</c:v>
                </c:pt>
                <c:pt idx="2">
                  <c:v>73.679999999999978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54.9</c:v>
                </c:pt>
                <c:pt idx="7">
                  <c:v>94.59</c:v>
                </c:pt>
                <c:pt idx="8">
                  <c:v>100</c:v>
                </c:pt>
                <c:pt idx="9">
                  <c:v>74.239999999999995</c:v>
                </c:pt>
                <c:pt idx="10">
                  <c:v>100</c:v>
                </c:pt>
                <c:pt idx="11">
                  <c:v>100</c:v>
                </c:pt>
                <c:pt idx="12">
                  <c:v>82.35</c:v>
                </c:pt>
                <c:pt idx="13">
                  <c:v>100</c:v>
                </c:pt>
                <c:pt idx="14">
                  <c:v>59.260000000000012</c:v>
                </c:pt>
                <c:pt idx="16">
                  <c:v>87.01</c:v>
                </c:pt>
              </c:numCache>
            </c:numRef>
          </c:val>
        </c:ser>
        <c:ser>
          <c:idx val="1"/>
          <c:order val="1"/>
          <c:tx>
            <c:strRef>
              <c:f>Sheet5!$M$2</c:f>
              <c:strCache>
                <c:ptCount val="1"/>
                <c:pt idx="0">
                  <c:v>Origin-centric sampling</c:v>
                </c:pt>
              </c:strCache>
            </c:strRef>
          </c:tx>
          <c:cat>
            <c:strRef>
              <c:f>Sheet5!$A$3:$A$19</c:f>
              <c:strCache>
                <c:ptCount val="17"/>
                <c:pt idx="0">
                  <c:v>eclipse</c:v>
                </c:pt>
                <c:pt idx="1">
                  <c:v>db</c:v>
                </c:pt>
                <c:pt idx="2">
                  <c:v>luindex</c:v>
                </c:pt>
                <c:pt idx="3">
                  <c:v>mpeg</c:v>
                </c:pt>
                <c:pt idx="4">
                  <c:v>jess</c:v>
                </c:pt>
                <c:pt idx="5">
                  <c:v>jack</c:v>
                </c:pt>
                <c:pt idx="6">
                  <c:v>hsqldb</c:v>
                </c:pt>
                <c:pt idx="7">
                  <c:v>javac</c:v>
                </c:pt>
                <c:pt idx="8">
                  <c:v>chart</c:v>
                </c:pt>
                <c:pt idx="9">
                  <c:v>fop</c:v>
                </c:pt>
                <c:pt idx="10">
                  <c:v>bloat</c:v>
                </c:pt>
                <c:pt idx="11">
                  <c:v>comp.</c:v>
                </c:pt>
                <c:pt idx="12">
                  <c:v>antlr</c:v>
                </c:pt>
                <c:pt idx="13">
                  <c:v>mtrt</c:v>
                </c:pt>
                <c:pt idx="14">
                  <c:v>pmd</c:v>
                </c:pt>
                <c:pt idx="16">
                  <c:v>Average</c:v>
                </c:pt>
              </c:strCache>
            </c:strRef>
          </c:cat>
          <c:val>
            <c:numRef>
              <c:f>Sheet5!$M$3:$M$19</c:f>
              <c:numCache>
                <c:formatCode>General</c:formatCode>
                <c:ptCount val="17"/>
                <c:pt idx="0">
                  <c:v>96.43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6">
                  <c:v>99.76</c:v>
                </c:pt>
              </c:numCache>
            </c:numRef>
          </c:val>
        </c:ser>
        <c:axId val="34910976"/>
        <c:axId val="34912512"/>
      </c:barChart>
      <c:catAx>
        <c:axId val="349109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34912512"/>
        <c:crosses val="autoZero"/>
        <c:auto val="1"/>
        <c:lblAlgn val="ctr"/>
        <c:lblOffset val="100"/>
        <c:tickLblSkip val="1"/>
        <c:tickMarkSkip val="1"/>
      </c:catAx>
      <c:valAx>
        <c:axId val="34912512"/>
        <c:scaling>
          <c:orientation val="minMax"/>
          <c:max val="100"/>
        </c:scaling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Percent of allocation sites sampled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28221859706362196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34910976"/>
        <c:crosses val="autoZero"/>
        <c:crossBetween val="between"/>
      </c:valAx>
      <c:spPr>
        <a:solidFill>
          <a:sysClr val="windowText" lastClr="000000"/>
        </a:solidFill>
      </c:spPr>
    </c:plotArea>
    <c:legend>
      <c:legendPos val="t"/>
      <c:legendEntry>
        <c:idx val="0"/>
        <c:txPr>
          <a:bodyPr/>
          <a:lstStyle/>
          <a:p>
            <a:pPr>
              <a:defRPr sz="11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en-US"/>
          </a:p>
        </c:txPr>
      </c:legendEntry>
      <c:layout>
        <c:manualLayout>
          <c:xMode val="edge"/>
          <c:yMode val="edge"/>
          <c:x val="0.38068812430632631"/>
          <c:y val="4.8939641109298597E-3"/>
          <c:w val="0.37824600738467073"/>
          <c:h val="3.9151712887438822E-2"/>
        </c:manualLayout>
      </c:layout>
    </c:legend>
    <c:plotVisOnly val="1"/>
    <c:dispBlanksAs val="gap"/>
  </c:chart>
  <c:spPr>
    <a:solidFill>
      <a:schemeClr val="tx1"/>
    </a:solidFill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22163588390561"/>
          <c:y val="0.12798264642082441"/>
          <c:w val="0.87730870712401265"/>
          <c:h val="0.7635574837310195"/>
        </c:manualLayout>
      </c:layout>
      <c:barChart>
        <c:barDir val="col"/>
        <c:grouping val="clustered"/>
        <c:ser>
          <c:idx val="0"/>
          <c:order val="0"/>
          <c:tx>
            <c:strRef>
              <c:f>Sheet1!$D$2</c:f>
              <c:strCache>
                <c:ptCount val="1"/>
                <c:pt idx="0">
                  <c:v>QVM Measured Overhead  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Sheet1!$B$3:$B$17</c:f>
              <c:strCache>
                <c:ptCount val="15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</c:strCache>
            </c:strRef>
          </c:cat>
          <c:val>
            <c:numRef>
              <c:f>Sheet1!$D$3:$D$17</c:f>
              <c:numCache>
                <c:formatCode>General</c:formatCode>
                <c:ptCount val="15"/>
                <c:pt idx="0">
                  <c:v>9.67</c:v>
                </c:pt>
                <c:pt idx="1">
                  <c:v>0.33000000000000151</c:v>
                </c:pt>
                <c:pt idx="2">
                  <c:v>8.5</c:v>
                </c:pt>
                <c:pt idx="3">
                  <c:v>1.1700000000000021</c:v>
                </c:pt>
                <c:pt idx="4">
                  <c:v>9.8800000000000008</c:v>
                </c:pt>
                <c:pt idx="5">
                  <c:v>9.5</c:v>
                </c:pt>
                <c:pt idx="6">
                  <c:v>0.30000000000000032</c:v>
                </c:pt>
                <c:pt idx="7">
                  <c:v>10.1</c:v>
                </c:pt>
                <c:pt idx="8">
                  <c:v>9.49</c:v>
                </c:pt>
                <c:pt idx="9">
                  <c:v>9.66</c:v>
                </c:pt>
                <c:pt idx="10">
                  <c:v>0.19</c:v>
                </c:pt>
                <c:pt idx="11">
                  <c:v>11.1</c:v>
                </c:pt>
                <c:pt idx="12">
                  <c:v>6.8</c:v>
                </c:pt>
                <c:pt idx="13">
                  <c:v>0.70000000000000062</c:v>
                </c:pt>
                <c:pt idx="14">
                  <c:v>9.59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Actual Overhead   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Sheet1!$B$3:$B$17</c:f>
              <c:strCache>
                <c:ptCount val="15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</c:strCache>
            </c:strRef>
          </c:cat>
          <c:val>
            <c:numRef>
              <c:f>Sheet1!$E$3:$E$17</c:f>
              <c:numCache>
                <c:formatCode>General</c:formatCode>
                <c:ptCount val="15"/>
                <c:pt idx="0">
                  <c:v>13.9</c:v>
                </c:pt>
                <c:pt idx="1">
                  <c:v>0</c:v>
                </c:pt>
                <c:pt idx="2">
                  <c:v>8.4</c:v>
                </c:pt>
                <c:pt idx="3">
                  <c:v>4.7</c:v>
                </c:pt>
                <c:pt idx="4">
                  <c:v>12</c:v>
                </c:pt>
                <c:pt idx="5">
                  <c:v>4.5</c:v>
                </c:pt>
                <c:pt idx="6">
                  <c:v>0.1</c:v>
                </c:pt>
                <c:pt idx="7">
                  <c:v>15.3</c:v>
                </c:pt>
                <c:pt idx="8">
                  <c:v>11.8</c:v>
                </c:pt>
                <c:pt idx="9">
                  <c:v>14.6</c:v>
                </c:pt>
                <c:pt idx="10">
                  <c:v>1</c:v>
                </c:pt>
                <c:pt idx="11">
                  <c:v>11</c:v>
                </c:pt>
                <c:pt idx="12">
                  <c:v>6.1</c:v>
                </c:pt>
                <c:pt idx="13">
                  <c:v>1.3</c:v>
                </c:pt>
                <c:pt idx="14">
                  <c:v>13.8</c:v>
                </c:pt>
              </c:numCache>
            </c:numRef>
          </c:val>
        </c:ser>
        <c:axId val="42270720"/>
        <c:axId val="42272256"/>
      </c:barChart>
      <c:catAx>
        <c:axId val="422707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2272256"/>
        <c:crosses val="autoZero"/>
        <c:auto val="1"/>
        <c:lblAlgn val="ctr"/>
        <c:lblOffset val="100"/>
        <c:tickLblSkip val="2"/>
        <c:tickMarkSkip val="1"/>
      </c:catAx>
      <c:valAx>
        <c:axId val="42272256"/>
        <c:scaling>
          <c:orientation val="minMax"/>
          <c:min val="0"/>
        </c:scaling>
        <c:axPos val="l"/>
        <c:majorGridlines>
          <c:spPr>
            <a:ln w="3175">
              <a:solidFill>
                <a:sysClr val="window" lastClr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Overhead </a:t>
                </a:r>
                <a:r>
                  <a:rPr lang="en-US" sz="1200" dirty="0"/>
                  <a:t>(%)</a:t>
                </a:r>
              </a:p>
            </c:rich>
          </c:tx>
          <c:layout>
            <c:manualLayout>
              <c:xMode val="edge"/>
              <c:yMode val="edge"/>
              <c:x val="2.1108179419525239E-2"/>
              <c:y val="0.3340563991323233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227072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9683377308707354"/>
          <c:y val="1.7353579175704993E-2"/>
          <c:w val="0.49076517150395782"/>
          <c:h val="5.8568329718004325E-2"/>
        </c:manualLayout>
      </c:layout>
      <c:spPr>
        <a:solidFill>
          <a:schemeClr val="tx1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/>
          </a:pPr>
          <a:endParaRPr lang="en-US"/>
        </a:p>
      </c:txPr>
    </c:legend>
    <c:dispBlanksAs val="gap"/>
  </c:chart>
  <c:spPr>
    <a:solidFill>
      <a:sysClr val="windowText" lastClr="000000"/>
    </a:solidFill>
    <a:ln w="9525">
      <a:noFill/>
    </a:ln>
  </c:spPr>
  <c:txPr>
    <a:bodyPr/>
    <a:lstStyle/>
    <a:p>
      <a:pPr>
        <a:defRPr sz="1000" b="0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667546174143426E-2"/>
          <c:y val="0.11713665943600929"/>
          <c:w val="0.88786279683377312"/>
          <c:h val="0.7852494577006508"/>
        </c:manualLayout>
      </c:layout>
      <c:barChart>
        <c:barDir val="col"/>
        <c:grouping val="clustered"/>
        <c:ser>
          <c:idx val="0"/>
          <c:order val="0"/>
          <c:tx>
            <c:strRef>
              <c:f>Sheet1!$H$2</c:f>
              <c:strCache>
                <c:ptCount val="1"/>
                <c:pt idx="0">
                  <c:v>Base overhead   </c:v>
                </c:pt>
              </c:strCache>
            </c:strRef>
          </c:tx>
          <c:cat>
            <c:strRef>
              <c:f>Sheet1!$B$3:$B$19</c:f>
              <c:strCache>
                <c:ptCount val="17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  <c:pt idx="16">
                  <c:v>Average</c:v>
                </c:pt>
              </c:strCache>
            </c:strRef>
          </c:cat>
          <c:val>
            <c:numRef>
              <c:f>Sheet1!$H$3:$H$19</c:f>
              <c:numCache>
                <c:formatCode>General</c:formatCode>
                <c:ptCount val="17"/>
                <c:pt idx="0">
                  <c:v>1.3</c:v>
                </c:pt>
                <c:pt idx="1">
                  <c:v>0.1</c:v>
                </c:pt>
                <c:pt idx="2">
                  <c:v>0.9</c:v>
                </c:pt>
                <c:pt idx="3">
                  <c:v>2.5</c:v>
                </c:pt>
                <c:pt idx="4">
                  <c:v>2.5</c:v>
                </c:pt>
                <c:pt idx="5">
                  <c:v>1.5</c:v>
                </c:pt>
                <c:pt idx="6">
                  <c:v>0.1</c:v>
                </c:pt>
                <c:pt idx="7">
                  <c:v>1.2</c:v>
                </c:pt>
                <c:pt idx="8">
                  <c:v>0.60000000000000064</c:v>
                </c:pt>
                <c:pt idx="9">
                  <c:v>0.4</c:v>
                </c:pt>
                <c:pt idx="10">
                  <c:v>0.5</c:v>
                </c:pt>
                <c:pt idx="11">
                  <c:v>-1.6</c:v>
                </c:pt>
                <c:pt idx="12">
                  <c:v>-1</c:v>
                </c:pt>
                <c:pt idx="13">
                  <c:v>0.8</c:v>
                </c:pt>
                <c:pt idx="14">
                  <c:v>1.3</c:v>
                </c:pt>
                <c:pt idx="16">
                  <c:v>0.74000000000000221</c:v>
                </c:pt>
              </c:numCache>
            </c:numRef>
          </c:val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5% Budget    </c:v>
                </c:pt>
              </c:strCache>
            </c:strRef>
          </c:tx>
          <c:cat>
            <c:strRef>
              <c:f>Sheet1!$B$3:$B$19</c:f>
              <c:strCache>
                <c:ptCount val="17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  <c:pt idx="16">
                  <c:v>Average</c:v>
                </c:pt>
              </c:strCache>
            </c:strRef>
          </c:cat>
          <c:val>
            <c:numRef>
              <c:f>Sheet1!$I$3:$I$19</c:f>
              <c:numCache>
                <c:formatCode>General</c:formatCode>
                <c:ptCount val="17"/>
                <c:pt idx="0">
                  <c:v>7.9</c:v>
                </c:pt>
                <c:pt idx="1">
                  <c:v>0.4</c:v>
                </c:pt>
                <c:pt idx="2">
                  <c:v>6</c:v>
                </c:pt>
                <c:pt idx="3">
                  <c:v>3.8</c:v>
                </c:pt>
                <c:pt idx="4">
                  <c:v>7.2</c:v>
                </c:pt>
                <c:pt idx="5">
                  <c:v>3.1</c:v>
                </c:pt>
                <c:pt idx="6">
                  <c:v>0.2</c:v>
                </c:pt>
                <c:pt idx="7">
                  <c:v>8.7000000000000011</c:v>
                </c:pt>
                <c:pt idx="8">
                  <c:v>6.5</c:v>
                </c:pt>
                <c:pt idx="9">
                  <c:v>8.1</c:v>
                </c:pt>
                <c:pt idx="10">
                  <c:v>5.0999999999999996</c:v>
                </c:pt>
                <c:pt idx="11">
                  <c:v>4.8</c:v>
                </c:pt>
                <c:pt idx="12">
                  <c:v>4.5</c:v>
                </c:pt>
                <c:pt idx="13">
                  <c:v>1.2</c:v>
                </c:pt>
                <c:pt idx="14">
                  <c:v>6.1</c:v>
                </c:pt>
                <c:pt idx="16">
                  <c:v>4.9066666666666734</c:v>
                </c:pt>
              </c:numCache>
            </c:numRef>
          </c:val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10% Budget    </c:v>
                </c:pt>
              </c:strCache>
            </c:strRef>
          </c:tx>
          <c:cat>
            <c:strRef>
              <c:f>Sheet1!$B$3:$B$19</c:f>
              <c:strCache>
                <c:ptCount val="17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  <c:pt idx="16">
                  <c:v>Average</c:v>
                </c:pt>
              </c:strCache>
            </c:strRef>
          </c:cat>
          <c:val>
            <c:numRef>
              <c:f>Sheet1!$J$3:$J$19</c:f>
              <c:numCache>
                <c:formatCode>General</c:formatCode>
                <c:ptCount val="17"/>
                <c:pt idx="0">
                  <c:v>13.9</c:v>
                </c:pt>
                <c:pt idx="1">
                  <c:v>0</c:v>
                </c:pt>
                <c:pt idx="2">
                  <c:v>8.4</c:v>
                </c:pt>
                <c:pt idx="3">
                  <c:v>4.7</c:v>
                </c:pt>
                <c:pt idx="4">
                  <c:v>12</c:v>
                </c:pt>
                <c:pt idx="5">
                  <c:v>4.5</c:v>
                </c:pt>
                <c:pt idx="6">
                  <c:v>0.1</c:v>
                </c:pt>
                <c:pt idx="7">
                  <c:v>15.3</c:v>
                </c:pt>
                <c:pt idx="8">
                  <c:v>11.8</c:v>
                </c:pt>
                <c:pt idx="9">
                  <c:v>14.6</c:v>
                </c:pt>
                <c:pt idx="10">
                  <c:v>1</c:v>
                </c:pt>
                <c:pt idx="11">
                  <c:v>11</c:v>
                </c:pt>
                <c:pt idx="12">
                  <c:v>6.4</c:v>
                </c:pt>
                <c:pt idx="13">
                  <c:v>1.3</c:v>
                </c:pt>
                <c:pt idx="14">
                  <c:v>13.8</c:v>
                </c:pt>
                <c:pt idx="16">
                  <c:v>7.92</c:v>
                </c:pt>
              </c:numCache>
            </c:numRef>
          </c:val>
        </c:ser>
        <c:ser>
          <c:idx val="3"/>
          <c:order val="3"/>
          <c:tx>
            <c:strRef>
              <c:f>Sheet1!$K$2</c:f>
              <c:strCache>
                <c:ptCount val="1"/>
                <c:pt idx="0">
                  <c:v>20% Budget    </c:v>
                </c:pt>
              </c:strCache>
            </c:strRef>
          </c:tx>
          <c:cat>
            <c:strRef>
              <c:f>Sheet1!$B$3:$B$19</c:f>
              <c:strCache>
                <c:ptCount val="17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  <c:pt idx="16">
                  <c:v>Average</c:v>
                </c:pt>
              </c:strCache>
            </c:strRef>
          </c:cat>
          <c:val>
            <c:numRef>
              <c:f>Sheet1!$K$3:$K$19</c:f>
              <c:numCache>
                <c:formatCode>General</c:formatCode>
                <c:ptCount val="17"/>
                <c:pt idx="0">
                  <c:v>24</c:v>
                </c:pt>
                <c:pt idx="1">
                  <c:v>1.2</c:v>
                </c:pt>
                <c:pt idx="2">
                  <c:v>15.7</c:v>
                </c:pt>
                <c:pt idx="3">
                  <c:v>3.9</c:v>
                </c:pt>
                <c:pt idx="4">
                  <c:v>19.899999999999999</c:v>
                </c:pt>
                <c:pt idx="5">
                  <c:v>11.1</c:v>
                </c:pt>
                <c:pt idx="6">
                  <c:v>0.4</c:v>
                </c:pt>
                <c:pt idx="7">
                  <c:v>25.8</c:v>
                </c:pt>
                <c:pt idx="8">
                  <c:v>21.3</c:v>
                </c:pt>
                <c:pt idx="9">
                  <c:v>25.5</c:v>
                </c:pt>
                <c:pt idx="10">
                  <c:v>0.70000000000000062</c:v>
                </c:pt>
                <c:pt idx="11">
                  <c:v>19.8</c:v>
                </c:pt>
                <c:pt idx="12">
                  <c:v>9.1</c:v>
                </c:pt>
                <c:pt idx="13">
                  <c:v>1</c:v>
                </c:pt>
                <c:pt idx="14">
                  <c:v>21.2</c:v>
                </c:pt>
                <c:pt idx="16">
                  <c:v>13.373333333333354</c:v>
                </c:pt>
              </c:numCache>
            </c:numRef>
          </c:val>
        </c:ser>
        <c:ser>
          <c:idx val="4"/>
          <c:order val="4"/>
          <c:tx>
            <c:strRef>
              <c:f>Sheet1!$L$2</c:f>
              <c:strCache>
                <c:ptCount val="1"/>
                <c:pt idx="0">
                  <c:v>Exhaustive</c:v>
                </c:pt>
              </c:strCache>
            </c:strRef>
          </c:tx>
          <c:dLbls>
            <c:dLbl>
              <c:idx val="12"/>
              <c:dLblPos val="ctr"/>
              <c:showVal val="1"/>
            </c:dLbl>
            <c:showVal val="1"/>
          </c:dLbls>
          <c:cat>
            <c:strRef>
              <c:f>Sheet1!$B$3:$B$19</c:f>
              <c:strCache>
                <c:ptCount val="17"/>
                <c:pt idx="0">
                  <c:v>javac</c:v>
                </c:pt>
                <c:pt idx="1">
                  <c:v>compress</c:v>
                </c:pt>
                <c:pt idx="2">
                  <c:v>jess</c:v>
                </c:pt>
                <c:pt idx="3">
                  <c:v>mpeg</c:v>
                </c:pt>
                <c:pt idx="4">
                  <c:v>jack</c:v>
                </c:pt>
                <c:pt idx="5">
                  <c:v>mtrt</c:v>
                </c:pt>
                <c:pt idx="6">
                  <c:v>db</c:v>
                </c:pt>
                <c:pt idx="7">
                  <c:v>eclipse</c:v>
                </c:pt>
                <c:pt idx="8">
                  <c:v>luindex</c:v>
                </c:pt>
                <c:pt idx="9">
                  <c:v>fop</c:v>
                </c:pt>
                <c:pt idx="10">
                  <c:v>bloat</c:v>
                </c:pt>
                <c:pt idx="11">
                  <c:v>antlr</c:v>
                </c:pt>
                <c:pt idx="12">
                  <c:v>hsqldb</c:v>
                </c:pt>
                <c:pt idx="13">
                  <c:v>pmd</c:v>
                </c:pt>
                <c:pt idx="14">
                  <c:v>chart</c:v>
                </c:pt>
                <c:pt idx="16">
                  <c:v>Average</c:v>
                </c:pt>
              </c:strCache>
            </c:strRef>
          </c:cat>
          <c:val>
            <c:numRef>
              <c:f>Sheet1!$L$3:$L$19</c:f>
              <c:numCache>
                <c:formatCode>General</c:formatCode>
                <c:ptCount val="17"/>
                <c:pt idx="0">
                  <c:v>970.7</c:v>
                </c:pt>
                <c:pt idx="1">
                  <c:v>0.5</c:v>
                </c:pt>
                <c:pt idx="2">
                  <c:v>60.1</c:v>
                </c:pt>
                <c:pt idx="3">
                  <c:v>114.5</c:v>
                </c:pt>
                <c:pt idx="4">
                  <c:v>261.7</c:v>
                </c:pt>
                <c:pt idx="5">
                  <c:v>142.4</c:v>
                </c:pt>
                <c:pt idx="6">
                  <c:v>0.2</c:v>
                </c:pt>
                <c:pt idx="7">
                  <c:v>206.1</c:v>
                </c:pt>
                <c:pt idx="8">
                  <c:v>189.7</c:v>
                </c:pt>
                <c:pt idx="9">
                  <c:v>41.2</c:v>
                </c:pt>
                <c:pt idx="10">
                  <c:v>-0.5</c:v>
                </c:pt>
                <c:pt idx="11">
                  <c:v>54.3</c:v>
                </c:pt>
                <c:pt idx="12">
                  <c:v>180</c:v>
                </c:pt>
                <c:pt idx="13">
                  <c:v>0.70000000000000062</c:v>
                </c:pt>
                <c:pt idx="14">
                  <c:v>272</c:v>
                </c:pt>
                <c:pt idx="16">
                  <c:v>166.23999999999998</c:v>
                </c:pt>
              </c:numCache>
            </c:numRef>
          </c:val>
        </c:ser>
        <c:axId val="42328064"/>
        <c:axId val="42329600"/>
      </c:barChart>
      <c:catAx>
        <c:axId val="423280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2329600"/>
        <c:crosses val="autoZero"/>
        <c:auto val="1"/>
        <c:lblAlgn val="ctr"/>
        <c:lblOffset val="100"/>
        <c:tickLblSkip val="2"/>
        <c:tickMarkSkip val="1"/>
      </c:catAx>
      <c:valAx>
        <c:axId val="42329600"/>
        <c:scaling>
          <c:orientation val="minMax"/>
          <c:max val="4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 smtClean="0"/>
                  <a:t>Percent Overhead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2.1108179419525225E-2"/>
              <c:y val="0.42299349240780931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2328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448548812665002"/>
          <c:y val="1.7353579175704993E-2"/>
          <c:w val="0.66490765171503963"/>
          <c:h val="5.2060737527115312E-2"/>
        </c:manualLayout>
      </c:layout>
    </c:legend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559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559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E550A-AC5C-4E76-886B-8AC00034C84E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087"/>
            <a:ext cx="3004820" cy="4559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661087"/>
            <a:ext cx="3004820" cy="4559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7FBD4-5930-4304-90C6-6BC14BE496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559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559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B2F01-B907-4735-A1C5-2C3D23727742}" type="datetimeFigureOut">
              <a:rPr lang="en-US" smtClean="0"/>
              <a:pPr/>
              <a:t>4/14/2008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84213"/>
            <a:ext cx="4559300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31335"/>
            <a:ext cx="5547360" cy="410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087"/>
            <a:ext cx="3004820" cy="4559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661087"/>
            <a:ext cx="3004820" cy="4559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142A6-5CCC-49AC-9088-0BDE86744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0044C4-8075-441E-93D3-4A698B9A0C8B}" type="slidenum">
              <a:rPr lang="en-GB"/>
              <a:pPr/>
              <a:t>16</a:t>
            </a:fld>
            <a:endParaRPr lang="en-GB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7450" y="692150"/>
            <a:ext cx="4559300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987" y="4330473"/>
            <a:ext cx="5547644" cy="41030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D8974-87AF-469A-9551-444AA913398C}" type="slidenum">
              <a:rPr lang="en-US"/>
              <a:pPr/>
              <a:t>2</a:t>
            </a:fld>
            <a:endParaRPr lang="en-US"/>
          </a:p>
        </p:txBody>
      </p:sp>
      <p:sp>
        <p:nvSpPr>
          <p:cNvPr id="132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isHeap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(Object o) Returns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if object o is pointed to by a heap object, false otherwise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isShared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(Object o) Returns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if object o is pointed to by two or more heap objects, false otherwise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isObjectOwned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(Object o1, Object o2) Returns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if o1 dominates o2, false otherwise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isObjectOwned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(Object o) Returns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if the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 pointed to by this dominates o, false otherwise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isThreadOwned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(Thread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Object o) Returns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if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dominates o, false otherwise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isThreadOwned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(Object o) Returns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if the current thread dominates o, false otherwise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isUniqueOwner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(Object root) Returns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if root dominates all objects in TC(root), false otherwise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isReachable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(Object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Object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F9802-7158-4FFD-A05A-868E2E8749D5}" type="slidenum">
              <a:rPr lang="en-US"/>
              <a:pPr/>
              <a:t>3</a:t>
            </a:fld>
            <a:endParaRPr lang="en-US"/>
          </a:p>
        </p:txBody>
      </p:sp>
      <p:sp>
        <p:nvSpPr>
          <p:cNvPr id="133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42A6-5CCC-49AC-9088-0BDE867443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4/14/2008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4/14/2008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4/14/2008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4/14/2008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4/14/2008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4/14/2008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4/14/2008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4/14/2008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4/14/2008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4/14/2008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4/14/2008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4/14/2008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772400" cy="1975104"/>
          </a:xfrm>
        </p:spPr>
        <p:txBody>
          <a:bodyPr/>
          <a:lstStyle/>
          <a:p>
            <a:r>
              <a:rPr lang="en-US" sz="8800" dirty="0" smtClean="0"/>
              <a:t>QVM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 Efficient Runtime for Detecting Defects</a:t>
            </a:r>
          </a:p>
          <a:p>
            <a:r>
              <a:rPr lang="en-US" sz="3200" dirty="0" smtClean="0"/>
              <a:t>in Deployed Systems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25525" y="4953000"/>
            <a:ext cx="1782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Matt Arnold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94934" y="4953000"/>
            <a:ext cx="206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Martin </a:t>
            </a:r>
            <a:r>
              <a:rPr lang="en-US" sz="2400" b="1" dirty="0" err="1" smtClean="0"/>
              <a:t>Vechev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45125" y="4953000"/>
            <a:ext cx="164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3"/>
                </a:solidFill>
              </a:rPr>
              <a:t>Eran</a:t>
            </a:r>
            <a:r>
              <a:rPr lang="en-US" sz="2400" b="1" dirty="0" smtClean="0">
                <a:solidFill>
                  <a:schemeClr val="accent3"/>
                </a:solidFill>
              </a:rPr>
              <a:t> </a:t>
            </a:r>
            <a:r>
              <a:rPr lang="en-US" sz="2400" b="1" dirty="0" err="1" smtClean="0">
                <a:solidFill>
                  <a:schemeClr val="accent3"/>
                </a:solidFill>
              </a:rPr>
              <a:t>Yahav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Example: </a:t>
            </a:r>
            <a:r>
              <a:rPr lang="en-US" dirty="0" err="1" smtClean="0"/>
              <a:t>Azureus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19937"/>
            <a:ext cx="5334000" cy="442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19376" y="6260068"/>
            <a:ext cx="284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  160 million downloads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QVM: GDI Resource Leaks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339876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QVM ERROR: [</a:t>
            </a:r>
            <a:r>
              <a:rPr lang="en-US" sz="2400" dirty="0" err="1" smtClean="0">
                <a:solidFill>
                  <a:srgbClr val="FFC000"/>
                </a:solidFill>
              </a:rPr>
              <a:t>Resource_not_disposed</a:t>
            </a:r>
            <a:r>
              <a:rPr lang="en-US" sz="2400" dirty="0" smtClean="0"/>
              <a:t>] object [0x98837030]</a:t>
            </a:r>
          </a:p>
          <a:p>
            <a:r>
              <a:rPr lang="en-US" sz="2400" dirty="0" smtClean="0"/>
              <a:t>of class [</a:t>
            </a:r>
            <a:r>
              <a:rPr lang="en-US" sz="2400" dirty="0" smtClean="0">
                <a:solidFill>
                  <a:schemeClr val="accent3"/>
                </a:solidFill>
              </a:rPr>
              <a:t>org/eclipse/</a:t>
            </a:r>
            <a:r>
              <a:rPr lang="en-US" sz="2400" dirty="0" err="1" smtClean="0">
                <a:solidFill>
                  <a:schemeClr val="accent3"/>
                </a:solidFill>
              </a:rPr>
              <a:t>swt</a:t>
            </a:r>
            <a:r>
              <a:rPr lang="en-US" sz="2400" dirty="0" smtClean="0">
                <a:solidFill>
                  <a:schemeClr val="accent3"/>
                </a:solidFill>
              </a:rPr>
              <a:t>/graphics/Image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allocated at site ID 2742 in method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chemeClr val="accent3"/>
                </a:solidFill>
              </a:rPr>
              <a:t>com/</a:t>
            </a:r>
            <a:r>
              <a:rPr lang="en-US" sz="2400" dirty="0" err="1" smtClean="0">
                <a:solidFill>
                  <a:schemeClr val="accent3"/>
                </a:solidFill>
              </a:rPr>
              <a:t>aelitis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dirty="0" err="1" smtClean="0">
                <a:solidFill>
                  <a:schemeClr val="accent3"/>
                </a:solidFill>
              </a:rPr>
              <a:t>azureus</a:t>
            </a:r>
            <a:r>
              <a:rPr lang="en-US" sz="2400" dirty="0" smtClean="0">
                <a:solidFill>
                  <a:schemeClr val="accent3"/>
                </a:solidFill>
              </a:rPr>
              <a:t>/.../</a:t>
            </a:r>
            <a:r>
              <a:rPr lang="en-US" sz="2400" dirty="0" err="1" smtClean="0">
                <a:solidFill>
                  <a:schemeClr val="accent3"/>
                </a:solidFill>
              </a:rPr>
              <a:t>ListView.handleResize</a:t>
            </a:r>
            <a:r>
              <a:rPr lang="en-US" sz="2400" dirty="0" smtClean="0">
                <a:solidFill>
                  <a:schemeClr val="accent3"/>
                </a:solidFill>
              </a:rPr>
              <a:t>(Z)V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died in state [UNDISPOSED]</a:t>
            </a:r>
          </a:p>
          <a:p>
            <a:r>
              <a:rPr lang="en-US" sz="2400" dirty="0" smtClean="0"/>
              <a:t>with last QVM method [</a:t>
            </a:r>
            <a:r>
              <a:rPr lang="en-US" sz="2400" dirty="0" smtClean="0">
                <a:solidFill>
                  <a:schemeClr val="accent3"/>
                </a:solidFill>
              </a:rPr>
              <a:t>org/.../</a:t>
            </a:r>
            <a:r>
              <a:rPr lang="en-US" sz="2400" dirty="0" err="1" smtClean="0">
                <a:solidFill>
                  <a:schemeClr val="accent3"/>
                </a:solidFill>
              </a:rPr>
              <a:t>Image.isDisposed</a:t>
            </a:r>
            <a:r>
              <a:rPr lang="en-US" sz="2400" dirty="0" smtClean="0">
                <a:solidFill>
                  <a:schemeClr val="accent3"/>
                </a:solidFill>
              </a:rPr>
              <a:t>()Z</a:t>
            </a:r>
            <a:r>
              <a:rPr lang="en-US" sz="2400" dirty="0" smtClean="0"/>
              <a:t>].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dfa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62028"/>
            <a:ext cx="5052591" cy="6367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dfa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"/>
            <a:ext cx="9296400" cy="11715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Leaking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6019800" cy="4572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class </a:t>
            </a:r>
            <a:r>
              <a:rPr lang="en-US" dirty="0" err="1" smtClean="0"/>
              <a:t>ListView</a:t>
            </a:r>
            <a:r>
              <a:rPr lang="en-US" dirty="0" smtClean="0"/>
              <a:t> extends ... {</a:t>
            </a:r>
          </a:p>
          <a:p>
            <a:pPr>
              <a:buNone/>
            </a:pPr>
            <a:r>
              <a:rPr lang="en-US" dirty="0" smtClean="0"/>
              <a:t>    private Image </a:t>
            </a:r>
            <a:r>
              <a:rPr lang="en-US" dirty="0" err="1" smtClean="0"/>
              <a:t>imgView</a:t>
            </a:r>
            <a:r>
              <a:rPr lang="en-US" dirty="0" smtClean="0"/>
              <a:t> = null; </a:t>
            </a:r>
          </a:p>
          <a:p>
            <a:pPr>
              <a:buNone/>
            </a:pPr>
            <a:r>
              <a:rPr lang="en-US" dirty="0" smtClean="0"/>
              <a:t>    // ...</a:t>
            </a:r>
          </a:p>
          <a:p>
            <a:pPr>
              <a:buNone/>
            </a:pPr>
            <a:r>
              <a:rPr lang="en-US" dirty="0" smtClean="0"/>
              <a:t>    protected void </a:t>
            </a:r>
            <a:r>
              <a:rPr lang="en-US" dirty="0" err="1" smtClean="0"/>
              <a:t>handleResize</a:t>
            </a:r>
            <a:r>
              <a:rPr lang="en-US" dirty="0" smtClean="0"/>
              <a:t>(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bForce</a:t>
            </a:r>
            <a:r>
              <a:rPr lang="en-US" dirty="0" smtClean="0"/>
              <a:t>) { </a:t>
            </a:r>
          </a:p>
          <a:p>
            <a:pPr>
              <a:buNone/>
            </a:pPr>
            <a:r>
              <a:rPr lang="en-US" dirty="0" smtClean="0"/>
              <a:t>    // ...</a:t>
            </a:r>
          </a:p>
          <a:p>
            <a:pPr>
              <a:buNone/>
            </a:pPr>
            <a:r>
              <a:rPr lang="en-US" dirty="0" smtClean="0"/>
              <a:t>    if (</a:t>
            </a:r>
            <a:r>
              <a:rPr lang="en-US" dirty="0" err="1" smtClean="0"/>
              <a:t>imgView</a:t>
            </a:r>
            <a:r>
              <a:rPr lang="en-US" dirty="0" smtClean="0"/>
              <a:t> == null || </a:t>
            </a:r>
            <a:r>
              <a:rPr lang="en-US" dirty="0" err="1" smtClean="0"/>
              <a:t>bForce</a:t>
            </a:r>
            <a:r>
              <a:rPr lang="en-US" dirty="0" smtClean="0"/>
              <a:t>) {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imgView</a:t>
            </a:r>
            <a:r>
              <a:rPr lang="en-US" dirty="0" smtClean="0"/>
              <a:t> = new Image(</a:t>
            </a:r>
            <a:r>
              <a:rPr lang="en-US" dirty="0" err="1" smtClean="0"/>
              <a:t>listCanvas.getDisplay</a:t>
            </a:r>
            <a:r>
              <a:rPr lang="en-US" dirty="0" smtClean="0"/>
              <a:t>(), </a:t>
            </a:r>
            <a:r>
              <a:rPr lang="en-US" dirty="0" err="1" smtClean="0"/>
              <a:t>clientArea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lastBounds</a:t>
            </a:r>
            <a:r>
              <a:rPr lang="en-US" dirty="0" smtClean="0"/>
              <a:t> = new Rectangle(0, 0, 0, 0);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bNeedsRefresh</a:t>
            </a:r>
            <a:r>
              <a:rPr lang="en-US" dirty="0" smtClean="0"/>
              <a:t> = true;</a:t>
            </a:r>
          </a:p>
          <a:p>
            <a:pPr>
              <a:buNone/>
            </a:pPr>
            <a:r>
              <a:rPr lang="en-US" dirty="0" smtClean="0"/>
              <a:t>   } else { </a:t>
            </a:r>
          </a:p>
          <a:p>
            <a:pPr>
              <a:buNone/>
            </a:pPr>
            <a:r>
              <a:rPr lang="en-US" dirty="0" smtClean="0"/>
              <a:t>       // ...  </a:t>
            </a:r>
          </a:p>
          <a:p>
            <a:pPr>
              <a:buNone/>
            </a:pPr>
            <a:r>
              <a:rPr lang="en-US" dirty="0" smtClean="0"/>
              <a:t>   }</a:t>
            </a:r>
          </a:p>
          <a:p>
            <a:pPr>
              <a:buNone/>
            </a:pPr>
            <a:r>
              <a:rPr lang="en-US" dirty="0" smtClean="0"/>
              <a:t>   //  ...</a:t>
            </a:r>
          </a:p>
          <a:p>
            <a:pPr>
              <a:buNone/>
            </a:pPr>
            <a:r>
              <a:rPr lang="en-US" dirty="0" smtClean="0"/>
              <a:t>   }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3546144"/>
            <a:ext cx="5612642" cy="343468"/>
          </a:xfrm>
          <a:prstGeom prst="roundRect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24800" y="2590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stCxn id="11" idx="3"/>
            <a:endCxn id="5" idx="2"/>
          </p:cNvCxnSpPr>
          <p:nvPr/>
        </p:nvCxnSpPr>
        <p:spPr>
          <a:xfrm>
            <a:off x="7652437" y="2857500"/>
            <a:ext cx="272363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29400" y="2672834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imgView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477000" y="2362200"/>
            <a:ext cx="2514600" cy="1981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543800" y="1524000"/>
            <a:ext cx="12954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</a:t>
            </a:r>
          </a:p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5" idx="0"/>
            <a:endCxn id="17" idx="2"/>
          </p:cNvCxnSpPr>
          <p:nvPr/>
        </p:nvCxnSpPr>
        <p:spPr>
          <a:xfrm rot="5400000" flipH="1" flipV="1">
            <a:off x="7962900" y="2362200"/>
            <a:ext cx="457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924800" y="3581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11" idx="2"/>
            <a:endCxn id="23" idx="2"/>
          </p:cNvCxnSpPr>
          <p:nvPr/>
        </p:nvCxnSpPr>
        <p:spPr>
          <a:xfrm rot="16200000" flipH="1">
            <a:off x="7129892" y="3053192"/>
            <a:ext cx="805934" cy="7838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543800" y="4724400"/>
            <a:ext cx="12954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</a:t>
            </a:r>
          </a:p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3" idx="4"/>
            <a:endCxn id="28" idx="0"/>
          </p:cNvCxnSpPr>
          <p:nvPr/>
        </p:nvCxnSpPr>
        <p:spPr>
          <a:xfrm rot="5400000">
            <a:off x="7886700" y="4419600"/>
            <a:ext cx="609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4" grpId="0" animBg="1"/>
      <p:bldP spid="17" grpId="0" animBg="1"/>
      <p:bldP spid="23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560"/>
            <a:ext cx="5867400" cy="4572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protected void </a:t>
            </a:r>
            <a:r>
              <a:rPr lang="en-US" dirty="0" err="1" smtClean="0"/>
              <a:t>handleResize</a:t>
            </a:r>
            <a:r>
              <a:rPr lang="en-US" dirty="0" smtClean="0"/>
              <a:t>(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bForce</a:t>
            </a:r>
            <a:r>
              <a:rPr lang="en-US" dirty="0" smtClean="0"/>
              <a:t>) { </a:t>
            </a:r>
          </a:p>
          <a:p>
            <a:pPr>
              <a:buNone/>
            </a:pPr>
            <a:r>
              <a:rPr lang="en-US" dirty="0" smtClean="0"/>
              <a:t>   // ...</a:t>
            </a:r>
          </a:p>
          <a:p>
            <a:pPr>
              <a:buNone/>
            </a:pPr>
            <a:r>
              <a:rPr lang="en-US" dirty="0" smtClean="0"/>
              <a:t>   if (</a:t>
            </a:r>
            <a:r>
              <a:rPr lang="en-US" dirty="0" err="1" smtClean="0"/>
              <a:t>imgView</a:t>
            </a:r>
            <a:r>
              <a:rPr lang="en-US" dirty="0" smtClean="0"/>
              <a:t> == null || </a:t>
            </a:r>
            <a:r>
              <a:rPr lang="en-US" dirty="0" err="1" smtClean="0"/>
              <a:t>bForce</a:t>
            </a:r>
            <a:r>
              <a:rPr lang="en-US" dirty="0" smtClean="0"/>
              <a:t>) {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if(</a:t>
            </a:r>
            <a:r>
              <a:rPr lang="en-US" dirty="0" err="1" smtClean="0">
                <a:solidFill>
                  <a:srgbClr val="FFFF00"/>
                </a:solidFill>
              </a:rPr>
              <a:t>imgView</a:t>
            </a:r>
            <a:r>
              <a:rPr lang="en-US" dirty="0" smtClean="0">
                <a:solidFill>
                  <a:srgbClr val="FFFF00"/>
                </a:solidFill>
              </a:rPr>
              <a:t> != null &amp;&amp; !</a:t>
            </a:r>
            <a:r>
              <a:rPr lang="en-US" dirty="0" err="1" smtClean="0">
                <a:solidFill>
                  <a:srgbClr val="FFFF00"/>
                </a:solidFill>
              </a:rPr>
              <a:t>imgView.isDisposed</a:t>
            </a:r>
            <a:r>
              <a:rPr lang="en-US" dirty="0" smtClean="0">
                <a:solidFill>
                  <a:srgbClr val="FFFF00"/>
                </a:solidFill>
              </a:rPr>
              <a:t>()) {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        assert(!</a:t>
            </a:r>
            <a:r>
              <a:rPr lang="en-US" sz="3600" dirty="0" err="1" smtClean="0">
                <a:solidFill>
                  <a:srgbClr val="FFFF00"/>
                </a:solidFill>
              </a:rPr>
              <a:t>QVM.isShared</a:t>
            </a:r>
            <a:r>
              <a:rPr lang="en-US" sz="3600" dirty="0" smtClean="0">
                <a:solidFill>
                  <a:srgbClr val="FFFF00"/>
                </a:solidFill>
              </a:rPr>
              <a:t> (</a:t>
            </a:r>
            <a:r>
              <a:rPr lang="en-US" sz="3600" dirty="0" err="1" smtClean="0">
                <a:solidFill>
                  <a:srgbClr val="FFFF00"/>
                </a:solidFill>
              </a:rPr>
              <a:t>imgView</a:t>
            </a:r>
            <a:r>
              <a:rPr lang="en-US" sz="3600" dirty="0" smtClean="0">
                <a:solidFill>
                  <a:srgbClr val="FFFF00"/>
                </a:solidFill>
              </a:rPr>
              <a:t>));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</a:t>
            </a:r>
            <a:r>
              <a:rPr lang="en-US" dirty="0" err="1" smtClean="0">
                <a:solidFill>
                  <a:srgbClr val="FFFF00"/>
                </a:solidFill>
              </a:rPr>
              <a:t>imgView.dispose</a:t>
            </a:r>
            <a:r>
              <a:rPr lang="en-US" dirty="0" smtClean="0">
                <a:solidFill>
                  <a:srgbClr val="FFFF00"/>
                </a:solidFill>
              </a:rPr>
              <a:t>();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}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</a:t>
            </a:r>
            <a:r>
              <a:rPr lang="en-US" dirty="0" err="1" smtClean="0"/>
              <a:t>imgView</a:t>
            </a:r>
            <a:r>
              <a:rPr lang="en-US" dirty="0" smtClean="0"/>
              <a:t> = new Image(</a:t>
            </a:r>
            <a:r>
              <a:rPr lang="en-US" dirty="0" err="1" smtClean="0"/>
              <a:t>listCanvas.getDisplay</a:t>
            </a:r>
            <a:r>
              <a:rPr lang="en-US" dirty="0" smtClean="0"/>
              <a:t>(), </a:t>
            </a:r>
            <a:r>
              <a:rPr lang="en-US" dirty="0" err="1" smtClean="0"/>
              <a:t>clientArea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lastBounds</a:t>
            </a:r>
            <a:r>
              <a:rPr lang="en-US" dirty="0" smtClean="0"/>
              <a:t> = new Rectangle(0, 0, 0, 0);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bNeedsRefresh</a:t>
            </a:r>
            <a:r>
              <a:rPr lang="en-US" dirty="0" smtClean="0"/>
              <a:t> = true;</a:t>
            </a:r>
          </a:p>
          <a:p>
            <a:pPr>
              <a:buNone/>
            </a:pPr>
            <a:r>
              <a:rPr lang="en-US" dirty="0" smtClean="0"/>
              <a:t>   } else {</a:t>
            </a:r>
          </a:p>
          <a:p>
            <a:pPr>
              <a:buNone/>
            </a:pPr>
            <a:r>
              <a:rPr lang="en-US" dirty="0" smtClean="0"/>
              <a:t>   // ...</a:t>
            </a:r>
          </a:p>
          <a:p>
            <a:pPr>
              <a:buNone/>
            </a:pPr>
            <a:r>
              <a:rPr lang="en-US" dirty="0" smtClean="0"/>
              <a:t> } </a:t>
            </a:r>
          </a:p>
          <a:p>
            <a:pPr>
              <a:buNone/>
            </a:pPr>
            <a:r>
              <a:rPr lang="en-US" dirty="0" smtClean="0"/>
              <a:t> //  ...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924800" y="2590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>
            <a:stCxn id="6" idx="3"/>
            <a:endCxn id="4" idx="2"/>
          </p:cNvCxnSpPr>
          <p:nvPr/>
        </p:nvCxnSpPr>
        <p:spPr>
          <a:xfrm>
            <a:off x="7652437" y="2857500"/>
            <a:ext cx="272363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29400" y="2672834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imgView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77000" y="2362200"/>
            <a:ext cx="2514600" cy="1981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543800" y="1524000"/>
            <a:ext cx="12954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</a:t>
            </a:r>
          </a:p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0"/>
            <a:endCxn id="8" idx="2"/>
          </p:cNvCxnSpPr>
          <p:nvPr/>
        </p:nvCxnSpPr>
        <p:spPr>
          <a:xfrm rot="5400000" flipH="1" flipV="1">
            <a:off x="7962900" y="2362200"/>
            <a:ext cx="457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924800" y="3581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6" idx="2"/>
            <a:endCxn id="10" idx="2"/>
          </p:cNvCxnSpPr>
          <p:nvPr/>
        </p:nvCxnSpPr>
        <p:spPr>
          <a:xfrm rot="16200000" flipH="1">
            <a:off x="7129892" y="3053192"/>
            <a:ext cx="805934" cy="7838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543800" y="4724400"/>
            <a:ext cx="12954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</a:t>
            </a:r>
          </a:p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4"/>
            <a:endCxn id="12" idx="0"/>
          </p:cNvCxnSpPr>
          <p:nvPr/>
        </p:nvCxnSpPr>
        <p:spPr>
          <a:xfrm rot="5400000">
            <a:off x="7886700" y="4419600"/>
            <a:ext cx="609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09600" y="2362200"/>
            <a:ext cx="5612642" cy="343468"/>
          </a:xfrm>
          <a:prstGeom prst="roundRect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09600" y="3276600"/>
            <a:ext cx="5612642" cy="343468"/>
          </a:xfrm>
          <a:prstGeom prst="roundRect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" y="3847532"/>
            <a:ext cx="5612642" cy="343468"/>
          </a:xfrm>
          <a:prstGeom prst="roundRect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09600" y="2933132"/>
            <a:ext cx="5612642" cy="343468"/>
          </a:xfrm>
          <a:prstGeom prst="roundRect">
            <a:avLst/>
          </a:prstGeom>
          <a:solidFill>
            <a:srgbClr val="FFC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7" grpId="0" animBg="1"/>
      <p:bldP spid="8" grpId="0" animBg="1"/>
      <p:bldP spid="8" grpId="1" animBg="1"/>
      <p:bldP spid="10" grpId="0" animBg="1"/>
      <p:bldP spid="12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739625" y="2519628"/>
            <a:ext cx="5604472" cy="403357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836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3590610" y="4693395"/>
            <a:ext cx="3261609" cy="66400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>
              <a:lnSpc>
                <a:spcPct val="124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Execution</a:t>
            </a:r>
          </a:p>
          <a:p>
            <a:pPr algn="ctr">
              <a:lnSpc>
                <a:spcPct val="124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Engine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074170" y="3938825"/>
            <a:ext cx="706539" cy="587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event</a:t>
            </a:r>
          </a:p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filters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225970" y="3938825"/>
            <a:ext cx="1044260" cy="633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0816" rIns="81631" bIns="40816"/>
          <a:lstStyle/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event </a:t>
            </a:r>
          </a:p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callbacks</a:t>
            </a:r>
            <a:endParaRPr lang="en-GB" dirty="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76677" y="5795132"/>
            <a:ext cx="1766347" cy="32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>
              <a:lnSpc>
                <a:spcPct val="124000"/>
              </a:lnSpc>
              <a:tabLst>
                <a:tab pos="656582" algn="l"/>
                <a:tab pos="1313162" algn="l"/>
                <a:tab pos="1969745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VM Core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2198384" y="2620198"/>
            <a:ext cx="4759324" cy="78396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202064" y="3107296"/>
            <a:ext cx="883174" cy="32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Clients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853405" y="2691686"/>
            <a:ext cx="938372" cy="52587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>
              <a:lnSpc>
                <a:spcPct val="124000"/>
              </a:lnSpc>
              <a:tabLst>
                <a:tab pos="656582" algn="l"/>
              </a:tabLst>
            </a:pPr>
            <a:r>
              <a:rPr lang="en-GB" sz="16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typestate</a:t>
            </a:r>
          </a:p>
          <a:p>
            <a:pPr algn="ctr">
              <a:lnSpc>
                <a:spcPct val="124000"/>
              </a:lnSpc>
              <a:tabLst>
                <a:tab pos="656582" algn="l"/>
              </a:tabLst>
            </a:pPr>
            <a:r>
              <a:rPr lang="en-GB" sz="16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client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567936" y="2691686"/>
            <a:ext cx="1059808" cy="52587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>
              <a:lnSpc>
                <a:spcPct val="124000"/>
              </a:lnSpc>
              <a:tabLst>
                <a:tab pos="656582" algn="l"/>
              </a:tabLst>
            </a:pPr>
            <a:r>
              <a:rPr lang="en-GB" sz="16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assertions</a:t>
            </a:r>
          </a:p>
          <a:p>
            <a:pPr algn="ctr">
              <a:lnSpc>
                <a:spcPct val="124000"/>
              </a:lnSpc>
              <a:tabLst>
                <a:tab pos="656582" algn="l"/>
              </a:tabLst>
            </a:pPr>
            <a:r>
              <a:rPr lang="en-GB" sz="16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client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4114800" y="2691686"/>
            <a:ext cx="1219200" cy="52587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>
              <a:lnSpc>
                <a:spcPct val="124000"/>
              </a:lnSpc>
              <a:tabLst>
                <a:tab pos="656582" algn="l"/>
              </a:tabLst>
            </a:pPr>
            <a:r>
              <a:rPr lang="en-GB" sz="16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heap probes</a:t>
            </a:r>
          </a:p>
          <a:p>
            <a:pPr algn="ctr">
              <a:lnSpc>
                <a:spcPct val="124000"/>
              </a:lnSpc>
              <a:tabLst>
                <a:tab pos="656582" algn="l"/>
              </a:tabLst>
            </a:pPr>
            <a:r>
              <a:rPr lang="en-GB" sz="1600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client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999670" y="6138938"/>
            <a:ext cx="1413078" cy="32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>
              <a:lnSpc>
                <a:spcPct val="124000"/>
              </a:lnSpc>
              <a:tabLst>
                <a:tab pos="656582" algn="l"/>
                <a:tab pos="131316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QVM</a:t>
            </a: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1868420" y="1769592"/>
            <a:ext cx="5475676" cy="657946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>
              <a:lnSpc>
                <a:spcPct val="124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Application</a:t>
            </a: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647700" y="2620780"/>
            <a:ext cx="969187" cy="6703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81631" tIns="40816" rIns="81631" bIns="40816" anchor="ctr"/>
          <a:lstStyle/>
          <a:p>
            <a:pPr algn="ctr">
              <a:lnSpc>
                <a:spcPct val="124000"/>
              </a:lnSpc>
              <a:tabLst>
                <a:tab pos="65658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typestate</a:t>
            </a:r>
          </a:p>
          <a:p>
            <a:pPr algn="ctr">
              <a:lnSpc>
                <a:spcPct val="124000"/>
              </a:lnSpc>
              <a:tabLst>
                <a:tab pos="65658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specs</a:t>
            </a:r>
          </a:p>
        </p:txBody>
      </p:sp>
      <p:cxnSp>
        <p:nvCxnSpPr>
          <p:cNvPr id="3095" name="AutoShape 23"/>
          <p:cNvCxnSpPr>
            <a:cxnSpLocks noChangeShapeType="1"/>
            <a:stCxn id="3092" idx="3"/>
            <a:endCxn id="3087" idx="1"/>
          </p:cNvCxnSpPr>
          <p:nvPr/>
        </p:nvCxnSpPr>
        <p:spPr bwMode="auto">
          <a:xfrm flipV="1">
            <a:off x="1616887" y="2954623"/>
            <a:ext cx="1236518" cy="134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7535451" y="2681991"/>
            <a:ext cx="998949" cy="6680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81631" tIns="40816" rIns="81631" bIns="40816" anchor="ctr"/>
          <a:lstStyle/>
          <a:p>
            <a:pPr algn="ctr">
              <a:lnSpc>
                <a:spcPct val="124000"/>
              </a:lnSpc>
              <a:tabLst>
                <a:tab pos="65658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violations</a:t>
            </a:r>
          </a:p>
          <a:p>
            <a:pPr algn="ctr">
              <a:lnSpc>
                <a:spcPct val="124000"/>
              </a:lnSpc>
              <a:tabLst>
                <a:tab pos="65658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report</a:t>
            </a: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6093494" y="3905799"/>
            <a:ext cx="176635" cy="759728"/>
          </a:xfrm>
          <a:prstGeom prst="upArrow">
            <a:avLst>
              <a:gd name="adj1" fmla="val 50000"/>
              <a:gd name="adj2" fmla="val 108854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82936" tIns="41469" rIns="82936" bIns="41469" anchor="ctr"/>
          <a:lstStyle/>
          <a:p>
            <a:endParaRPr lang="en-US">
              <a:solidFill>
                <a:schemeClr val="lt1"/>
              </a:solidFill>
            </a:endParaRPr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5837795" y="3905797"/>
            <a:ext cx="176635" cy="786386"/>
          </a:xfrm>
          <a:prstGeom prst="downArrow">
            <a:avLst>
              <a:gd name="adj1" fmla="val 50000"/>
              <a:gd name="adj2" fmla="val 112674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82936" tIns="41469" rIns="82936" bIns="41469" anchor="ctr"/>
          <a:lstStyle/>
          <a:p>
            <a:endParaRPr lang="en-US">
              <a:solidFill>
                <a:schemeClr val="lt1"/>
              </a:solidFill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3190729" y="3227252"/>
            <a:ext cx="263725" cy="348966"/>
          </a:xfrm>
          <a:prstGeom prst="upDownArrow">
            <a:avLst>
              <a:gd name="adj1" fmla="val 44370"/>
              <a:gd name="adj2" fmla="val 3825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82936" tIns="41469" rIns="82936" bIns="41469" anchor="ctr"/>
          <a:lstStyle/>
          <a:p>
            <a:endParaRPr lang="en-US"/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4592538" y="3227252"/>
            <a:ext cx="263725" cy="348966"/>
          </a:xfrm>
          <a:prstGeom prst="upDownArrow">
            <a:avLst>
              <a:gd name="adj1" fmla="val 44370"/>
              <a:gd name="adj2" fmla="val 3825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82936" tIns="41469" rIns="82936" bIns="41469" anchor="ctr"/>
          <a:lstStyle/>
          <a:p>
            <a:endParaRPr lang="en-US">
              <a:solidFill>
                <a:schemeClr val="lt1"/>
              </a:solidFill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5966591" y="3227252"/>
            <a:ext cx="263725" cy="348966"/>
          </a:xfrm>
          <a:prstGeom prst="upDownArrow">
            <a:avLst>
              <a:gd name="adj1" fmla="val 44370"/>
              <a:gd name="adj2" fmla="val 3825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82936" tIns="41469" rIns="82936" bIns="41469" anchor="ctr"/>
          <a:lstStyle/>
          <a:p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3102" name="AutoShape 30"/>
          <p:cNvCxnSpPr>
            <a:cxnSpLocks noChangeShapeType="1"/>
            <a:stCxn id="3085" idx="3"/>
            <a:endCxn id="3096" idx="1"/>
          </p:cNvCxnSpPr>
          <p:nvPr/>
        </p:nvCxnSpPr>
        <p:spPr bwMode="auto">
          <a:xfrm>
            <a:off x="6957708" y="3012179"/>
            <a:ext cx="577743" cy="385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4626270" y="2345143"/>
            <a:ext cx="196261" cy="348966"/>
          </a:xfrm>
          <a:prstGeom prst="down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82936" tIns="41469" rIns="82936" bIns="41469" anchor="ctr"/>
          <a:lstStyle/>
          <a:p>
            <a:endParaRPr lang="en-US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5998483" y="2345143"/>
            <a:ext cx="199941" cy="348966"/>
          </a:xfrm>
          <a:prstGeom prst="downArrow">
            <a:avLst>
              <a:gd name="adj1" fmla="val 50000"/>
              <a:gd name="adj2" fmla="val 44172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82936" tIns="41469" rIns="82936" bIns="41469" anchor="ctr"/>
          <a:lstStyle/>
          <a:p>
            <a:endParaRPr lang="en-US">
              <a:solidFill>
                <a:schemeClr val="lt1"/>
              </a:solidFill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905000" y="3831886"/>
            <a:ext cx="5324801" cy="22937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14506" y="3859753"/>
            <a:ext cx="4595650" cy="2010191"/>
            <a:chOff x="614506" y="3859753"/>
            <a:chExt cx="4595650" cy="2010191"/>
          </a:xfrm>
        </p:grpSpPr>
        <p:sp>
          <p:nvSpPr>
            <p:cNvPr id="3093" name="AutoShape 21"/>
            <p:cNvSpPr>
              <a:spLocks noChangeArrowheads="1"/>
            </p:cNvSpPr>
            <p:nvPr/>
          </p:nvSpPr>
          <p:spPr bwMode="auto">
            <a:xfrm>
              <a:off x="614506" y="4693171"/>
              <a:ext cx="1035574" cy="65831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81631" tIns="40816" rIns="81631" bIns="40816" anchor="ctr"/>
            <a:lstStyle/>
            <a:p>
              <a:pPr algn="ctr">
                <a:lnSpc>
                  <a:spcPct val="124000"/>
                </a:lnSpc>
                <a:tabLst>
                  <a:tab pos="656582" algn="l"/>
                </a:tabLst>
              </a:pPr>
              <a:r>
                <a:rPr lang="en-GB" dirty="0">
                  <a:solidFill>
                    <a:srgbClr val="000000"/>
                  </a:solidFill>
                  <a:ea typeface="AR PL ShanHeiSun Uni" charset="0"/>
                  <a:cs typeface="AR PL ShanHeiSun Uni" charset="0"/>
                </a:rPr>
                <a:t>specified </a:t>
              </a:r>
            </a:p>
            <a:p>
              <a:pPr algn="ctr">
                <a:lnSpc>
                  <a:spcPct val="124000"/>
                </a:lnSpc>
                <a:tabLst>
                  <a:tab pos="656582" algn="l"/>
                </a:tabLst>
              </a:pPr>
              <a:r>
                <a:rPr lang="en-GB" dirty="0">
                  <a:solidFill>
                    <a:srgbClr val="000000"/>
                  </a:solidFill>
                  <a:ea typeface="AR PL ShanHeiSun Uni" charset="0"/>
                  <a:cs typeface="AR PL ShanHeiSun Uni" charset="0"/>
                </a:rPr>
                <a:t>overhead</a:t>
              </a:r>
            </a:p>
          </p:txBody>
        </p:sp>
        <p:cxnSp>
          <p:nvCxnSpPr>
            <p:cNvPr id="3094" name="AutoShape 22"/>
            <p:cNvCxnSpPr>
              <a:cxnSpLocks noChangeShapeType="1"/>
              <a:stCxn id="3093" idx="3"/>
              <a:endCxn id="3073" idx="1"/>
            </p:cNvCxnSpPr>
            <p:nvPr/>
          </p:nvCxnSpPr>
          <p:spPr bwMode="auto">
            <a:xfrm>
              <a:off x="1650080" y="5022326"/>
              <a:ext cx="608188" cy="246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2258268" y="3859753"/>
              <a:ext cx="2951888" cy="2010191"/>
              <a:chOff x="2258268" y="3859753"/>
              <a:chExt cx="2951888" cy="2010191"/>
            </a:xfrm>
          </p:grpSpPr>
          <p:sp>
            <p:nvSpPr>
              <p:cNvPr id="3076" name="Text Box 4"/>
              <p:cNvSpPr txBox="1">
                <a:spLocks noChangeArrowheads="1"/>
              </p:cNvSpPr>
              <p:nvPr/>
            </p:nvSpPr>
            <p:spPr bwMode="auto">
              <a:xfrm>
                <a:off x="3044759" y="5541577"/>
                <a:ext cx="1904956" cy="3283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81631" tIns="40816" rIns="81631" bIns="40816"/>
              <a:lstStyle/>
              <a:p>
                <a:pPr>
                  <a:lnSpc>
                    <a:spcPct val="124000"/>
                  </a:lnSpc>
                  <a:tabLst>
                    <a:tab pos="656582" algn="l"/>
                    <a:tab pos="1313162" algn="l"/>
                    <a:tab pos="1969745" algn="l"/>
                  </a:tabLst>
                </a:pPr>
                <a:r>
                  <a:rPr lang="en-GB" dirty="0">
                    <a:solidFill>
                      <a:srgbClr val="000000"/>
                    </a:solidFill>
                    <a:ea typeface="AR PL ShanHeiSun Uni" charset="0"/>
                    <a:cs typeface="AR PL ShanHeiSun Uni" charset="0"/>
                  </a:rPr>
                  <a:t>adjust sampling rates</a:t>
                </a:r>
              </a:p>
            </p:txBody>
          </p:sp>
          <p:sp>
            <p:nvSpPr>
              <p:cNvPr id="3073" name="AutoShape 1"/>
              <p:cNvSpPr>
                <a:spLocks noChangeArrowheads="1"/>
              </p:cNvSpPr>
              <p:nvPr/>
            </p:nvSpPr>
            <p:spPr bwMode="auto">
              <a:xfrm>
                <a:off x="2258268" y="4699454"/>
                <a:ext cx="946958" cy="650676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81631" tIns="40816" rIns="81631" bIns="40816" anchor="ctr"/>
              <a:lstStyle/>
              <a:p>
                <a:pPr algn="ctr">
                  <a:lnSpc>
                    <a:spcPct val="124000"/>
                  </a:lnSpc>
                  <a:tabLst>
                    <a:tab pos="656582" algn="l"/>
                  </a:tabLst>
                </a:pPr>
                <a:r>
                  <a:rPr lang="en-GB" dirty="0">
                    <a:solidFill>
                      <a:srgbClr val="000000"/>
                    </a:solidFill>
                    <a:ea typeface="AR PL ShanHeiSun Uni" charset="0"/>
                    <a:cs typeface="AR PL ShanHeiSun Uni" charset="0"/>
                  </a:rPr>
                  <a:t>OHM</a:t>
                </a:r>
              </a:p>
            </p:txBody>
          </p:sp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>
                <a:off x="2503340" y="3863162"/>
                <a:ext cx="1693976" cy="38531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81631" tIns="40816" rIns="81631" bIns="40816"/>
              <a:lstStyle/>
              <a:p>
                <a:pPr>
                  <a:lnSpc>
                    <a:spcPct val="124000"/>
                  </a:lnSpc>
                  <a:tabLst>
                    <a:tab pos="656582" algn="l"/>
                    <a:tab pos="1313162" algn="l"/>
                    <a:tab pos="1969745" algn="l"/>
                  </a:tabLst>
                </a:pPr>
                <a:r>
                  <a:rPr lang="en-GB" dirty="0">
                    <a:solidFill>
                      <a:srgbClr val="000000"/>
                    </a:solidFill>
                    <a:ea typeface="AR PL ShanHeiSun Uni" charset="0"/>
                    <a:cs typeface="AR PL ShanHeiSun Uni" charset="0"/>
                  </a:rPr>
                  <a:t> observed overhead</a:t>
                </a:r>
              </a:p>
            </p:txBody>
          </p:sp>
          <p:cxnSp>
            <p:nvCxnSpPr>
              <p:cNvPr id="43" name="Shape 42"/>
              <p:cNvCxnSpPr>
                <a:stCxn id="3073" idx="2"/>
                <a:endCxn id="3074" idx="2"/>
              </p:cNvCxnSpPr>
              <p:nvPr/>
            </p:nvCxnSpPr>
            <p:spPr>
              <a:xfrm rot="16200000" flipH="1">
                <a:off x="3967317" y="4114561"/>
                <a:ext cx="7269" cy="2478408"/>
              </a:xfrm>
              <a:prstGeom prst="bentConnector3">
                <a:avLst>
                  <a:gd name="adj1" fmla="val 2745833"/>
                </a:avLst>
              </a:prstGeom>
              <a:ln w="25400"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Elbow Connector 40"/>
              <p:cNvCxnSpPr>
                <a:stCxn id="3080" idx="2"/>
                <a:endCxn id="3073" idx="0"/>
              </p:cNvCxnSpPr>
              <p:nvPr/>
            </p:nvCxnSpPr>
            <p:spPr>
              <a:xfrm rot="5400000">
                <a:off x="3229417" y="3362084"/>
                <a:ext cx="839700" cy="1835038"/>
              </a:xfrm>
              <a:prstGeom prst="bentConnector3">
                <a:avLst>
                  <a:gd name="adj1" fmla="val 50000"/>
                </a:avLst>
              </a:prstGeom>
              <a:ln w="25400"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itle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QVM Architecture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65848" y="3566525"/>
            <a:ext cx="4624395" cy="29322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>
              <a:lnSpc>
                <a:spcPct val="124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QVMI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5257800" y="3046750"/>
            <a:ext cx="2362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4572000"/>
          </a:xfrm>
        </p:spPr>
        <p:txBody>
          <a:bodyPr/>
          <a:lstStyle/>
          <a:p>
            <a:r>
              <a:rPr lang="en-US" dirty="0" smtClean="0"/>
              <a:t>Key: filtering on the VM side</a:t>
            </a:r>
          </a:p>
          <a:p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1219200" y="3031760"/>
            <a:ext cx="2362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QVMI: The QVM Interface</a:t>
            </a:r>
            <a:endParaRPr lang="en-US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914400" y="4377129"/>
            <a:ext cx="3126261" cy="179507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95400" y="5439524"/>
            <a:ext cx="2356419" cy="66400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>
              <a:lnSpc>
                <a:spcPct val="124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Execution</a:t>
            </a:r>
          </a:p>
          <a:p>
            <a:pPr algn="ctr">
              <a:lnSpc>
                <a:spcPct val="124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Engine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95400" y="4232220"/>
            <a:ext cx="2318243" cy="31967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>
              <a:lnSpc>
                <a:spcPct val="124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GB" dirty="0" smtClean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JVMTI</a:t>
            </a:r>
            <a:endParaRPr lang="en-GB" dirty="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71600" y="3003030"/>
            <a:ext cx="990600" cy="7307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b="1" dirty="0">
                <a:ea typeface="AR PL ShanHeiSun Uni" charset="0"/>
                <a:cs typeface="AR PL ShanHeiSun Uni" charset="0"/>
              </a:rPr>
              <a:t>event</a:t>
            </a:r>
          </a:p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b="1" dirty="0">
                <a:ea typeface="AR PL ShanHeiSun Uni" charset="0"/>
                <a:cs typeface="AR PL ShanHeiSun Uni" charset="0"/>
              </a:rPr>
              <a:t>filters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025570" y="4676511"/>
            <a:ext cx="1044260" cy="633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0816" rIns="81631" bIns="40816"/>
          <a:lstStyle/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event </a:t>
            </a:r>
          </a:p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callbacks</a:t>
            </a:r>
            <a:endParaRPr lang="en-GB" dirty="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2857322" y="4613234"/>
            <a:ext cx="176635" cy="759728"/>
          </a:xfrm>
          <a:prstGeom prst="upArrow">
            <a:avLst>
              <a:gd name="adj1" fmla="val 50000"/>
              <a:gd name="adj2" fmla="val 108854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82936" tIns="41469" rIns="82936" bIns="41469" anchor="ctr"/>
          <a:lstStyle/>
          <a:p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4921770" y="4380161"/>
            <a:ext cx="3126261" cy="179203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/>
          </a:p>
        </p:txBody>
      </p:sp>
      <p:sp>
        <p:nvSpPr>
          <p:cNvPr id="39" name="AutoShape 2"/>
          <p:cNvSpPr>
            <a:spLocks noChangeArrowheads="1"/>
          </p:cNvSpPr>
          <p:nvPr/>
        </p:nvSpPr>
        <p:spPr bwMode="auto">
          <a:xfrm>
            <a:off x="5302770" y="5439524"/>
            <a:ext cx="2356419" cy="66400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>
              <a:lnSpc>
                <a:spcPct val="124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Execution</a:t>
            </a:r>
          </a:p>
          <a:p>
            <a:pPr algn="ctr">
              <a:lnSpc>
                <a:spcPct val="124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Engine</a:t>
            </a: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5302770" y="4232220"/>
            <a:ext cx="2318243" cy="31967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>
              <a:lnSpc>
                <a:spcPct val="124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QVMI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5562600" y="3003030"/>
            <a:ext cx="1025079" cy="587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b="1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event</a:t>
            </a:r>
          </a:p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b="1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filters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032940" y="4676511"/>
            <a:ext cx="1044260" cy="633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0816" rIns="81631" bIns="40816"/>
          <a:lstStyle/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event </a:t>
            </a:r>
          </a:p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callbacks</a:t>
            </a:r>
            <a:endParaRPr lang="en-GB" dirty="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43" name="AutoShape 25"/>
          <p:cNvSpPr>
            <a:spLocks noChangeArrowheads="1"/>
          </p:cNvSpPr>
          <p:nvPr/>
        </p:nvSpPr>
        <p:spPr bwMode="auto">
          <a:xfrm>
            <a:off x="6900464" y="4613234"/>
            <a:ext cx="176635" cy="759728"/>
          </a:xfrm>
          <a:prstGeom prst="upArrow">
            <a:avLst>
              <a:gd name="adj1" fmla="val 50000"/>
              <a:gd name="adj2" fmla="val 108854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82936" tIns="41469" rIns="82936" bIns="41469" anchor="ctr"/>
          <a:lstStyle/>
          <a:p>
            <a:endParaRPr lang="en-US">
              <a:solidFill>
                <a:schemeClr val="lt1"/>
              </a:solidFill>
            </a:endParaRPr>
          </a:p>
        </p:txBody>
      </p:sp>
      <p:sp>
        <p:nvSpPr>
          <p:cNvPr id="44" name="AutoShape 26"/>
          <p:cNvSpPr>
            <a:spLocks noChangeArrowheads="1"/>
          </p:cNvSpPr>
          <p:nvPr/>
        </p:nvSpPr>
        <p:spPr bwMode="auto">
          <a:xfrm>
            <a:off x="6644765" y="4599905"/>
            <a:ext cx="176635" cy="786386"/>
          </a:xfrm>
          <a:prstGeom prst="downArrow">
            <a:avLst>
              <a:gd name="adj1" fmla="val 50000"/>
              <a:gd name="adj2" fmla="val 112674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82936" tIns="41469" rIns="82936" bIns="41469" anchor="ctr"/>
          <a:lstStyle/>
          <a:p>
            <a:endParaRPr lang="en-US">
              <a:solidFill>
                <a:schemeClr val="lt1"/>
              </a:solidFill>
            </a:endParaRPr>
          </a:p>
        </p:txBody>
      </p:sp>
      <p:sp>
        <p:nvSpPr>
          <p:cNvPr id="46" name="AutoShape 27"/>
          <p:cNvSpPr>
            <a:spLocks noChangeArrowheads="1"/>
          </p:cNvSpPr>
          <p:nvPr/>
        </p:nvSpPr>
        <p:spPr bwMode="auto">
          <a:xfrm>
            <a:off x="2813777" y="3827044"/>
            <a:ext cx="263725" cy="348966"/>
          </a:xfrm>
          <a:prstGeom prst="upDownArrow">
            <a:avLst>
              <a:gd name="adj1" fmla="val 44370"/>
              <a:gd name="adj2" fmla="val 3825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82936" tIns="41469" rIns="82936" bIns="41469" anchor="ctr"/>
          <a:lstStyle/>
          <a:p>
            <a:endParaRPr lang="en-US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257330" y="4984230"/>
            <a:ext cx="990600" cy="7307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dirty="0" smtClean="0">
                <a:ea typeface="AR PL ShanHeiSun Uni" charset="0"/>
                <a:cs typeface="AR PL ShanHeiSun Uni" charset="0"/>
              </a:rPr>
              <a:t>VM</a:t>
            </a:r>
            <a:endParaRPr lang="en-GB" dirty="0">
              <a:ea typeface="AR PL ShanHeiSun Uni" charset="0"/>
              <a:cs typeface="AR PL ShanHeiSun Uni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257330" y="3124200"/>
            <a:ext cx="990600" cy="7307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dirty="0" smtClean="0">
                <a:ea typeface="AR PL ShanHeiSun Uni" charset="0"/>
                <a:cs typeface="AR PL ShanHeiSun Uni" charset="0"/>
              </a:rPr>
              <a:t>agent</a:t>
            </a:r>
            <a:endParaRPr lang="en-GB" dirty="0">
              <a:ea typeface="AR PL ShanHeiSun Uni" charset="0"/>
              <a:cs typeface="AR PL ShanHeiSun Uni" charset="0"/>
            </a:endParaRPr>
          </a:p>
        </p:txBody>
      </p:sp>
      <p:sp>
        <p:nvSpPr>
          <p:cNvPr id="51" name="AutoShape 27"/>
          <p:cNvSpPr>
            <a:spLocks noChangeArrowheads="1"/>
          </p:cNvSpPr>
          <p:nvPr/>
        </p:nvSpPr>
        <p:spPr bwMode="auto">
          <a:xfrm>
            <a:off x="6852377" y="3842034"/>
            <a:ext cx="263725" cy="348966"/>
          </a:xfrm>
          <a:prstGeom prst="upDownArrow">
            <a:avLst>
              <a:gd name="adj1" fmla="val 44370"/>
              <a:gd name="adj2" fmla="val 3825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82936" tIns="41469" rIns="82936" bIns="41469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5572E-7 L 0.00087 0.232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Manager (OHM)</a:t>
            </a:r>
            <a:endParaRPr lang="en-US" dirty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916260" y="3831886"/>
            <a:ext cx="5324801" cy="2293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/>
          </a:p>
        </p:txBody>
      </p: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2269528" y="4699454"/>
            <a:ext cx="946958" cy="650676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>
              <a:lnSpc>
                <a:spcPct val="124000"/>
              </a:lnSpc>
              <a:tabLst>
                <a:tab pos="65658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OHM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590610" y="4693395"/>
            <a:ext cx="3261609" cy="66400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>
              <a:lnSpc>
                <a:spcPct val="124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Execution</a:t>
            </a:r>
          </a:p>
          <a:p>
            <a:pPr algn="ctr">
              <a:lnSpc>
                <a:spcPct val="124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Engine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4759" y="5541577"/>
            <a:ext cx="1904956" cy="32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0816" rIns="81631" bIns="40816"/>
          <a:lstStyle/>
          <a:p>
            <a:pPr>
              <a:lnSpc>
                <a:spcPct val="124000"/>
              </a:lnSpc>
              <a:tabLst>
                <a:tab pos="656582" algn="l"/>
                <a:tab pos="1313162" algn="l"/>
                <a:tab pos="1969745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adjust sampling rates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87931" y="3863162"/>
            <a:ext cx="1693976" cy="3853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0816" rIns="81631" bIns="40816"/>
          <a:lstStyle/>
          <a:p>
            <a:pPr>
              <a:lnSpc>
                <a:spcPct val="124000"/>
              </a:lnSpc>
              <a:tabLst>
                <a:tab pos="656582" algn="l"/>
                <a:tab pos="1313162" algn="l"/>
                <a:tab pos="1969745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 observed overhead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65848" y="3566525"/>
            <a:ext cx="4624395" cy="29322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>
              <a:lnSpc>
                <a:spcPct val="124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QVMI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074170" y="3938825"/>
            <a:ext cx="706539" cy="587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event</a:t>
            </a:r>
          </a:p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filters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225970" y="3938825"/>
            <a:ext cx="1044260" cy="633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40816" rIns="81631" bIns="40816"/>
          <a:lstStyle/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event </a:t>
            </a:r>
          </a:p>
          <a:p>
            <a:pPr>
              <a:lnSpc>
                <a:spcPct val="124000"/>
              </a:lnSpc>
              <a:tabLst>
                <a:tab pos="656582" algn="l"/>
              </a:tabLst>
            </a:pPr>
            <a:r>
              <a:rPr lang="en-GB" dirty="0" err="1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callbacks</a:t>
            </a:r>
            <a:endParaRPr lang="en-GB" dirty="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076677" y="5795132"/>
            <a:ext cx="1766347" cy="32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>
              <a:lnSpc>
                <a:spcPct val="124000"/>
              </a:lnSpc>
              <a:tabLst>
                <a:tab pos="656582" algn="l"/>
                <a:tab pos="1313162" algn="l"/>
                <a:tab pos="1969745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VM Core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614506" y="4693171"/>
            <a:ext cx="1035574" cy="6583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81631" tIns="40816" rIns="81631" bIns="40816" anchor="ctr"/>
          <a:lstStyle/>
          <a:p>
            <a:pPr algn="ctr">
              <a:lnSpc>
                <a:spcPct val="124000"/>
              </a:lnSpc>
              <a:tabLst>
                <a:tab pos="65658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specified </a:t>
            </a:r>
          </a:p>
          <a:p>
            <a:pPr algn="ctr">
              <a:lnSpc>
                <a:spcPct val="124000"/>
              </a:lnSpc>
              <a:tabLst>
                <a:tab pos="656582" algn="l"/>
              </a:tabLst>
            </a:pPr>
            <a:r>
              <a:rPr lang="en-GB" dirty="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overhead</a:t>
            </a:r>
          </a:p>
        </p:txBody>
      </p:sp>
      <p:cxnSp>
        <p:nvCxnSpPr>
          <p:cNvPr id="14" name="AutoShape 22"/>
          <p:cNvCxnSpPr>
            <a:cxnSpLocks noChangeShapeType="1"/>
            <a:stCxn id="13" idx="3"/>
            <a:endCxn id="5" idx="1"/>
          </p:cNvCxnSpPr>
          <p:nvPr/>
        </p:nvCxnSpPr>
        <p:spPr bwMode="auto">
          <a:xfrm>
            <a:off x="1650080" y="5022326"/>
            <a:ext cx="619448" cy="24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6093494" y="3905799"/>
            <a:ext cx="176635" cy="759728"/>
          </a:xfrm>
          <a:prstGeom prst="upArrow">
            <a:avLst>
              <a:gd name="adj1" fmla="val 50000"/>
              <a:gd name="adj2" fmla="val 108854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82936" tIns="41469" rIns="82936" bIns="41469" anchor="ctr"/>
          <a:lstStyle/>
          <a:p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5837795" y="3905797"/>
            <a:ext cx="176635" cy="786386"/>
          </a:xfrm>
          <a:prstGeom prst="downArrow">
            <a:avLst>
              <a:gd name="adj1" fmla="val 50000"/>
              <a:gd name="adj2" fmla="val 112674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82936" tIns="41469" rIns="82936" bIns="41469" anchor="ctr"/>
          <a:lstStyle/>
          <a:p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17" name="Elbow Connector 16"/>
          <p:cNvCxnSpPr>
            <a:stCxn id="9" idx="2"/>
            <a:endCxn id="5" idx="0"/>
          </p:cNvCxnSpPr>
          <p:nvPr/>
        </p:nvCxnSpPr>
        <p:spPr>
          <a:xfrm rot="5400000">
            <a:off x="3240677" y="3362084"/>
            <a:ext cx="839700" cy="183503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hape 42"/>
          <p:cNvCxnSpPr>
            <a:stCxn id="5" idx="2"/>
            <a:endCxn id="6" idx="2"/>
          </p:cNvCxnSpPr>
          <p:nvPr/>
        </p:nvCxnSpPr>
        <p:spPr>
          <a:xfrm rot="16200000" flipH="1">
            <a:off x="3978577" y="4114561"/>
            <a:ext cx="7269" cy="2478408"/>
          </a:xfrm>
          <a:prstGeom prst="bentConnector3">
            <a:avLst>
              <a:gd name="adj1" fmla="val 2745833"/>
            </a:avLst>
          </a:prstGeom>
          <a:ln w="254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1524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Monitoring</a:t>
            </a:r>
            <a:r>
              <a:rPr lang="en-US" dirty="0" smtClean="0"/>
              <a:t>: measure overhead incurred by clients</a:t>
            </a:r>
          </a:p>
          <a:p>
            <a:r>
              <a:rPr lang="en-US" b="1" dirty="0" smtClean="0"/>
              <a:t>Sampling strategy</a:t>
            </a:r>
            <a:r>
              <a:rPr lang="en-US" dirty="0" smtClean="0"/>
              <a:t>: separate sampling rates for different origins</a:t>
            </a:r>
          </a:p>
          <a:p>
            <a:r>
              <a:rPr lang="en-US" b="1" dirty="0" smtClean="0"/>
              <a:t>Controller</a:t>
            </a:r>
            <a:r>
              <a:rPr lang="en-US" dirty="0" smtClean="0"/>
              <a:t>: adjust strategy per origin based on measured overhead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Manager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124200" y="1905000"/>
            <a:ext cx="1447800" cy="3352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124200" y="2286000"/>
            <a:ext cx="1447800" cy="228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assert (…)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124200" y="3429000"/>
            <a:ext cx="1447800" cy="228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 </a:t>
            </a:r>
            <a:r>
              <a:rPr lang="en-US" dirty="0" err="1" smtClean="0"/>
              <a:t>t</a:t>
            </a:r>
            <a:r>
              <a:rPr lang="en-US" dirty="0" smtClean="0"/>
              <a:t> = new T()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24200" y="4038600"/>
            <a:ext cx="1447800" cy="228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assert(…)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2286000"/>
            <a:ext cx="1828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05400" y="5498068"/>
            <a:ext cx="356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Average time per origin (cycles)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648200" y="3429000"/>
            <a:ext cx="3505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8200" y="40386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253332" y="3626327"/>
            <a:ext cx="329184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503590" y="3626326"/>
            <a:ext cx="329184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53848" y="3626326"/>
            <a:ext cx="329184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004106" y="3626326"/>
            <a:ext cx="329184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254364" y="3626326"/>
            <a:ext cx="329184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504622" y="3626326"/>
            <a:ext cx="329184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754880" y="3626326"/>
            <a:ext cx="329184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005138" y="3626326"/>
            <a:ext cx="329184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255396" y="3626326"/>
            <a:ext cx="329184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505654" y="3626326"/>
            <a:ext cx="329184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755912" y="3626326"/>
            <a:ext cx="329184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006170" y="3626326"/>
            <a:ext cx="329184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256428" y="3626326"/>
            <a:ext cx="329184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506685" y="3626326"/>
            <a:ext cx="329184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003074" y="3626327"/>
            <a:ext cx="329184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362200" y="2286000"/>
            <a:ext cx="609600" cy="228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2362200" y="3429000"/>
            <a:ext cx="609600" cy="228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2362200" y="4038600"/>
            <a:ext cx="609600" cy="228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4400" y="5498068"/>
            <a:ext cx="2501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Sampling Information</a:t>
            </a:r>
            <a:endParaRPr lang="en-US" sz="2000" dirty="0"/>
          </a:p>
        </p:txBody>
      </p:sp>
      <p:sp>
        <p:nvSpPr>
          <p:cNvPr id="33" name="Rounded Rectangle 32"/>
          <p:cNvSpPr/>
          <p:nvPr/>
        </p:nvSpPr>
        <p:spPr>
          <a:xfrm>
            <a:off x="1524000" y="2286000"/>
            <a:ext cx="609600" cy="228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1524000" y="3429000"/>
            <a:ext cx="609600" cy="228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1524000" y="4038600"/>
            <a:ext cx="609600" cy="228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306233" y="19050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468033" y="190500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cnt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2286000" y="1676400"/>
            <a:ext cx="762000" cy="3657600"/>
          </a:xfrm>
          <a:prstGeom prst="roundRect">
            <a:avLst/>
          </a:prstGeom>
          <a:solidFill>
            <a:schemeClr val="accent3">
              <a:alpha val="2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4" name="AutoShape 4"/>
          <p:cNvSpPr>
            <a:spLocks noChangeArrowheads="1"/>
          </p:cNvSpPr>
          <p:nvPr/>
        </p:nvSpPr>
        <p:spPr bwMode="auto">
          <a:xfrm>
            <a:off x="2438400" y="1676400"/>
            <a:ext cx="4114800" cy="2971800"/>
          </a:xfrm>
          <a:prstGeom prst="triangle">
            <a:avLst>
              <a:gd name="adj" fmla="val 50000"/>
            </a:avLst>
          </a:prstGeom>
          <a:noFill/>
          <a:ln w="152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Bigger Picture</a:t>
            </a:r>
          </a:p>
        </p:txBody>
      </p:sp>
      <p:sp>
        <p:nvSpPr>
          <p:cNvPr id="1326086" name="Text Box 6"/>
          <p:cNvSpPr txBox="1">
            <a:spLocks noChangeArrowheads="1"/>
          </p:cNvSpPr>
          <p:nvPr/>
        </p:nvSpPr>
        <p:spPr bwMode="auto">
          <a:xfrm>
            <a:off x="1752600" y="1828800"/>
            <a:ext cx="21002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Synthesis</a:t>
            </a:r>
          </a:p>
        </p:txBody>
      </p:sp>
      <p:pic>
        <p:nvPicPr>
          <p:cNvPr id="1326088" name="Picture 8" descr="paragl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438400"/>
            <a:ext cx="1398588" cy="762000"/>
          </a:xfrm>
          <a:prstGeom prst="rect">
            <a:avLst/>
          </a:prstGeom>
          <a:noFill/>
        </p:spPr>
      </p:pic>
      <p:sp>
        <p:nvSpPr>
          <p:cNvPr id="1326085" name="Text Box 5"/>
          <p:cNvSpPr txBox="1">
            <a:spLocks noChangeArrowheads="1"/>
          </p:cNvSpPr>
          <p:nvPr/>
        </p:nvSpPr>
        <p:spPr bwMode="auto">
          <a:xfrm>
            <a:off x="3851275" y="4724400"/>
            <a:ext cx="12890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Static</a:t>
            </a:r>
          </a:p>
        </p:txBody>
      </p:sp>
      <p:pic>
        <p:nvPicPr>
          <p:cNvPr id="1326090" name="Picture 10" descr="safe-logo-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276850"/>
            <a:ext cx="1981200" cy="5143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26095" name="Text Box 15"/>
          <p:cNvSpPr txBox="1">
            <a:spLocks noChangeArrowheads="1"/>
          </p:cNvSpPr>
          <p:nvPr/>
        </p:nvSpPr>
        <p:spPr bwMode="auto">
          <a:xfrm>
            <a:off x="3651250" y="3048000"/>
            <a:ext cx="168751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Software</a:t>
            </a:r>
            <a:br>
              <a:rPr lang="en-US" sz="2800" b="1"/>
            </a:br>
            <a:r>
              <a:rPr lang="en-US" sz="2800" b="1"/>
              <a:t>Quality</a:t>
            </a:r>
          </a:p>
        </p:txBody>
      </p:sp>
      <p:sp>
        <p:nvSpPr>
          <p:cNvPr id="1326087" name="Text Box 7"/>
          <p:cNvSpPr txBox="1">
            <a:spLocks noChangeArrowheads="1"/>
          </p:cNvSpPr>
          <p:nvPr/>
        </p:nvSpPr>
        <p:spPr bwMode="auto">
          <a:xfrm>
            <a:off x="5181600" y="1828800"/>
            <a:ext cx="18764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Dynamic</a:t>
            </a:r>
          </a:p>
        </p:txBody>
      </p:sp>
      <p:pic>
        <p:nvPicPr>
          <p:cNvPr id="1326089" name="Picture 9" descr="qV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5025" y="2438400"/>
            <a:ext cx="1143000" cy="75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Centric Sampling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66800" y="1905000"/>
            <a:ext cx="1447800" cy="3352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66800" y="2286000"/>
            <a:ext cx="1447800" cy="228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assert (…)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3200400"/>
            <a:ext cx="1447800" cy="228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 </a:t>
            </a:r>
            <a:r>
              <a:rPr lang="en-US" dirty="0" err="1" smtClean="0"/>
              <a:t>t</a:t>
            </a:r>
            <a:r>
              <a:rPr lang="en-US" dirty="0" smtClean="0"/>
              <a:t> = new T()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4038600"/>
            <a:ext cx="1447800" cy="228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assert(…)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895600" y="3048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14750" y="3048000"/>
            <a:ext cx="6096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533900" y="3048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53050" y="3048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172200" y="3048000"/>
            <a:ext cx="6096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595048" y="2713924"/>
            <a:ext cx="90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tracked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107268" y="2713924"/>
            <a:ext cx="90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Typestate Properties 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With debug information </a:t>
            </a:r>
            <a:r>
              <a:rPr lang="en-US" dirty="0" smtClean="0"/>
              <a:t>(typestate histories)</a:t>
            </a:r>
          </a:p>
          <a:p>
            <a:pPr lvl="1"/>
            <a:r>
              <a:rPr lang="en-US" dirty="0" smtClean="0"/>
              <a:t>Including times</a:t>
            </a:r>
          </a:p>
          <a:p>
            <a:r>
              <a:rPr lang="en-US" dirty="0" smtClean="0"/>
              <a:t>Heap Probes &amp; Operations</a:t>
            </a:r>
          </a:p>
          <a:p>
            <a:pPr lvl="1"/>
            <a:r>
              <a:rPr lang="en-US" dirty="0" smtClean="0"/>
              <a:t>Check ownership/sharing/shape properties</a:t>
            </a:r>
          </a:p>
          <a:p>
            <a:pPr lvl="1"/>
            <a:r>
              <a:rPr lang="en-US" dirty="0" smtClean="0"/>
              <a:t>Runtime support for transfer of ownership</a:t>
            </a:r>
          </a:p>
          <a:p>
            <a:r>
              <a:rPr lang="en-US" dirty="0" smtClean="0"/>
              <a:t>Java Assertions</a:t>
            </a:r>
          </a:p>
          <a:p>
            <a:endParaRPr lang="en-US" dirty="0" smtClean="0"/>
          </a:p>
          <a:p>
            <a:r>
              <a:rPr lang="en-US" dirty="0" smtClean="0"/>
              <a:t>Overhead of all clients managed by OHM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Typestate Properties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14600" y="3352800"/>
            <a:ext cx="1676400" cy="990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undisposed</a:t>
            </a:r>
            <a:endParaRPr lang="en-US" sz="1600" dirty="0"/>
          </a:p>
        </p:txBody>
      </p:sp>
      <p:sp>
        <p:nvSpPr>
          <p:cNvPr id="5" name="Oval 4"/>
          <p:cNvSpPr/>
          <p:nvPr/>
        </p:nvSpPr>
        <p:spPr>
          <a:xfrm>
            <a:off x="5562600" y="4495800"/>
            <a:ext cx="838200" cy="990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err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5257800" y="2286000"/>
            <a:ext cx="1371600" cy="990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disposed</a:t>
            </a:r>
            <a:endParaRPr lang="en-US" sz="1600" dirty="0"/>
          </a:p>
        </p:txBody>
      </p:sp>
      <p:cxnSp>
        <p:nvCxnSpPr>
          <p:cNvPr id="10" name="Curved Connector 9"/>
          <p:cNvCxnSpPr>
            <a:stCxn id="4" idx="7"/>
            <a:endCxn id="6" idx="2"/>
          </p:cNvCxnSpPr>
          <p:nvPr/>
        </p:nvCxnSpPr>
        <p:spPr>
          <a:xfrm rot="5400000" flipH="1" flipV="1">
            <a:off x="4243363" y="2483434"/>
            <a:ext cx="716570" cy="1312303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4" idx="0"/>
            <a:endCxn id="4" idx="1"/>
          </p:cNvCxnSpPr>
          <p:nvPr/>
        </p:nvCxnSpPr>
        <p:spPr>
          <a:xfrm rot="16200000" flipH="1" flipV="1">
            <a:off x="2983917" y="3128986"/>
            <a:ext cx="145070" cy="592697"/>
          </a:xfrm>
          <a:prstGeom prst="curvedConnector3">
            <a:avLst>
              <a:gd name="adj1" fmla="val -15757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4" idx="5"/>
            <a:endCxn id="5" idx="2"/>
          </p:cNvCxnSpPr>
          <p:nvPr/>
        </p:nvCxnSpPr>
        <p:spPr>
          <a:xfrm rot="16200000" flipH="1">
            <a:off x="4357663" y="3786163"/>
            <a:ext cx="792770" cy="1617103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5" idx="4"/>
            <a:endCxn id="5" idx="6"/>
          </p:cNvCxnSpPr>
          <p:nvPr/>
        </p:nvCxnSpPr>
        <p:spPr>
          <a:xfrm rot="5400000" flipH="1" flipV="1">
            <a:off x="5943600" y="5029200"/>
            <a:ext cx="495300" cy="419100"/>
          </a:xfrm>
          <a:prstGeom prst="curvedConnector4">
            <a:avLst>
              <a:gd name="adj1" fmla="val -46154"/>
              <a:gd name="adj2" fmla="val 154545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0"/>
          <p:cNvCxnSpPr>
            <a:stCxn id="6" idx="1"/>
            <a:endCxn id="6" idx="7"/>
          </p:cNvCxnSpPr>
          <p:nvPr/>
        </p:nvCxnSpPr>
        <p:spPr>
          <a:xfrm rot="5400000" flipH="1" flipV="1">
            <a:off x="5943600" y="1946136"/>
            <a:ext cx="1588" cy="969868"/>
          </a:xfrm>
          <a:prstGeom prst="curvedConnector3">
            <a:avLst>
              <a:gd name="adj1" fmla="val 23530856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8147" y="2667000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else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38027" y="4953000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Object</a:t>
            </a:r>
            <a:br>
              <a:rPr lang="en-US" sz="2000" dirty="0" smtClean="0"/>
            </a:br>
            <a:r>
              <a:rPr lang="en-US" sz="2000" dirty="0" smtClean="0"/>
              <a:t>death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1752600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35476" y="5467290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</a:t>
            </a:r>
            <a:endParaRPr lang="en-US" sz="2000" dirty="0"/>
          </a:p>
        </p:txBody>
      </p:sp>
      <p:sp>
        <p:nvSpPr>
          <p:cNvPr id="27" name="Rounded Rectangle 26"/>
          <p:cNvSpPr/>
          <p:nvPr/>
        </p:nvSpPr>
        <p:spPr>
          <a:xfrm>
            <a:off x="1066800" y="1600200"/>
            <a:ext cx="7239000" cy="44196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4865" y="2057400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dispose* </a:t>
            </a:r>
            <a:br>
              <a:rPr lang="en-US" sz="2000" dirty="0" smtClean="0"/>
            </a:br>
            <a:r>
              <a:rPr lang="en-US" sz="2000" dirty="0" smtClean="0"/>
              <a:t>| release*</a:t>
            </a:r>
            <a:endParaRPr lang="en-US" sz="2000" dirty="0"/>
          </a:p>
        </p:txBody>
      </p:sp>
      <p:cxnSp>
        <p:nvCxnSpPr>
          <p:cNvPr id="19" name="Straight Arrow Connector 18"/>
          <p:cNvCxnSpPr>
            <a:endCxn id="4" idx="2"/>
          </p:cNvCxnSpPr>
          <p:nvPr/>
        </p:nvCxnSpPr>
        <p:spPr>
          <a:xfrm>
            <a:off x="1981200" y="3848100"/>
            <a:ext cx="5334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Typestate History</a:t>
            </a:r>
            <a:endParaRPr lang="en-US" dirty="0"/>
          </a:p>
        </p:txBody>
      </p:sp>
      <p:pic>
        <p:nvPicPr>
          <p:cNvPr id="4" name="Picture 3" descr="histor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47800"/>
            <a:ext cx="7156735" cy="5274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Typestate History</a:t>
            </a:r>
            <a:endParaRPr lang="en-US" dirty="0"/>
          </a:p>
        </p:txBody>
      </p:sp>
      <p:pic>
        <p:nvPicPr>
          <p:cNvPr id="4" name="Picture 3" descr="history.gif"/>
          <p:cNvPicPr>
            <a:picLocks noChangeAspect="1"/>
          </p:cNvPicPr>
          <p:nvPr/>
        </p:nvPicPr>
        <p:blipFill>
          <a:blip r:embed="rId3"/>
          <a:srcRect t="49118"/>
          <a:stretch>
            <a:fillRect/>
          </a:stretch>
        </p:blipFill>
        <p:spPr>
          <a:xfrm>
            <a:off x="-3657496" y="0"/>
            <a:ext cx="1280124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Probes &amp;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Heap Probes</a:t>
            </a:r>
          </a:p>
          <a:p>
            <a:pPr lvl="1"/>
            <a:r>
              <a:rPr lang="en-US" dirty="0" smtClean="0"/>
              <a:t>Ownership and sharing properties</a:t>
            </a:r>
          </a:p>
          <a:p>
            <a:pPr lvl="1"/>
            <a:r>
              <a:rPr lang="en-US" dirty="0" smtClean="0"/>
              <a:t>Reachability… </a:t>
            </a:r>
          </a:p>
          <a:p>
            <a:r>
              <a:rPr lang="en-US" dirty="0" smtClean="0"/>
              <a:t>Heap Operations</a:t>
            </a:r>
          </a:p>
          <a:p>
            <a:pPr lvl="1"/>
            <a:r>
              <a:rPr lang="en-US" dirty="0" smtClean="0"/>
              <a:t>Runtime support for  transfer of ownership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 components of a </a:t>
            </a:r>
            <a:r>
              <a:rPr lang="en-US" dirty="0" smtClean="0">
                <a:solidFill>
                  <a:schemeClr val="accent3"/>
                </a:solidFill>
              </a:rPr>
              <a:t>parallel GC</a:t>
            </a:r>
            <a:r>
              <a:rPr lang="en-US" dirty="0" smtClean="0"/>
              <a:t> to evaluate heap queries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Probes: </a:t>
            </a:r>
            <a:r>
              <a:rPr lang="en-US" dirty="0" err="1" smtClean="0"/>
              <a:t>isHeap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687580"/>
            <a:ext cx="99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Stack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95400" y="2209800"/>
            <a:ext cx="762000" cy="1524000"/>
            <a:chOff x="1295400" y="2362200"/>
            <a:chExt cx="762000" cy="1524000"/>
          </a:xfrm>
        </p:grpSpPr>
        <p:sp>
          <p:nvSpPr>
            <p:cNvPr id="4" name="Rounded Rectangle 3"/>
            <p:cNvSpPr/>
            <p:nvPr/>
          </p:nvSpPr>
          <p:spPr>
            <a:xfrm>
              <a:off x="1295400" y="2362200"/>
              <a:ext cx="762000" cy="1524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295400" y="2667000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95400" y="2970212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524000" y="263577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819400" y="2057400"/>
            <a:ext cx="3581400" cy="3200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525780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657600" y="26670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76800" y="26670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267200" y="39624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94827" y="3687580"/>
            <a:ext cx="100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Stack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071027" y="2209800"/>
            <a:ext cx="762000" cy="1524000"/>
            <a:chOff x="6934200" y="2209800"/>
            <a:chExt cx="762000" cy="1524000"/>
          </a:xfrm>
        </p:grpSpPr>
        <p:sp>
          <p:nvSpPr>
            <p:cNvPr id="15" name="Rounded Rectangle 14"/>
            <p:cNvSpPr/>
            <p:nvPr/>
          </p:nvSpPr>
          <p:spPr>
            <a:xfrm>
              <a:off x="6934200" y="2209800"/>
              <a:ext cx="762000" cy="1524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934200" y="2514600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34200" y="2817812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162800" y="248337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7071027" y="2817328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71027" y="3120540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99627" y="278609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9" idx="3"/>
            <a:endCxn id="12" idx="2"/>
          </p:cNvCxnSpPr>
          <p:nvPr/>
        </p:nvCxnSpPr>
        <p:spPr>
          <a:xfrm>
            <a:off x="1814464" y="2668036"/>
            <a:ext cx="1843136" cy="2656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6"/>
            <a:endCxn id="13" idx="2"/>
          </p:cNvCxnSpPr>
          <p:nvPr/>
        </p:nvCxnSpPr>
        <p:spPr>
          <a:xfrm>
            <a:off x="4114800" y="2933700"/>
            <a:ext cx="7620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1"/>
            <a:endCxn id="13" idx="6"/>
          </p:cNvCxnSpPr>
          <p:nvPr/>
        </p:nvCxnSpPr>
        <p:spPr>
          <a:xfrm rot="10800000" flipV="1">
            <a:off x="5334001" y="2668036"/>
            <a:ext cx="1965627" cy="2656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1"/>
            <a:endCxn id="14" idx="6"/>
          </p:cNvCxnSpPr>
          <p:nvPr/>
        </p:nvCxnSpPr>
        <p:spPr>
          <a:xfrm rot="10800000" flipV="1">
            <a:off x="4724401" y="2970764"/>
            <a:ext cx="2575227" cy="12583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4"/>
            <a:endCxn id="14" idx="0"/>
          </p:cNvCxnSpPr>
          <p:nvPr/>
        </p:nvCxnSpPr>
        <p:spPr>
          <a:xfrm rot="16200000" flipH="1">
            <a:off x="3810000" y="3276600"/>
            <a:ext cx="762000" cy="609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4"/>
            <a:endCxn id="14" idx="0"/>
          </p:cNvCxnSpPr>
          <p:nvPr/>
        </p:nvCxnSpPr>
        <p:spPr>
          <a:xfrm rot="5400000">
            <a:off x="4419600" y="3276600"/>
            <a:ext cx="762000" cy="609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6800" y="5791200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isHeap</a:t>
            </a:r>
            <a:r>
              <a:rPr lang="en-US" dirty="0" smtClean="0"/>
              <a:t>(x) = false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477000" y="579120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isHeap</a:t>
            </a:r>
            <a:r>
              <a:rPr lang="en-US" dirty="0" smtClean="0"/>
              <a:t>(z) = true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77000" y="6248400"/>
            <a:ext cx="178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isHeap</a:t>
            </a:r>
            <a:r>
              <a:rPr lang="en-US" dirty="0" smtClean="0"/>
              <a:t>(w) = true 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95400" y="3150520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24000" y="28160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Probes: </a:t>
            </a:r>
            <a:r>
              <a:rPr lang="en-US" dirty="0" err="1" smtClean="0"/>
              <a:t>isHeapShared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687580"/>
            <a:ext cx="99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Stack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1295400" y="2209800"/>
            <a:ext cx="762000" cy="1524000"/>
            <a:chOff x="1295400" y="2362200"/>
            <a:chExt cx="762000" cy="1524000"/>
          </a:xfrm>
        </p:grpSpPr>
        <p:sp>
          <p:nvSpPr>
            <p:cNvPr id="4" name="Rounded Rectangle 3"/>
            <p:cNvSpPr/>
            <p:nvPr/>
          </p:nvSpPr>
          <p:spPr>
            <a:xfrm>
              <a:off x="1295400" y="2362200"/>
              <a:ext cx="762000" cy="1524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295400" y="2667000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95400" y="2970212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524000" y="263577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819400" y="2057400"/>
            <a:ext cx="3581400" cy="3200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525780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657600" y="26670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76800" y="26670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267200" y="39624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94827" y="3687580"/>
            <a:ext cx="100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Stack</a:t>
            </a:r>
            <a:endParaRPr lang="en-US" dirty="0"/>
          </a:p>
        </p:txBody>
      </p:sp>
      <p:grpSp>
        <p:nvGrpSpPr>
          <p:cNvPr id="6" name="Group 20"/>
          <p:cNvGrpSpPr/>
          <p:nvPr/>
        </p:nvGrpSpPr>
        <p:grpSpPr>
          <a:xfrm>
            <a:off x="7071027" y="2209800"/>
            <a:ext cx="762000" cy="1524000"/>
            <a:chOff x="6934200" y="2209800"/>
            <a:chExt cx="762000" cy="1524000"/>
          </a:xfrm>
        </p:grpSpPr>
        <p:sp>
          <p:nvSpPr>
            <p:cNvPr id="15" name="Rounded Rectangle 14"/>
            <p:cNvSpPr/>
            <p:nvPr/>
          </p:nvSpPr>
          <p:spPr>
            <a:xfrm>
              <a:off x="6934200" y="2209800"/>
              <a:ext cx="762000" cy="1524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934200" y="2514600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34200" y="2817812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162800" y="248337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7071027" y="2817328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71027" y="3120540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99627" y="278609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9" idx="3"/>
            <a:endCxn id="12" idx="2"/>
          </p:cNvCxnSpPr>
          <p:nvPr/>
        </p:nvCxnSpPr>
        <p:spPr>
          <a:xfrm>
            <a:off x="1814464" y="2668036"/>
            <a:ext cx="1843136" cy="2656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6"/>
            <a:endCxn id="13" idx="2"/>
          </p:cNvCxnSpPr>
          <p:nvPr/>
        </p:nvCxnSpPr>
        <p:spPr>
          <a:xfrm>
            <a:off x="4114800" y="2933700"/>
            <a:ext cx="762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1"/>
            <a:endCxn id="13" idx="6"/>
          </p:cNvCxnSpPr>
          <p:nvPr/>
        </p:nvCxnSpPr>
        <p:spPr>
          <a:xfrm rot="10800000" flipV="1">
            <a:off x="5334001" y="2668036"/>
            <a:ext cx="1965627" cy="2656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1"/>
            <a:endCxn id="14" idx="6"/>
          </p:cNvCxnSpPr>
          <p:nvPr/>
        </p:nvCxnSpPr>
        <p:spPr>
          <a:xfrm rot="10800000" flipV="1">
            <a:off x="4724401" y="2970764"/>
            <a:ext cx="2575227" cy="12583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4"/>
            <a:endCxn id="14" idx="0"/>
          </p:cNvCxnSpPr>
          <p:nvPr/>
        </p:nvCxnSpPr>
        <p:spPr>
          <a:xfrm rot="16200000" flipH="1">
            <a:off x="3810000" y="3276600"/>
            <a:ext cx="762000" cy="609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4"/>
            <a:endCxn id="14" idx="0"/>
          </p:cNvCxnSpPr>
          <p:nvPr/>
        </p:nvCxnSpPr>
        <p:spPr>
          <a:xfrm rot="5400000">
            <a:off x="4419600" y="3276600"/>
            <a:ext cx="762000" cy="609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6800" y="5791200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isHeapShared</a:t>
            </a:r>
            <a:r>
              <a:rPr lang="en-US" dirty="0" smtClean="0"/>
              <a:t>(x) = false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477000" y="57912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isHeapShared</a:t>
            </a:r>
            <a:r>
              <a:rPr lang="en-US" dirty="0" smtClean="0"/>
              <a:t>(z) = false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77000" y="6248400"/>
            <a:ext cx="246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isHeapShared</a:t>
            </a:r>
            <a:r>
              <a:rPr lang="en-US" dirty="0" smtClean="0"/>
              <a:t>(w) = true 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295400" y="3150520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0" y="28160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Probes: </a:t>
            </a:r>
            <a:r>
              <a:rPr lang="en-US" dirty="0" err="1" smtClean="0"/>
              <a:t>isThreadOwned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687580"/>
            <a:ext cx="99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Stack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1295400" y="2209800"/>
            <a:ext cx="762000" cy="1524000"/>
            <a:chOff x="1295400" y="2362200"/>
            <a:chExt cx="762000" cy="1524000"/>
          </a:xfrm>
        </p:grpSpPr>
        <p:sp>
          <p:nvSpPr>
            <p:cNvPr id="4" name="Rounded Rectangle 3"/>
            <p:cNvSpPr/>
            <p:nvPr/>
          </p:nvSpPr>
          <p:spPr>
            <a:xfrm>
              <a:off x="1295400" y="2362200"/>
              <a:ext cx="762000" cy="1524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295400" y="2667000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95400" y="2970212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524000" y="263577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819400" y="2057400"/>
            <a:ext cx="3581400" cy="3200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525780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657600" y="26670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76800" y="26670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267200" y="39624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94827" y="3687580"/>
            <a:ext cx="100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Stack</a:t>
            </a:r>
            <a:endParaRPr lang="en-US" dirty="0"/>
          </a:p>
        </p:txBody>
      </p:sp>
      <p:grpSp>
        <p:nvGrpSpPr>
          <p:cNvPr id="6" name="Group 20"/>
          <p:cNvGrpSpPr/>
          <p:nvPr/>
        </p:nvGrpSpPr>
        <p:grpSpPr>
          <a:xfrm>
            <a:off x="7071027" y="2209800"/>
            <a:ext cx="762000" cy="1524000"/>
            <a:chOff x="6934200" y="2209800"/>
            <a:chExt cx="762000" cy="1524000"/>
          </a:xfrm>
        </p:grpSpPr>
        <p:sp>
          <p:nvSpPr>
            <p:cNvPr id="15" name="Rounded Rectangle 14"/>
            <p:cNvSpPr/>
            <p:nvPr/>
          </p:nvSpPr>
          <p:spPr>
            <a:xfrm>
              <a:off x="6934200" y="2209800"/>
              <a:ext cx="762000" cy="1524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934200" y="2514600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34200" y="2817812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162800" y="248337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7071027" y="2817328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71027" y="3120540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99627" y="278609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9" idx="3"/>
            <a:endCxn id="12" idx="2"/>
          </p:cNvCxnSpPr>
          <p:nvPr/>
        </p:nvCxnSpPr>
        <p:spPr>
          <a:xfrm>
            <a:off x="1814464" y="2668036"/>
            <a:ext cx="1843136" cy="2656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6"/>
            <a:endCxn id="13" idx="2"/>
          </p:cNvCxnSpPr>
          <p:nvPr/>
        </p:nvCxnSpPr>
        <p:spPr>
          <a:xfrm>
            <a:off x="4114800" y="2933700"/>
            <a:ext cx="762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1"/>
            <a:endCxn id="13" idx="6"/>
          </p:cNvCxnSpPr>
          <p:nvPr/>
        </p:nvCxnSpPr>
        <p:spPr>
          <a:xfrm rot="10800000" flipV="1">
            <a:off x="5334001" y="2668036"/>
            <a:ext cx="1965627" cy="2656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1"/>
            <a:endCxn id="14" idx="6"/>
          </p:cNvCxnSpPr>
          <p:nvPr/>
        </p:nvCxnSpPr>
        <p:spPr>
          <a:xfrm rot="10800000" flipV="1">
            <a:off x="4724401" y="2970764"/>
            <a:ext cx="2575227" cy="12583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4"/>
            <a:endCxn id="14" idx="0"/>
          </p:cNvCxnSpPr>
          <p:nvPr/>
        </p:nvCxnSpPr>
        <p:spPr>
          <a:xfrm rot="16200000" flipH="1">
            <a:off x="3810000" y="3276600"/>
            <a:ext cx="7620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4"/>
            <a:endCxn id="14" idx="0"/>
          </p:cNvCxnSpPr>
          <p:nvPr/>
        </p:nvCxnSpPr>
        <p:spPr>
          <a:xfrm rot="5400000">
            <a:off x="4419600" y="3276600"/>
            <a:ext cx="7620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6800" y="5791200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isThreadOwned</a:t>
            </a:r>
            <a:r>
              <a:rPr lang="en-US" dirty="0" smtClean="0"/>
              <a:t>(T1,x) = true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715000" y="5791200"/>
            <a:ext cx="291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isThreadOwned</a:t>
            </a:r>
            <a:r>
              <a:rPr lang="en-US" dirty="0" smtClean="0"/>
              <a:t>(T2,z) = false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15000" y="6248400"/>
            <a:ext cx="297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isThreadOwned</a:t>
            </a:r>
            <a:r>
              <a:rPr lang="en-US" dirty="0" smtClean="0"/>
              <a:t>(T2,w) = false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295400" y="3150520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0" y="28160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049250" y="448081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3048000" y="35814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35" idx="3"/>
            <a:endCxn id="44" idx="1"/>
          </p:cNvCxnSpPr>
          <p:nvPr/>
        </p:nvCxnSpPr>
        <p:spPr>
          <a:xfrm>
            <a:off x="1819274" y="3000744"/>
            <a:ext cx="1295681" cy="65877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4"/>
            <a:endCxn id="43" idx="0"/>
          </p:cNvCxnSpPr>
          <p:nvPr/>
        </p:nvCxnSpPr>
        <p:spPr>
          <a:xfrm rot="16200000" flipH="1">
            <a:off x="3094220" y="4297180"/>
            <a:ext cx="366010" cy="12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3810000" y="44958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43" idx="6"/>
            <a:endCxn id="54" idx="2"/>
          </p:cNvCxnSpPr>
          <p:nvPr/>
        </p:nvCxnSpPr>
        <p:spPr>
          <a:xfrm>
            <a:off x="3506450" y="4747510"/>
            <a:ext cx="303550" cy="149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66800" y="6172200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isThreadOwned</a:t>
            </a:r>
            <a:r>
              <a:rPr lang="en-US" dirty="0" smtClean="0"/>
              <a:t>(T1,y) = true</a:t>
            </a:r>
            <a:endParaRPr lang="en-US" dirty="0"/>
          </a:p>
        </p:txBody>
      </p:sp>
      <p:sp>
        <p:nvSpPr>
          <p:cNvPr id="42" name="Teardrop 41"/>
          <p:cNvSpPr/>
          <p:nvPr/>
        </p:nvSpPr>
        <p:spPr>
          <a:xfrm rot="11323169">
            <a:off x="2024039" y="2372228"/>
            <a:ext cx="2477245" cy="908609"/>
          </a:xfrm>
          <a:prstGeom prst="teardrop">
            <a:avLst>
              <a:gd name="adj" fmla="val 54750"/>
            </a:avLst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ardrop 45"/>
          <p:cNvSpPr/>
          <p:nvPr/>
        </p:nvSpPr>
        <p:spPr>
          <a:xfrm rot="12752333">
            <a:off x="1967571" y="3285643"/>
            <a:ext cx="1906702" cy="757030"/>
          </a:xfrm>
          <a:prstGeom prst="teardrop">
            <a:avLst>
              <a:gd name="adj" fmla="val 54750"/>
            </a:avLst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ardrop 46"/>
          <p:cNvSpPr/>
          <p:nvPr/>
        </p:nvSpPr>
        <p:spPr>
          <a:xfrm rot="21181436">
            <a:off x="4593508" y="2440129"/>
            <a:ext cx="1760629" cy="908609"/>
          </a:xfrm>
          <a:prstGeom prst="teardrop">
            <a:avLst>
              <a:gd name="adj" fmla="val 54750"/>
            </a:avLst>
          </a:prstGeom>
          <a:solidFill>
            <a:srgbClr val="FF0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ardrop 47"/>
          <p:cNvSpPr/>
          <p:nvPr/>
        </p:nvSpPr>
        <p:spPr>
          <a:xfrm rot="20320869">
            <a:off x="4067328" y="3641758"/>
            <a:ext cx="1760629" cy="908609"/>
          </a:xfrm>
          <a:prstGeom prst="teardrop">
            <a:avLst>
              <a:gd name="adj" fmla="val 54750"/>
            </a:avLst>
          </a:prstGeom>
          <a:solidFill>
            <a:srgbClr val="FF0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63" grpId="0"/>
      <p:bldP spid="42" grpId="0" animBg="1"/>
      <p:bldP spid="46" grpId="0" animBg="1"/>
      <p:bldP spid="47" grpId="0" animBg="1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Probes: </a:t>
            </a:r>
            <a:r>
              <a:rPr lang="en-US" dirty="0" err="1" smtClean="0"/>
              <a:t>isUniqueOwner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687580"/>
            <a:ext cx="99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Stack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1295400" y="2209800"/>
            <a:ext cx="762000" cy="1524000"/>
            <a:chOff x="1295400" y="2362200"/>
            <a:chExt cx="762000" cy="1524000"/>
          </a:xfrm>
        </p:grpSpPr>
        <p:sp>
          <p:nvSpPr>
            <p:cNvPr id="4" name="Rounded Rectangle 3"/>
            <p:cNvSpPr/>
            <p:nvPr/>
          </p:nvSpPr>
          <p:spPr>
            <a:xfrm>
              <a:off x="1295400" y="2362200"/>
              <a:ext cx="762000" cy="1524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295400" y="2667000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95400" y="2970212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524000" y="263577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819400" y="2057400"/>
            <a:ext cx="3581400" cy="3200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525780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657600" y="26670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76800" y="26670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267200" y="39624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94827" y="3687580"/>
            <a:ext cx="100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Stack</a:t>
            </a:r>
            <a:endParaRPr lang="en-US" dirty="0"/>
          </a:p>
        </p:txBody>
      </p:sp>
      <p:grpSp>
        <p:nvGrpSpPr>
          <p:cNvPr id="6" name="Group 20"/>
          <p:cNvGrpSpPr/>
          <p:nvPr/>
        </p:nvGrpSpPr>
        <p:grpSpPr>
          <a:xfrm>
            <a:off x="7071027" y="2209800"/>
            <a:ext cx="762000" cy="1524000"/>
            <a:chOff x="6934200" y="2209800"/>
            <a:chExt cx="762000" cy="1524000"/>
          </a:xfrm>
        </p:grpSpPr>
        <p:sp>
          <p:nvSpPr>
            <p:cNvPr id="15" name="Rounded Rectangle 14"/>
            <p:cNvSpPr/>
            <p:nvPr/>
          </p:nvSpPr>
          <p:spPr>
            <a:xfrm>
              <a:off x="6934200" y="2209800"/>
              <a:ext cx="762000" cy="1524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934200" y="2514600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34200" y="2817812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162800" y="248337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7071027" y="2817328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71027" y="3120540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99627" y="278609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9" idx="3"/>
            <a:endCxn id="12" idx="2"/>
          </p:cNvCxnSpPr>
          <p:nvPr/>
        </p:nvCxnSpPr>
        <p:spPr>
          <a:xfrm>
            <a:off x="1814464" y="2668036"/>
            <a:ext cx="1843136" cy="2656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6"/>
            <a:endCxn id="13" idx="2"/>
          </p:cNvCxnSpPr>
          <p:nvPr/>
        </p:nvCxnSpPr>
        <p:spPr>
          <a:xfrm>
            <a:off x="4114800" y="2933700"/>
            <a:ext cx="762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1"/>
            <a:endCxn id="13" idx="6"/>
          </p:cNvCxnSpPr>
          <p:nvPr/>
        </p:nvCxnSpPr>
        <p:spPr>
          <a:xfrm rot="10800000" flipV="1">
            <a:off x="5334001" y="2668036"/>
            <a:ext cx="1965627" cy="2656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1"/>
            <a:endCxn id="14" idx="6"/>
          </p:cNvCxnSpPr>
          <p:nvPr/>
        </p:nvCxnSpPr>
        <p:spPr>
          <a:xfrm rot="10800000" flipV="1">
            <a:off x="4724401" y="2970764"/>
            <a:ext cx="2575227" cy="12583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4"/>
            <a:endCxn id="14" idx="0"/>
          </p:cNvCxnSpPr>
          <p:nvPr/>
        </p:nvCxnSpPr>
        <p:spPr>
          <a:xfrm rot="16200000" flipH="1">
            <a:off x="3810000" y="3276600"/>
            <a:ext cx="7620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4"/>
            <a:endCxn id="14" idx="0"/>
          </p:cNvCxnSpPr>
          <p:nvPr/>
        </p:nvCxnSpPr>
        <p:spPr>
          <a:xfrm rot="5400000">
            <a:off x="4419600" y="3276600"/>
            <a:ext cx="7620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6800" y="5791200"/>
            <a:ext cx="28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isUniqueOwner</a:t>
            </a:r>
            <a:r>
              <a:rPr lang="en-US" dirty="0" smtClean="0"/>
              <a:t>(T1,x) = false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715000" y="5791200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isUniqueOwner</a:t>
            </a:r>
            <a:r>
              <a:rPr lang="en-US" dirty="0" smtClean="0"/>
              <a:t>(T2,z) = false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15000" y="6248400"/>
            <a:ext cx="2979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isUniqueOwner</a:t>
            </a:r>
            <a:r>
              <a:rPr lang="en-US" dirty="0" smtClean="0"/>
              <a:t>(T2,w) = false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295400" y="3150520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0" y="28160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049250" y="448081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3048000" y="35814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35" idx="3"/>
            <a:endCxn id="44" idx="1"/>
          </p:cNvCxnSpPr>
          <p:nvPr/>
        </p:nvCxnSpPr>
        <p:spPr>
          <a:xfrm>
            <a:off x="1819274" y="3000744"/>
            <a:ext cx="1295681" cy="65877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4"/>
            <a:endCxn id="43" idx="0"/>
          </p:cNvCxnSpPr>
          <p:nvPr/>
        </p:nvCxnSpPr>
        <p:spPr>
          <a:xfrm rot="16200000" flipH="1">
            <a:off x="3094220" y="4297180"/>
            <a:ext cx="366010" cy="12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3810000" y="44958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43" idx="6"/>
            <a:endCxn id="54" idx="2"/>
          </p:cNvCxnSpPr>
          <p:nvPr/>
        </p:nvCxnSpPr>
        <p:spPr>
          <a:xfrm>
            <a:off x="3506450" y="4747510"/>
            <a:ext cx="303550" cy="149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66800" y="6172200"/>
            <a:ext cx="284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isUniqueOwner</a:t>
            </a:r>
            <a:r>
              <a:rPr lang="en-US" dirty="0" smtClean="0"/>
              <a:t>(T1,y) = true</a:t>
            </a:r>
            <a:endParaRPr lang="en-US" dirty="0"/>
          </a:p>
        </p:txBody>
      </p:sp>
      <p:sp>
        <p:nvSpPr>
          <p:cNvPr id="41" name="Teardrop 40"/>
          <p:cNvSpPr/>
          <p:nvPr/>
        </p:nvSpPr>
        <p:spPr>
          <a:xfrm rot="11323169">
            <a:off x="3214952" y="2364607"/>
            <a:ext cx="2650270" cy="2234720"/>
          </a:xfrm>
          <a:prstGeom prst="teardrop">
            <a:avLst>
              <a:gd name="adj" fmla="val 24482"/>
            </a:avLst>
          </a:prstGeom>
          <a:solidFill>
            <a:srgbClr val="FF0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2" name="Teardrop 41"/>
          <p:cNvSpPr/>
          <p:nvPr/>
        </p:nvSpPr>
        <p:spPr>
          <a:xfrm rot="14488335">
            <a:off x="2434489" y="3713312"/>
            <a:ext cx="2045770" cy="1531122"/>
          </a:xfrm>
          <a:prstGeom prst="teardrop">
            <a:avLst>
              <a:gd name="adj" fmla="val 54750"/>
            </a:avLst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63" grpId="0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064"/>
            <a:ext cx="7924800" cy="1850136"/>
          </a:xfrm>
        </p:spPr>
        <p:txBody>
          <a:bodyPr/>
          <a:lstStyle/>
          <a:p>
            <a:r>
              <a:rPr lang="en-US" sz="3600" dirty="0"/>
              <a:t>SAFE: Scalable and Flexible Error-detection and Verification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Lightweight verification for (real) Java programs</a:t>
            </a:r>
          </a:p>
          <a:p>
            <a:r>
              <a:rPr lang="en-US" sz="2400" dirty="0"/>
              <a:t>Typestate properties</a:t>
            </a:r>
          </a:p>
          <a:p>
            <a:pPr lvl="1"/>
            <a:r>
              <a:rPr lang="en-US" sz="2400" dirty="0"/>
              <a:t>e.g.,  “don’t read from a file after it has been closed</a:t>
            </a:r>
            <a:r>
              <a:rPr lang="en-US" sz="2400" dirty="0" smtClean="0"/>
              <a:t>”</a:t>
            </a:r>
            <a:endParaRPr kumimoji="0" lang="en-US" sz="2400" dirty="0"/>
          </a:p>
          <a:p>
            <a:endParaRPr kumimoji="0" lang="en-US" sz="2400" dirty="0" smtClean="0"/>
          </a:p>
          <a:p>
            <a:r>
              <a:rPr kumimoji="0" lang="en-US" sz="2400" dirty="0" smtClean="0"/>
              <a:t>Typestate verification in presence of aliasing </a:t>
            </a:r>
            <a:r>
              <a:rPr kumimoji="0" lang="en-US" sz="2000" dirty="0" smtClean="0"/>
              <a:t>[ISSTA’06]</a:t>
            </a:r>
            <a:endParaRPr kumimoji="0" lang="en-US" sz="2000" dirty="0"/>
          </a:p>
          <a:p>
            <a:r>
              <a:rPr kumimoji="0" lang="en-US" sz="2400" dirty="0" smtClean="0"/>
              <a:t>Static Specification </a:t>
            </a:r>
            <a:r>
              <a:rPr lang="en-US" sz="2400" dirty="0" smtClean="0"/>
              <a:t>M</a:t>
            </a:r>
            <a:r>
              <a:rPr kumimoji="0" lang="en-US" sz="2400" dirty="0" smtClean="0"/>
              <a:t>ining </a:t>
            </a:r>
            <a:r>
              <a:rPr kumimoji="0" lang="en-US" sz="2000" dirty="0"/>
              <a:t>[</a:t>
            </a:r>
            <a:r>
              <a:rPr kumimoji="0" lang="en-US" sz="2000" dirty="0" smtClean="0"/>
              <a:t>ISSTA’07]</a:t>
            </a:r>
            <a:endParaRPr kumimoji="0" lang="en-US" sz="2000" dirty="0"/>
          </a:p>
          <a:p>
            <a:r>
              <a:rPr kumimoji="0" lang="en-US" sz="2400" dirty="0"/>
              <a:t>Modular </a:t>
            </a:r>
            <a:r>
              <a:rPr kumimoji="0" lang="en-US" sz="2400" dirty="0" smtClean="0"/>
              <a:t>Typestate </a:t>
            </a:r>
            <a:r>
              <a:rPr kumimoji="0" lang="en-US" sz="2000" dirty="0"/>
              <a:t>[</a:t>
            </a:r>
            <a:r>
              <a:rPr kumimoji="0" lang="en-US" sz="2000" dirty="0" smtClean="0"/>
              <a:t>POPL’08]</a:t>
            </a:r>
          </a:p>
          <a:p>
            <a:r>
              <a:rPr lang="en-US" sz="2400" dirty="0" smtClean="0"/>
              <a:t>Verifying Dereference Safety via Expanding-Scope Analysis </a:t>
            </a:r>
            <a:r>
              <a:rPr lang="en-US" sz="2000" dirty="0" smtClean="0"/>
              <a:t>[ISSTA’08]</a:t>
            </a:r>
            <a:endParaRPr kumimoji="0" lang="en-US" sz="2000" dirty="0"/>
          </a:p>
          <a:p>
            <a:r>
              <a:rPr kumimoji="0" lang="en-US" sz="2400" b="1" dirty="0"/>
              <a:t>…</a:t>
            </a:r>
          </a:p>
          <a:p>
            <a:endParaRPr lang="en-US" sz="2400" dirty="0"/>
          </a:p>
        </p:txBody>
      </p:sp>
      <p:sp>
        <p:nvSpPr>
          <p:cNvPr id="1334279" name="Text Box 7"/>
          <p:cNvSpPr txBox="1">
            <a:spLocks noChangeArrowheads="1"/>
          </p:cNvSpPr>
          <p:nvPr/>
        </p:nvSpPr>
        <p:spPr bwMode="auto">
          <a:xfrm>
            <a:off x="1155700" y="6248400"/>
            <a:ext cx="784221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Chandra, </a:t>
            </a:r>
            <a:r>
              <a:rPr lang="en-US" sz="2000" dirty="0" err="1" smtClean="0"/>
              <a:t>Dor</a:t>
            </a:r>
            <a:r>
              <a:rPr lang="en-US" sz="2000" dirty="0"/>
              <a:t>, Fink, </a:t>
            </a:r>
            <a:r>
              <a:rPr lang="en-US" sz="2000" dirty="0" err="1"/>
              <a:t>Geay</a:t>
            </a:r>
            <a:r>
              <a:rPr lang="en-US" sz="2000" dirty="0"/>
              <a:t>, </a:t>
            </a:r>
            <a:r>
              <a:rPr lang="en-US" sz="2000" dirty="0" err="1"/>
              <a:t>Loginov</a:t>
            </a:r>
            <a:r>
              <a:rPr lang="en-US" sz="2000" dirty="0"/>
              <a:t>, Pistoia, </a:t>
            </a:r>
            <a:r>
              <a:rPr lang="en-US" sz="2000" dirty="0" err="1"/>
              <a:t>Ramalingam</a:t>
            </a:r>
            <a:r>
              <a:rPr lang="en-US" sz="2000" dirty="0"/>
              <a:t>, </a:t>
            </a:r>
            <a:r>
              <a:rPr lang="en-US" sz="2000" dirty="0" err="1"/>
              <a:t>Shoham</a:t>
            </a:r>
            <a:r>
              <a:rPr lang="en-US" sz="2000" dirty="0"/>
              <a:t>, </a:t>
            </a:r>
            <a:r>
              <a:rPr lang="en-US" sz="2000" dirty="0" err="1"/>
              <a:t>Yorsh</a:t>
            </a:r>
            <a:endParaRPr lang="en-US" sz="2000" b="1" dirty="0"/>
          </a:p>
        </p:txBody>
      </p:sp>
      <p:pic>
        <p:nvPicPr>
          <p:cNvPr id="1334280" name="Picture 8" descr="pp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6194425"/>
            <a:ext cx="533400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75" grpId="0" uiExpand="1" build="p"/>
      <p:bldP spid="13342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canvas.addDisposeListener</a:t>
            </a:r>
            <a:r>
              <a:rPr lang="en-US" sz="2400" dirty="0" smtClean="0"/>
              <a:t>(new </a:t>
            </a:r>
            <a:r>
              <a:rPr lang="en-US" sz="2400" dirty="0" err="1" smtClean="0"/>
              <a:t>DisposeListener</a:t>
            </a:r>
            <a:r>
              <a:rPr lang="en-US" sz="2400" dirty="0" smtClean="0"/>
              <a:t>() {</a:t>
            </a:r>
          </a:p>
          <a:p>
            <a:pPr>
              <a:buNone/>
            </a:pPr>
            <a:r>
              <a:rPr lang="en-US" sz="2400" dirty="0" smtClean="0"/>
              <a:t>   public void </a:t>
            </a:r>
            <a:r>
              <a:rPr lang="en-US" sz="2400" dirty="0" err="1" smtClean="0"/>
              <a:t>widgetDisposed</a:t>
            </a:r>
            <a:r>
              <a:rPr lang="en-US" sz="2400" dirty="0" smtClean="0"/>
              <a:t>(</a:t>
            </a:r>
            <a:r>
              <a:rPr lang="en-US" sz="2400" dirty="0" err="1" smtClean="0"/>
              <a:t>DisposeEvent</a:t>
            </a:r>
            <a:r>
              <a:rPr lang="en-US" sz="2400" dirty="0" smtClean="0"/>
              <a:t> arg0) {  </a:t>
            </a:r>
          </a:p>
          <a:p>
            <a:pPr>
              <a:buNone/>
            </a:pPr>
            <a:r>
              <a:rPr lang="en-US" sz="2400" dirty="0" smtClean="0"/>
              <a:t>      if (</a:t>
            </a:r>
            <a:r>
              <a:rPr lang="en-US" sz="2400" dirty="0" err="1" smtClean="0"/>
              <a:t>img</a:t>
            </a:r>
            <a:r>
              <a:rPr lang="en-US" sz="2400" dirty="0" smtClean="0"/>
              <a:t> != null &amp;&amp; !</a:t>
            </a:r>
            <a:r>
              <a:rPr lang="en-US" sz="2400" dirty="0" err="1" smtClean="0"/>
              <a:t>img.isDisposed</a:t>
            </a:r>
            <a:r>
              <a:rPr lang="en-US" sz="2400" dirty="0" smtClean="0"/>
              <a:t>()) </a:t>
            </a:r>
          </a:p>
          <a:p>
            <a:pPr>
              <a:buNone/>
            </a:pPr>
            <a:r>
              <a:rPr lang="en-US" sz="2400" dirty="0" smtClean="0"/>
              <a:t>         </a:t>
            </a:r>
            <a:r>
              <a:rPr lang="en-US" sz="2400" dirty="0" smtClean="0">
                <a:solidFill>
                  <a:schemeClr val="accent3"/>
                </a:solidFill>
              </a:rPr>
              <a:t>assert (</a:t>
            </a:r>
            <a:r>
              <a:rPr lang="en-US" sz="2400" dirty="0" err="1" smtClean="0">
                <a:solidFill>
                  <a:schemeClr val="accent3"/>
                </a:solidFill>
              </a:rPr>
              <a:t>QVM.isObjectOwned</a:t>
            </a:r>
            <a:r>
              <a:rPr lang="en-US" sz="2400" dirty="0" smtClean="0">
                <a:solidFill>
                  <a:schemeClr val="accent3"/>
                </a:solidFill>
              </a:rPr>
              <a:t> (</a:t>
            </a:r>
            <a:r>
              <a:rPr lang="en-US" sz="2400" dirty="0" err="1" smtClean="0">
                <a:solidFill>
                  <a:schemeClr val="accent3"/>
                </a:solidFill>
              </a:rPr>
              <a:t>img</a:t>
            </a:r>
            <a:r>
              <a:rPr lang="en-US" sz="2400" dirty="0" smtClean="0">
                <a:solidFill>
                  <a:schemeClr val="accent3"/>
                </a:solidFill>
              </a:rPr>
              <a:t>));   </a:t>
            </a:r>
          </a:p>
          <a:p>
            <a:pPr>
              <a:buNone/>
            </a:pPr>
            <a:r>
              <a:rPr lang="en-US" sz="2400" dirty="0" smtClean="0"/>
              <a:t>          </a:t>
            </a:r>
            <a:r>
              <a:rPr lang="en-US" sz="2400" dirty="0" err="1" smtClean="0"/>
              <a:t>img.dispose</a:t>
            </a:r>
            <a:r>
              <a:rPr lang="en-US" sz="2400" dirty="0" smtClean="0"/>
              <a:t>();  </a:t>
            </a:r>
          </a:p>
          <a:p>
            <a:pPr>
              <a:buNone/>
            </a:pPr>
            <a:r>
              <a:rPr lang="en-US" sz="2400" dirty="0" smtClean="0"/>
              <a:t>       } </a:t>
            </a:r>
          </a:p>
          <a:p>
            <a:pPr>
              <a:buNone/>
            </a:pPr>
            <a:r>
              <a:rPr lang="en-US" sz="2400" dirty="0" smtClean="0"/>
              <a:t>   }</a:t>
            </a:r>
          </a:p>
          <a:p>
            <a:pPr>
              <a:buNone/>
            </a:pPr>
            <a:r>
              <a:rPr lang="en-US" sz="2400" dirty="0" smtClean="0"/>
              <a:t>});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of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810000" cy="3505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public class </a:t>
            </a:r>
            <a:r>
              <a:rPr lang="en-US" sz="1600" dirty="0" err="1" smtClean="0"/>
              <a:t>SimpleWebServer</a:t>
            </a:r>
            <a:r>
              <a:rPr lang="en-US" sz="1600" dirty="0" smtClean="0"/>
              <a:t> ... {</a:t>
            </a:r>
          </a:p>
          <a:p>
            <a:pPr>
              <a:buNone/>
            </a:pPr>
            <a:r>
              <a:rPr lang="en-US" sz="1600" dirty="0" smtClean="0"/>
              <a:t> public void run() {</a:t>
            </a:r>
          </a:p>
          <a:p>
            <a:pPr>
              <a:buNone/>
            </a:pPr>
            <a:r>
              <a:rPr lang="en-US" sz="1600" dirty="0" smtClean="0"/>
              <a:t>  while (_running) {</a:t>
            </a:r>
          </a:p>
          <a:p>
            <a:pPr>
              <a:buNone/>
            </a:pPr>
            <a:r>
              <a:rPr lang="en-US" sz="1600" dirty="0" smtClean="0"/>
              <a:t>   Socket </a:t>
            </a:r>
            <a:r>
              <a:rPr lang="en-US" sz="1600" dirty="0" err="1" smtClean="0"/>
              <a:t>wsocket</a:t>
            </a:r>
            <a:r>
              <a:rPr lang="en-US" sz="1600" dirty="0" smtClean="0"/>
              <a:t> = _</a:t>
            </a:r>
            <a:r>
              <a:rPr lang="en-US" sz="1600" dirty="0" err="1" smtClean="0"/>
              <a:t>serverSocket.accept</a:t>
            </a:r>
            <a:r>
              <a:rPr lang="en-US" sz="1600" dirty="0" smtClean="0"/>
              <a:t>();</a:t>
            </a:r>
          </a:p>
          <a:p>
            <a:pPr>
              <a:buNone/>
            </a:pPr>
            <a:r>
              <a:rPr lang="en-US" sz="1600" dirty="0" smtClean="0"/>
              <a:t>   </a:t>
            </a:r>
            <a:r>
              <a:rPr lang="en-US" sz="1600" dirty="0" err="1" smtClean="0"/>
              <a:t>RequestThread</a:t>
            </a:r>
            <a:r>
              <a:rPr lang="en-US" sz="1600" dirty="0" smtClean="0"/>
              <a:t> </a:t>
            </a:r>
            <a:r>
              <a:rPr lang="en-US" sz="1600" dirty="0" err="1" smtClean="0"/>
              <a:t>rt</a:t>
            </a:r>
            <a:r>
              <a:rPr lang="en-US" sz="1600" dirty="0" smtClean="0"/>
              <a:t> = new </a:t>
            </a:r>
            <a:r>
              <a:rPr lang="en-US" sz="1600" dirty="0" err="1" smtClean="0"/>
              <a:t>RequestThread</a:t>
            </a:r>
            <a:r>
              <a:rPr lang="en-US" sz="1600" dirty="0" smtClean="0"/>
              <a:t>(</a:t>
            </a:r>
            <a:r>
              <a:rPr lang="en-US" sz="1600" dirty="0" err="1" smtClean="0"/>
              <a:t>wsocket,_rootDir</a:t>
            </a:r>
            <a:r>
              <a:rPr lang="en-US" sz="1600" dirty="0" smtClean="0"/>
              <a:t>);</a:t>
            </a:r>
          </a:p>
          <a:p>
            <a:pPr>
              <a:buNone/>
            </a:pPr>
            <a:r>
              <a:rPr lang="en-US" sz="1600" dirty="0" smtClean="0"/>
              <a:t>   </a:t>
            </a:r>
            <a:r>
              <a:rPr lang="en-US" sz="1600" dirty="0" err="1" smtClean="0">
                <a:solidFill>
                  <a:schemeClr val="accent3"/>
                </a:solidFill>
              </a:rPr>
              <a:t>wsocket</a:t>
            </a:r>
            <a:r>
              <a:rPr lang="en-US" sz="1600" dirty="0" smtClean="0">
                <a:solidFill>
                  <a:schemeClr val="accent3"/>
                </a:solidFill>
              </a:rPr>
              <a:t> = null;</a:t>
            </a:r>
          </a:p>
          <a:p>
            <a:pPr>
              <a:buNone/>
            </a:pPr>
            <a:r>
              <a:rPr lang="en-US" sz="1600" dirty="0" smtClean="0"/>
              <a:t>   </a:t>
            </a:r>
            <a:r>
              <a:rPr lang="en-US" sz="1600" dirty="0" err="1" smtClean="0"/>
              <a:t>rt.start</a:t>
            </a:r>
            <a:r>
              <a:rPr lang="en-US" sz="1600" dirty="0" smtClean="0"/>
              <a:t>();</a:t>
            </a:r>
          </a:p>
          <a:p>
            <a:pPr>
              <a:buNone/>
            </a:pPr>
            <a:r>
              <a:rPr lang="en-US" sz="1600" dirty="0" smtClean="0"/>
              <a:t>  }</a:t>
            </a:r>
          </a:p>
          <a:p>
            <a:pPr>
              <a:buNone/>
            </a:pPr>
            <a:r>
              <a:rPr lang="en-US" sz="1600" dirty="0" smtClean="0"/>
              <a:t> }</a:t>
            </a:r>
          </a:p>
          <a:p>
            <a:pPr>
              <a:buNone/>
            </a:pPr>
            <a:r>
              <a:rPr lang="en-US" sz="1600" dirty="0" smtClean="0"/>
              <a:t>}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267200" y="16764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1600" dirty="0" smtClean="0"/>
              <a:t>public class </a:t>
            </a:r>
            <a:r>
              <a:rPr lang="en-US" sz="1600" dirty="0" err="1" smtClean="0"/>
              <a:t>RequestThread</a:t>
            </a:r>
            <a:r>
              <a:rPr lang="en-US" sz="1600" dirty="0" smtClean="0"/>
              <a:t> {</a:t>
            </a:r>
          </a:p>
          <a:p>
            <a:pPr>
              <a:buNone/>
            </a:pPr>
            <a:r>
              <a:rPr lang="en-US" sz="1600" dirty="0" smtClean="0"/>
              <a:t> private Socket _socket;</a:t>
            </a:r>
          </a:p>
          <a:p>
            <a:pPr>
              <a:buNone/>
            </a:pPr>
            <a:r>
              <a:rPr lang="en-US" sz="1600" dirty="0" smtClean="0"/>
              <a:t> ...</a:t>
            </a:r>
          </a:p>
          <a:p>
            <a:pPr>
              <a:buNone/>
            </a:pPr>
            <a:r>
              <a:rPr lang="en-US" sz="1600" dirty="0" smtClean="0"/>
              <a:t> public </a:t>
            </a:r>
            <a:r>
              <a:rPr lang="en-US" sz="1600" dirty="0" err="1" smtClean="0"/>
              <a:t>RequestThread</a:t>
            </a:r>
            <a:r>
              <a:rPr lang="en-US" sz="1600" dirty="0" smtClean="0"/>
              <a:t>(Socket </a:t>
            </a:r>
            <a:r>
              <a:rPr lang="en-US" sz="1600" dirty="0" err="1" smtClean="0"/>
              <a:t>socket</a:t>
            </a:r>
            <a:r>
              <a:rPr lang="en-US" sz="1600" dirty="0" smtClean="0"/>
              <a:t>, File </a:t>
            </a:r>
            <a:r>
              <a:rPr lang="en-US" sz="1600" dirty="0" err="1" smtClean="0"/>
              <a:t>rootDir</a:t>
            </a:r>
            <a:r>
              <a:rPr lang="en-US" sz="1600" dirty="0" smtClean="0"/>
              <a:t>) {</a:t>
            </a:r>
          </a:p>
          <a:p>
            <a:pPr>
              <a:buNone/>
            </a:pPr>
            <a:r>
              <a:rPr lang="en-US" sz="1600" dirty="0" smtClean="0"/>
              <a:t>  _socket = socket;</a:t>
            </a:r>
          </a:p>
          <a:p>
            <a:pPr>
              <a:buNone/>
            </a:pPr>
            <a:r>
              <a:rPr lang="en-US" sz="1600" dirty="0" smtClean="0"/>
              <a:t>  _</a:t>
            </a:r>
            <a:r>
              <a:rPr lang="en-US" sz="1600" dirty="0" err="1" smtClean="0"/>
              <a:t>rootDir</a:t>
            </a:r>
            <a:r>
              <a:rPr lang="en-US" sz="1600" dirty="0" smtClean="0"/>
              <a:t> = </a:t>
            </a:r>
            <a:r>
              <a:rPr lang="en-US" sz="1600" dirty="0" err="1" smtClean="0"/>
              <a:t>rootDir</a:t>
            </a:r>
            <a:r>
              <a:rPr lang="en-US" sz="1600" dirty="0" smtClean="0"/>
              <a:t>;</a:t>
            </a:r>
          </a:p>
          <a:p>
            <a:pPr>
              <a:buNone/>
            </a:pPr>
            <a:r>
              <a:rPr lang="en-US" sz="1600" dirty="0" smtClean="0"/>
              <a:t> }</a:t>
            </a:r>
          </a:p>
          <a:p>
            <a:pPr>
              <a:buNone/>
            </a:pPr>
            <a:r>
              <a:rPr lang="en-US" sz="1600" dirty="0" smtClean="0"/>
              <a:t> public void run() {</a:t>
            </a:r>
          </a:p>
          <a:p>
            <a:pPr>
              <a:buNone/>
            </a:pP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accent3"/>
                </a:solidFill>
              </a:rPr>
              <a:t>assert (</a:t>
            </a:r>
            <a:r>
              <a:rPr lang="en-US" sz="1600" dirty="0" err="1" smtClean="0">
                <a:solidFill>
                  <a:schemeClr val="accent3"/>
                </a:solidFill>
              </a:rPr>
              <a:t>QVM.isThreadOwned</a:t>
            </a:r>
            <a:r>
              <a:rPr lang="en-US" sz="1600" dirty="0" smtClean="0">
                <a:solidFill>
                  <a:schemeClr val="accent3"/>
                </a:solidFill>
              </a:rPr>
              <a:t>(_socket));</a:t>
            </a:r>
          </a:p>
          <a:p>
            <a:pPr>
              <a:buNone/>
            </a:pPr>
            <a:r>
              <a:rPr lang="en-US" sz="1600" dirty="0" smtClean="0"/>
              <a:t>     ...</a:t>
            </a:r>
          </a:p>
          <a:p>
            <a:pPr>
              <a:buNone/>
            </a:pPr>
            <a:r>
              <a:rPr lang="en-US" sz="1600" dirty="0" smtClean="0"/>
              <a:t> }</a:t>
            </a:r>
          </a:p>
          <a:p>
            <a:pPr>
              <a:buNone/>
            </a:pPr>
            <a:r>
              <a:rPr lang="en-US" sz="1600" dirty="0" smtClean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7239000"/>
            <a:ext cx="16934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QVM.unique</a:t>
            </a:r>
            <a:r>
              <a:rPr lang="en-US" dirty="0" smtClean="0"/>
              <a:t>(w)</a:t>
            </a:r>
            <a:br>
              <a:rPr lang="en-US" dirty="0" smtClean="0"/>
            </a:br>
            <a:r>
              <a:rPr lang="en-US" dirty="0" smtClean="0"/>
              <a:t>q = </a:t>
            </a:r>
            <a:r>
              <a:rPr lang="en-US" dirty="0" err="1" smtClean="0"/>
              <a:t>z.f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q.foo()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049037" y="7226121"/>
            <a:ext cx="1600200" cy="304800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049037" y="7848600"/>
            <a:ext cx="1600200" cy="304800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7049037" y="7543800"/>
            <a:ext cx="1600200" cy="319790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" descr="C:\Documents and Settings\yahave\Local Settings\Temporary Internet Files\Content.IE5\2U7GXKPX\MCDD00945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090" y="7543800"/>
            <a:ext cx="1310806" cy="120109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63804" y="6412468"/>
            <a:ext cx="121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SWS Stack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447800" y="5060430"/>
            <a:ext cx="1066800" cy="12641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295400" y="5363737"/>
            <a:ext cx="1235927" cy="1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5334000"/>
            <a:ext cx="97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wsocket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819400" y="5051502"/>
            <a:ext cx="3962400" cy="129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0" y="6412468"/>
            <a:ext cx="420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Memory (some objects not shown)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657600" y="52578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62092" y="6412468"/>
            <a:ext cx="102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 Stack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071026" y="5060430"/>
            <a:ext cx="1234773" cy="12641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071026" y="5365230"/>
            <a:ext cx="123477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71026" y="5668442"/>
            <a:ext cx="123477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39000" y="5334000"/>
            <a:ext cx="91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_socket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071027" y="5667958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71027" y="5971170"/>
            <a:ext cx="1236632" cy="58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9000" y="563672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</a:t>
            </a:r>
            <a:r>
              <a:rPr lang="en-US" dirty="0" err="1" smtClean="0"/>
              <a:t>rootdir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3" idx="3"/>
            <a:endCxn id="16" idx="2"/>
          </p:cNvCxnSpPr>
          <p:nvPr/>
        </p:nvCxnSpPr>
        <p:spPr>
          <a:xfrm>
            <a:off x="2494458" y="5518666"/>
            <a:ext cx="1163142" cy="583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6" idx="6"/>
          </p:cNvCxnSpPr>
          <p:nvPr/>
        </p:nvCxnSpPr>
        <p:spPr>
          <a:xfrm rot="10800000" flipV="1">
            <a:off x="4114801" y="5518666"/>
            <a:ext cx="3184831" cy="583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278673" y="5715000"/>
            <a:ext cx="1235927" cy="1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0" y="571500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rt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304694" y="6040609"/>
            <a:ext cx="1235927" cy="1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010400" y="4038600"/>
            <a:ext cx="16934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QVM.unique</a:t>
            </a:r>
            <a:r>
              <a:rPr lang="en-US" dirty="0" smtClean="0"/>
              <a:t>(w)</a:t>
            </a:r>
            <a:br>
              <a:rPr lang="en-US" dirty="0" smtClean="0"/>
            </a:br>
            <a:r>
              <a:rPr lang="en-US" dirty="0" smtClean="0"/>
              <a:t>q = </a:t>
            </a:r>
            <a:r>
              <a:rPr lang="en-US" dirty="0" err="1" smtClean="0"/>
              <a:t>z.f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q.foo()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7049037" y="4025721"/>
            <a:ext cx="1600200" cy="304800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7049037" y="4648200"/>
            <a:ext cx="1600200" cy="304800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Transfer of Ownership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762000" y="5715000"/>
            <a:ext cx="77724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 – invalidates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references to the object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 dereference of invalidated references yields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exception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337810"/>
            <a:ext cx="99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Stack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95400" y="1860030"/>
            <a:ext cx="762000" cy="1524000"/>
            <a:chOff x="1295400" y="2362200"/>
            <a:chExt cx="762000" cy="1524000"/>
          </a:xfrm>
        </p:grpSpPr>
        <p:sp>
          <p:nvSpPr>
            <p:cNvPr id="7" name="Rounded Rectangle 6"/>
            <p:cNvSpPr/>
            <p:nvPr/>
          </p:nvSpPr>
          <p:spPr>
            <a:xfrm>
              <a:off x="1295400" y="2362200"/>
              <a:ext cx="762000" cy="1524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295400" y="2667000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95400" y="2970212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524000" y="263577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819400" y="1752600"/>
            <a:ext cx="3581400" cy="2438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419100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57600" y="20574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876800" y="20574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267200" y="33528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94827" y="3337810"/>
            <a:ext cx="100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Stack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071027" y="1860030"/>
            <a:ext cx="762000" cy="1524000"/>
            <a:chOff x="6934200" y="2209800"/>
            <a:chExt cx="762000" cy="1524000"/>
          </a:xfrm>
        </p:grpSpPr>
        <p:sp>
          <p:nvSpPr>
            <p:cNvPr id="18" name="Rounded Rectangle 17"/>
            <p:cNvSpPr/>
            <p:nvPr/>
          </p:nvSpPr>
          <p:spPr>
            <a:xfrm>
              <a:off x="6934200" y="2209800"/>
              <a:ext cx="762000" cy="1524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934200" y="2514600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34200" y="2817812"/>
              <a:ext cx="762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162800" y="248337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7071027" y="2467558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71027" y="2770770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99627" y="243632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25" name="Straight Arrow Connector 24"/>
          <p:cNvCxnSpPr>
            <a:endCxn id="13" idx="2"/>
          </p:cNvCxnSpPr>
          <p:nvPr/>
        </p:nvCxnSpPr>
        <p:spPr>
          <a:xfrm>
            <a:off x="1814464" y="2318266"/>
            <a:ext cx="1843136" cy="58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6"/>
            <a:endCxn id="14" idx="2"/>
          </p:cNvCxnSpPr>
          <p:nvPr/>
        </p:nvCxnSpPr>
        <p:spPr>
          <a:xfrm>
            <a:off x="4114800" y="2324100"/>
            <a:ext cx="762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6"/>
          </p:cNvCxnSpPr>
          <p:nvPr/>
        </p:nvCxnSpPr>
        <p:spPr>
          <a:xfrm rot="10800000" flipV="1">
            <a:off x="5334001" y="2318266"/>
            <a:ext cx="1965627" cy="58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1"/>
            <a:endCxn id="15" idx="6"/>
          </p:cNvCxnSpPr>
          <p:nvPr/>
        </p:nvCxnSpPr>
        <p:spPr>
          <a:xfrm rot="10800000" flipV="1">
            <a:off x="4724401" y="2620994"/>
            <a:ext cx="2575227" cy="9985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4"/>
            <a:endCxn id="15" idx="0"/>
          </p:cNvCxnSpPr>
          <p:nvPr/>
        </p:nvCxnSpPr>
        <p:spPr>
          <a:xfrm rot="16200000" flipH="1">
            <a:off x="3810000" y="2667000"/>
            <a:ext cx="7620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4"/>
            <a:endCxn id="15" idx="0"/>
          </p:cNvCxnSpPr>
          <p:nvPr/>
        </p:nvCxnSpPr>
        <p:spPr>
          <a:xfrm rot="5400000">
            <a:off x="4419600" y="2667000"/>
            <a:ext cx="7620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95400" y="2800750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24000" y="246630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46820" y="281940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86200" y="281940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343400" y="1981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086600" y="3089310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15200" y="27548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8" idx="1"/>
            <a:endCxn id="15" idx="6"/>
          </p:cNvCxnSpPr>
          <p:nvPr/>
        </p:nvCxnSpPr>
        <p:spPr>
          <a:xfrm rot="10800000" flipV="1">
            <a:off x="4724400" y="2939534"/>
            <a:ext cx="2590800" cy="6799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7049037" y="4343400"/>
            <a:ext cx="1600200" cy="319790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066800" y="6644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yahave\Local Settings\Temporary Internet Files\Content.IE5\2U7GXKPX\MCDD00945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090" y="4343400"/>
            <a:ext cx="1310806" cy="1201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420A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420A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4" grpId="0" animBg="1"/>
      <p:bldP spid="43" grpId="0" animBg="1"/>
      <p:bldP spid="4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dirty="0" smtClean="0"/>
              <a:t>Transfer of Ownership: unique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8100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public class </a:t>
            </a:r>
            <a:r>
              <a:rPr lang="en-US" sz="1600" dirty="0" err="1" smtClean="0"/>
              <a:t>SimpleWebServer</a:t>
            </a:r>
            <a:r>
              <a:rPr lang="en-US" sz="1600" dirty="0" smtClean="0"/>
              <a:t> ... {</a:t>
            </a:r>
          </a:p>
          <a:p>
            <a:pPr>
              <a:buNone/>
            </a:pPr>
            <a:r>
              <a:rPr lang="en-US" sz="1600" dirty="0" smtClean="0"/>
              <a:t> public void run() {</a:t>
            </a:r>
          </a:p>
          <a:p>
            <a:pPr>
              <a:buNone/>
            </a:pPr>
            <a:r>
              <a:rPr lang="en-US" sz="1600" dirty="0" smtClean="0"/>
              <a:t>  while (_running) {</a:t>
            </a:r>
          </a:p>
          <a:p>
            <a:pPr>
              <a:buNone/>
            </a:pPr>
            <a:r>
              <a:rPr lang="en-US" sz="1600" dirty="0" smtClean="0"/>
              <a:t>   Socket </a:t>
            </a:r>
            <a:r>
              <a:rPr lang="en-US" sz="1600" dirty="0" err="1" smtClean="0"/>
              <a:t>wsocket</a:t>
            </a:r>
            <a:r>
              <a:rPr lang="en-US" sz="1600" dirty="0" smtClean="0"/>
              <a:t> = _</a:t>
            </a:r>
            <a:r>
              <a:rPr lang="en-US" sz="1600" dirty="0" err="1" smtClean="0"/>
              <a:t>serverSocket.accept</a:t>
            </a:r>
            <a:r>
              <a:rPr lang="en-US" sz="1600" dirty="0" smtClean="0"/>
              <a:t>();</a:t>
            </a:r>
          </a:p>
          <a:p>
            <a:pPr>
              <a:buNone/>
            </a:pPr>
            <a:r>
              <a:rPr lang="en-US" sz="1600" dirty="0" smtClean="0"/>
              <a:t>   </a:t>
            </a:r>
            <a:r>
              <a:rPr lang="en-US" sz="1600" dirty="0" err="1" smtClean="0"/>
              <a:t>RequestThread</a:t>
            </a:r>
            <a:r>
              <a:rPr lang="en-US" sz="1600" dirty="0" smtClean="0"/>
              <a:t> </a:t>
            </a:r>
            <a:r>
              <a:rPr lang="en-US" sz="1600" dirty="0" err="1" smtClean="0"/>
              <a:t>rt</a:t>
            </a:r>
            <a:r>
              <a:rPr lang="en-US" sz="1600" dirty="0" smtClean="0"/>
              <a:t> = new </a:t>
            </a:r>
            <a:r>
              <a:rPr lang="en-US" sz="1600" dirty="0" err="1" smtClean="0"/>
              <a:t>RequestThread</a:t>
            </a:r>
            <a:r>
              <a:rPr lang="en-US" sz="1600" dirty="0" smtClean="0"/>
              <a:t>(</a:t>
            </a:r>
            <a:r>
              <a:rPr lang="en-US" sz="1600" dirty="0" err="1" smtClean="0"/>
              <a:t>wsocket,_rootDir</a:t>
            </a:r>
            <a:r>
              <a:rPr lang="en-US" sz="1600" dirty="0" smtClean="0"/>
              <a:t>);</a:t>
            </a:r>
          </a:p>
          <a:p>
            <a:pPr>
              <a:buNone/>
            </a:pPr>
            <a:r>
              <a:rPr lang="en-US" sz="1600" dirty="0" err="1" smtClean="0"/>
              <a:t>rt.start</a:t>
            </a:r>
            <a:r>
              <a:rPr lang="en-US" sz="1600" dirty="0" smtClean="0"/>
              <a:t>();</a:t>
            </a:r>
          </a:p>
          <a:p>
            <a:pPr>
              <a:buNone/>
            </a:pPr>
            <a:r>
              <a:rPr lang="en-US" sz="1600" dirty="0" smtClean="0"/>
              <a:t>  }</a:t>
            </a:r>
          </a:p>
          <a:p>
            <a:pPr>
              <a:buNone/>
            </a:pPr>
            <a:r>
              <a:rPr lang="en-US" sz="1600" dirty="0" smtClean="0"/>
              <a:t> }</a:t>
            </a:r>
          </a:p>
          <a:p>
            <a:pPr>
              <a:buNone/>
            </a:pPr>
            <a:r>
              <a:rPr lang="en-US" sz="1600" dirty="0" smtClean="0"/>
              <a:t>}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267200" y="16764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1600" dirty="0" smtClean="0"/>
              <a:t>public class </a:t>
            </a:r>
            <a:r>
              <a:rPr lang="en-US" sz="1600" dirty="0" err="1" smtClean="0"/>
              <a:t>RequestThread</a:t>
            </a:r>
            <a:r>
              <a:rPr lang="en-US" sz="1600" dirty="0" smtClean="0"/>
              <a:t> {</a:t>
            </a:r>
          </a:p>
          <a:p>
            <a:pPr>
              <a:buNone/>
            </a:pPr>
            <a:r>
              <a:rPr lang="en-US" sz="1600" dirty="0" smtClean="0"/>
              <a:t> private Socket _socket;</a:t>
            </a:r>
          </a:p>
          <a:p>
            <a:pPr>
              <a:buNone/>
            </a:pPr>
            <a:r>
              <a:rPr lang="en-US" sz="1600" dirty="0" smtClean="0"/>
              <a:t> ...</a:t>
            </a:r>
          </a:p>
          <a:p>
            <a:pPr>
              <a:buNone/>
            </a:pPr>
            <a:r>
              <a:rPr lang="en-US" sz="1600" dirty="0" smtClean="0"/>
              <a:t> public </a:t>
            </a:r>
            <a:r>
              <a:rPr lang="en-US" sz="1600" dirty="0" err="1" smtClean="0"/>
              <a:t>RequestThread</a:t>
            </a:r>
            <a:r>
              <a:rPr lang="en-US" sz="1600" dirty="0" smtClean="0"/>
              <a:t>(Socket </a:t>
            </a:r>
            <a:r>
              <a:rPr lang="en-US" sz="1600" dirty="0" err="1" smtClean="0"/>
              <a:t>socket</a:t>
            </a:r>
            <a:r>
              <a:rPr lang="en-US" sz="1600" dirty="0" smtClean="0"/>
              <a:t>, File </a:t>
            </a:r>
            <a:r>
              <a:rPr lang="en-US" sz="1600" dirty="0" err="1" smtClean="0"/>
              <a:t>rootDir</a:t>
            </a:r>
            <a:r>
              <a:rPr lang="en-US" sz="1600" dirty="0" smtClean="0"/>
              <a:t>) {</a:t>
            </a:r>
          </a:p>
          <a:p>
            <a:pPr>
              <a:buNone/>
            </a:pPr>
            <a:r>
              <a:rPr lang="en-US" sz="1600" dirty="0" smtClean="0"/>
              <a:t>  _socket = socket;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  </a:t>
            </a:r>
            <a:r>
              <a:rPr lang="en-US" sz="1600" dirty="0" err="1" smtClean="0">
                <a:solidFill>
                  <a:schemeClr val="accent3"/>
                </a:solidFill>
              </a:rPr>
              <a:t>QVM.unique</a:t>
            </a:r>
            <a:r>
              <a:rPr lang="en-US" sz="1600" dirty="0" smtClean="0">
                <a:solidFill>
                  <a:schemeClr val="accent3"/>
                </a:solidFill>
              </a:rPr>
              <a:t>(_socket);</a:t>
            </a:r>
          </a:p>
          <a:p>
            <a:pPr>
              <a:buNone/>
            </a:pPr>
            <a:r>
              <a:rPr lang="en-US" sz="1600" dirty="0" smtClean="0"/>
              <a:t>  _</a:t>
            </a:r>
            <a:r>
              <a:rPr lang="en-US" sz="1600" dirty="0" err="1" smtClean="0"/>
              <a:t>rootDir</a:t>
            </a:r>
            <a:r>
              <a:rPr lang="en-US" sz="1600" dirty="0" smtClean="0"/>
              <a:t> = </a:t>
            </a:r>
            <a:r>
              <a:rPr lang="en-US" sz="1600" dirty="0" err="1" smtClean="0"/>
              <a:t>rootDir</a:t>
            </a:r>
            <a:r>
              <a:rPr lang="en-US" sz="1600" dirty="0" smtClean="0"/>
              <a:t>;</a:t>
            </a:r>
          </a:p>
          <a:p>
            <a:pPr>
              <a:buNone/>
            </a:pPr>
            <a:r>
              <a:rPr lang="en-US" sz="1600" dirty="0" smtClean="0"/>
              <a:t> }</a:t>
            </a:r>
          </a:p>
          <a:p>
            <a:pPr>
              <a:buNone/>
            </a:pPr>
            <a:r>
              <a:rPr lang="en-US" sz="1600" dirty="0" smtClean="0"/>
              <a:t> public void run() {</a:t>
            </a:r>
          </a:p>
          <a:p>
            <a:pPr>
              <a:buNone/>
            </a:pPr>
            <a:r>
              <a:rPr lang="en-US" sz="1600" dirty="0" smtClean="0"/>
              <a:t>   …</a:t>
            </a:r>
          </a:p>
          <a:p>
            <a:pPr>
              <a:buNone/>
            </a:pPr>
            <a:r>
              <a:rPr lang="en-US" sz="1600" dirty="0" smtClean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3804" y="6412468"/>
            <a:ext cx="121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SWS Stack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47800" y="5060430"/>
            <a:ext cx="1066800" cy="12641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95400" y="5363737"/>
            <a:ext cx="1235927" cy="1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0" y="5334000"/>
            <a:ext cx="97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wsocket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819400" y="5051502"/>
            <a:ext cx="3962400" cy="129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6412468"/>
            <a:ext cx="420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Memory (some objects not shown)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657600" y="5257800"/>
            <a:ext cx="4572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092" y="6412468"/>
            <a:ext cx="102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 Stack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071026" y="5060430"/>
            <a:ext cx="1234773" cy="12641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071026" y="5365230"/>
            <a:ext cx="123477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71026" y="5668442"/>
            <a:ext cx="123477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39000" y="5334000"/>
            <a:ext cx="91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_socket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071027" y="5667958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71027" y="5971170"/>
            <a:ext cx="1236632" cy="58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9000" y="563672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</a:t>
            </a:r>
            <a:r>
              <a:rPr lang="en-US" dirty="0" err="1" smtClean="0"/>
              <a:t>rootdir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8" idx="3"/>
            <a:endCxn id="11" idx="2"/>
          </p:cNvCxnSpPr>
          <p:nvPr/>
        </p:nvCxnSpPr>
        <p:spPr>
          <a:xfrm>
            <a:off x="2494458" y="5518666"/>
            <a:ext cx="1163142" cy="5834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6"/>
          </p:cNvCxnSpPr>
          <p:nvPr/>
        </p:nvCxnSpPr>
        <p:spPr>
          <a:xfrm rot="10800000" flipV="1">
            <a:off x="4114801" y="5518666"/>
            <a:ext cx="3184831" cy="5834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78673" y="5715000"/>
            <a:ext cx="1235927" cy="1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0" y="571500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rt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304694" y="6040609"/>
            <a:ext cx="1235927" cy="1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685800" y="1752600"/>
          <a:ext cx="3352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495800" y="19812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057400" y="3810000"/>
          <a:ext cx="4495800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304800" y="990600"/>
          <a:ext cx="838200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sz="3600" dirty="0" smtClean="0"/>
              <a:t>Overhead Manager: stabilization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57200" y="12954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Overhead Manager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Leak Detection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143000"/>
          <a:ext cx="6553200" cy="52730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10640"/>
                <a:gridCol w="1310640"/>
                <a:gridCol w="1310640"/>
                <a:gridCol w="1310640"/>
                <a:gridCol w="1310640"/>
              </a:tblGrid>
              <a:tr h="5103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SWT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Resources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IOStreams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Frequency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Fixed</a:t>
                      </a:r>
                      <a:endParaRPr lang="en-US" sz="1600" dirty="0"/>
                    </a:p>
                  </a:txBody>
                  <a:tcPr/>
                </a:tc>
              </a:tr>
              <a:tr h="324515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Azureus</a:t>
                      </a:r>
                      <a:r>
                        <a:rPr lang="fr-FR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32451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Etrader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451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Feednread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451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Goim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3245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IBMapp1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45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IBM </a:t>
                      </a:r>
                      <a:r>
                        <a:rPr lang="en-US" sz="1600" baseline="0" dirty="0" smtClean="0"/>
                        <a:t>app2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451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Jcommander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451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Juploader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451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nomadpim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451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Rssowl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451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Tvbrowser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451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Tvla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451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Virgoftp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451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14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sz="3600" dirty="0" smtClean="0"/>
              <a:t>Sampling coverage (5% budget)</a:t>
            </a:r>
            <a:endParaRPr lang="en-US" sz="36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762000" y="1219200"/>
          <a:ext cx="7896225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Sampling coverage (typestate)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199" y="1447800"/>
          <a:ext cx="7315201" cy="487680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076857"/>
                <a:gridCol w="891192"/>
                <a:gridCol w="891192"/>
                <a:gridCol w="891192"/>
                <a:gridCol w="891192"/>
                <a:gridCol w="891192"/>
                <a:gridCol w="891192"/>
                <a:gridCol w="891192"/>
              </a:tblGrid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overhead budget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Benchmark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5%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20%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50%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db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mpegaudio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jess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jack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javac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0.4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compress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mtrt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antlr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eclipse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luindex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hsqldb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chart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fop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bloat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6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pmd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Millions of lines of code?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What properties should we check?</a:t>
            </a:r>
          </a:p>
          <a:p>
            <a:endParaRPr lang="en-US" dirty="0" smtClean="0"/>
          </a:p>
          <a:p>
            <a:r>
              <a:rPr lang="en-US" dirty="0" smtClean="0"/>
              <a:t>How can we get specifications?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inkTgt spid="_x0000_s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inkTgt spid="_x0000_s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Recap</a:t>
            </a:r>
          </a:p>
          <a:p>
            <a:pPr lvl="1"/>
            <a:r>
              <a:rPr lang="en-US" dirty="0" smtClean="0"/>
              <a:t>Adaptive overhead controller</a:t>
            </a:r>
          </a:p>
          <a:p>
            <a:pPr lvl="1"/>
            <a:r>
              <a:rPr lang="en-US" dirty="0" smtClean="0"/>
              <a:t>Clients: typestate, assertions, heap probes</a:t>
            </a:r>
          </a:p>
          <a:p>
            <a:pPr lvl="1"/>
            <a:r>
              <a:rPr lang="en-US" dirty="0" smtClean="0"/>
              <a:t>Collection of debug information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Heap assertions</a:t>
            </a:r>
          </a:p>
          <a:p>
            <a:pPr lvl="2"/>
            <a:r>
              <a:rPr lang="en-US" dirty="0" smtClean="0"/>
              <a:t>Concurrent evaluation (snapshot algorithm)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Evaluation on a separate core</a:t>
            </a:r>
          </a:p>
          <a:p>
            <a:pPr lvl="1"/>
            <a:r>
              <a:rPr lang="en-US" dirty="0" smtClean="0"/>
              <a:t>Overhead manager</a:t>
            </a:r>
          </a:p>
          <a:p>
            <a:pPr lvl="2"/>
            <a:r>
              <a:rPr lang="en-US" dirty="0" smtClean="0"/>
              <a:t>Tighter overhead guarantees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6600" dirty="0" smtClean="0"/>
              <a:t>The End</a:t>
            </a:r>
            <a:endParaRPr lang="en-US" sz="1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arenR"/>
            </a:pPr>
            <a:r>
              <a:rPr lang="en-US" dirty="0" smtClean="0"/>
              <a:t>How hard would it be to find these defects with standard testing?</a:t>
            </a:r>
          </a:p>
          <a:p>
            <a:pPr marL="582930" indent="-514350">
              <a:buFont typeface="+mj-lt"/>
              <a:buAutoNum type="arabicParenR"/>
            </a:pPr>
            <a:r>
              <a:rPr lang="en-US" dirty="0" smtClean="0"/>
              <a:t>Can I find these defects with static analysis?</a:t>
            </a:r>
          </a:p>
          <a:p>
            <a:pPr marL="582930" indent="-514350">
              <a:buFont typeface="+mj-lt"/>
              <a:buAutoNum type="arabicParenR"/>
            </a:pPr>
            <a:r>
              <a:rPr lang="en-US" dirty="0" smtClean="0"/>
              <a:t>Is QVM open-source?</a:t>
            </a:r>
            <a:endParaRPr lang="he-IL" dirty="0" smtClean="0"/>
          </a:p>
          <a:p>
            <a:pPr marL="582930" indent="-514350">
              <a:buFont typeface="+mj-lt"/>
              <a:buAutoNum type="arabicParenR"/>
            </a:pPr>
            <a:r>
              <a:rPr lang="en-US" dirty="0" smtClean="0"/>
              <a:t>Why muck with the VM?</a:t>
            </a:r>
          </a:p>
          <a:p>
            <a:pPr marL="582930" indent="-514350">
              <a:buFont typeface="+mj-lt"/>
              <a:buAutoNum type="arabicParenR"/>
            </a:pPr>
            <a:r>
              <a:rPr lang="en-US" dirty="0" smtClean="0"/>
              <a:t>Related Work?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Aspect Oriented Programming</a:t>
            </a:r>
          </a:p>
          <a:p>
            <a:r>
              <a:rPr lang="en-US" dirty="0" smtClean="0"/>
              <a:t>“Monitoring Oriented Programming”</a:t>
            </a:r>
          </a:p>
          <a:p>
            <a:r>
              <a:rPr lang="en-US" dirty="0" smtClean="0"/>
              <a:t>DITTO</a:t>
            </a:r>
          </a:p>
          <a:p>
            <a:r>
              <a:rPr lang="en-US" dirty="0" smtClean="0"/>
              <a:t>Your-favorite-VM-hack here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GDI Resource Leaks</a:t>
            </a:r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15000"/>
              </a:spcAft>
              <a:buClr>
                <a:srgbClr val="2DB6B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Times New Roman"/>
              </a:rPr>
              <a:t>  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Times New Roman"/>
              </a:rPr>
              <a:t>Problems like this are a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death by a thousand cuts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Times New Roman"/>
              </a:rPr>
              <a:t>. Each plug-in may only have one or two tiny leaks, and a handful of global images and colors, so it doesn't feel like a pressing problem.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Scale this up to hundreds or thousands of plug ins, and you have a stop ship defect that can make Eclipse-based applications unusable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Times New Roman"/>
              </a:rPr>
              <a:t>				--Eclipse developers mailing list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Overhead Manager: precision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28600" y="1219200"/>
          <a:ext cx="8382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33400" y="1219200"/>
          <a:ext cx="8153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Overhead Manager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Sampling Coverage (Typestate)</a:t>
            </a:r>
            <a:endParaRPr lang="en-US" sz="3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1619250"/>
            <a:ext cx="68865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Make writing specs more rewarding</a:t>
            </a:r>
            <a:endParaRPr lang="en-US" sz="32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524000"/>
            <a:ext cx="3581400" cy="440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0" y="601980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Mother  Teresa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Make writing specs more rewarding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83560"/>
            <a:ext cx="80772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Enable </a:t>
            </a:r>
            <a:r>
              <a:rPr lang="en-US" b="1" dirty="0" smtClean="0">
                <a:solidFill>
                  <a:schemeClr val="accent3"/>
                </a:solidFill>
              </a:rPr>
              <a:t>developer</a:t>
            </a:r>
            <a:r>
              <a:rPr lang="en-US" dirty="0" smtClean="0"/>
              <a:t>  to write runtime checks 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without having to worry about performance impact</a:t>
            </a:r>
          </a:p>
          <a:p>
            <a:endParaRPr lang="en-US" dirty="0" smtClean="0"/>
          </a:p>
          <a:p>
            <a:r>
              <a:rPr lang="en-US" dirty="0" smtClean="0"/>
              <a:t>Expressive assertions </a:t>
            </a:r>
          </a:p>
          <a:p>
            <a:pPr lvl="1"/>
            <a:r>
              <a:rPr lang="en-US" dirty="0" smtClean="0"/>
              <a:t>beyond what is (naturally/efficiently) expressible in the programming language</a:t>
            </a:r>
          </a:p>
          <a:p>
            <a:r>
              <a:rPr lang="en-US" dirty="0" smtClean="0"/>
              <a:t>Monitoring of global properties </a:t>
            </a:r>
          </a:p>
          <a:p>
            <a:r>
              <a:rPr lang="en-US" dirty="0" smtClean="0"/>
              <a:t>Collection of debug information when a property is violated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686800" cy="914400"/>
          </a:xfrm>
        </p:spPr>
        <p:txBody>
          <a:bodyPr/>
          <a:lstStyle/>
          <a:p>
            <a:r>
              <a:rPr lang="en-US" dirty="0" smtClean="0"/>
              <a:t>Making your specs pay off</a:t>
            </a:r>
          </a:p>
        </p:txBody>
      </p:sp>
      <p:graphicFrame>
        <p:nvGraphicFramePr>
          <p:cNvPr id="5" name="Group 33"/>
          <p:cNvGraphicFramePr>
            <a:graphicFrameLocks noGrp="1"/>
          </p:cNvGraphicFramePr>
          <p:nvPr>
            <p:ph idx="1"/>
          </p:nvPr>
        </p:nvGraphicFramePr>
        <p:xfrm>
          <a:off x="3733800" y="1828800"/>
          <a:ext cx="4800600" cy="4036378"/>
        </p:xfrm>
        <a:graphic>
          <a:graphicData uri="http://schemas.openxmlformats.org/drawingml/2006/table">
            <a:tbl>
              <a:tblPr/>
              <a:tblGrid>
                <a:gridCol w="2220913"/>
                <a:gridCol w="257968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 (Hebrew)" charset="-79"/>
                        </a:rPr>
                        <a:t>Phase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 (Hebrew)" charset="-79"/>
                        </a:rPr>
                        <a:t>Defect Removal Cost Multiplier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 (Hebrew)" charset="-79"/>
                        </a:rPr>
                        <a:t>Requirements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 (Hebrew)" charset="-79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 (Hebrew)" charset="-79"/>
                        </a:rPr>
                        <a:t>Design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 (Hebrew)" charset="-79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 (Hebrew)" charset="-79"/>
                        </a:rPr>
                        <a:t>Code,Unit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 (Hebrew)" charset="-79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 (Hebrew)" charset="-79"/>
                        </a:rPr>
                        <a:t>Function/System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 (Hebrew)" charset="-79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 (Hebrew)" charset="-79"/>
                        </a:rPr>
                        <a:t>User Acceptance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 (Hebrew)" charset="-79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 (Hebrew)" charset="-79"/>
                        </a:rPr>
                        <a:t>Production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 (Hebrew)" charset="-79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733800" y="5357110"/>
            <a:ext cx="4800600" cy="482183"/>
          </a:xfrm>
          <a:prstGeom prst="round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ebug_fie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2743200" cy="4085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Predictable overhead</a:t>
            </a:r>
          </a:p>
          <a:p>
            <a:endParaRPr lang="en-US" dirty="0" smtClean="0"/>
          </a:p>
          <a:p>
            <a:r>
              <a:rPr lang="en-US" dirty="0" smtClean="0"/>
              <a:t>Expressive assertions</a:t>
            </a:r>
          </a:p>
          <a:p>
            <a:endParaRPr lang="en-US" dirty="0" smtClean="0"/>
          </a:p>
          <a:p>
            <a:r>
              <a:rPr lang="en-US" dirty="0" smtClean="0"/>
              <a:t>Helping find a fix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QVM: Quality-aware VM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486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Leverage </a:t>
            </a:r>
            <a:r>
              <a:rPr lang="en-US" sz="2800" b="1" dirty="0" smtClean="0">
                <a:solidFill>
                  <a:schemeClr val="accent3"/>
                </a:solidFill>
              </a:rPr>
              <a:t>available</a:t>
            </a:r>
            <a:r>
              <a:rPr lang="en-US" sz="2800" dirty="0" smtClean="0">
                <a:solidFill>
                  <a:schemeClr val="accent3"/>
                </a:solidFill>
              </a:rPr>
              <a:t> system resources for software quality checks</a:t>
            </a:r>
            <a:endParaRPr lang="en-US" sz="2800" dirty="0" smtClean="0"/>
          </a:p>
          <a:p>
            <a:r>
              <a:rPr lang="en-US" sz="2800" dirty="0" smtClean="0"/>
              <a:t>Adaptive overhead management</a:t>
            </a:r>
          </a:p>
          <a:p>
            <a:pPr lvl="1"/>
            <a:r>
              <a:rPr lang="en-US" sz="2400" dirty="0" smtClean="0"/>
              <a:t>QVM monitors overhead it incurs, adapts analyses to meet user specified target overhead</a:t>
            </a:r>
          </a:p>
          <a:p>
            <a:pPr lvl="1"/>
            <a:r>
              <a:rPr lang="en-US" sz="2400" dirty="0" smtClean="0">
                <a:solidFill>
                  <a:schemeClr val="accent3"/>
                </a:solidFill>
              </a:rPr>
              <a:t>No free lunches – allow “unknown” result</a:t>
            </a:r>
            <a:endParaRPr lang="en-US" sz="2800" dirty="0" smtClean="0">
              <a:solidFill>
                <a:schemeClr val="accent3"/>
              </a:solidFill>
            </a:endParaRPr>
          </a:p>
          <a:p>
            <a:r>
              <a:rPr lang="en-US" sz="2800" dirty="0" smtClean="0"/>
              <a:t>Support a variety of analysis clients</a:t>
            </a:r>
          </a:p>
          <a:p>
            <a:pPr lvl="1"/>
            <a:r>
              <a:rPr lang="en-US" sz="2400" dirty="0" smtClean="0"/>
              <a:t>Typestate properties</a:t>
            </a:r>
          </a:p>
          <a:p>
            <a:pPr lvl="1"/>
            <a:r>
              <a:rPr lang="en-US" sz="2400" dirty="0" smtClean="0"/>
              <a:t>Heap probes</a:t>
            </a:r>
          </a:p>
          <a:p>
            <a:pPr lvl="1"/>
            <a:r>
              <a:rPr lang="en-US" sz="2400" dirty="0" smtClean="0"/>
              <a:t>Java assertions</a:t>
            </a:r>
            <a:endParaRPr lang="en-US" sz="2800" dirty="0" smtClean="0"/>
          </a:p>
          <a:p>
            <a:r>
              <a:rPr lang="en-US" sz="2800" dirty="0" smtClean="0"/>
              <a:t>Improve </a:t>
            </a:r>
            <a:r>
              <a:rPr lang="en-US" sz="2800" dirty="0" err="1" smtClean="0"/>
              <a:t>Diagnosability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Collect (sampled) debug information 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1787</TotalTime>
  <Words>1734</Words>
  <Application>Microsoft Office PowerPoint</Application>
  <PresentationFormat>On-screen Show (4:3)</PresentationFormat>
  <Paragraphs>690</Paragraphs>
  <Slides>48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Metro</vt:lpstr>
      <vt:lpstr>QVM</vt:lpstr>
      <vt:lpstr>The Bigger Picture</vt:lpstr>
      <vt:lpstr>SAFE: Scalable and Flexible Error-detection and Verification</vt:lpstr>
      <vt:lpstr>Challenges</vt:lpstr>
      <vt:lpstr>Make writing specs more rewarding</vt:lpstr>
      <vt:lpstr>Make writing specs more rewarding</vt:lpstr>
      <vt:lpstr>Making your specs pay off</vt:lpstr>
      <vt:lpstr>Challenges</vt:lpstr>
      <vt:lpstr>QVM: Quality-aware VM</vt:lpstr>
      <vt:lpstr>Motivating Example: Azureus</vt:lpstr>
      <vt:lpstr>QVM: GDI Resource Leaks </vt:lpstr>
      <vt:lpstr>Slide 12</vt:lpstr>
      <vt:lpstr>Slide 13</vt:lpstr>
      <vt:lpstr>Example Leaking Code</vt:lpstr>
      <vt:lpstr>Possible Fix</vt:lpstr>
      <vt:lpstr>Slide 16</vt:lpstr>
      <vt:lpstr>QVMI: The QVM Interface</vt:lpstr>
      <vt:lpstr>Overhead Manager (OHM)</vt:lpstr>
      <vt:lpstr>Overhead Manager</vt:lpstr>
      <vt:lpstr>Object Centric Sampling</vt:lpstr>
      <vt:lpstr>Clients</vt:lpstr>
      <vt:lpstr>Typestate Properties</vt:lpstr>
      <vt:lpstr>Typestate History</vt:lpstr>
      <vt:lpstr>Typestate History</vt:lpstr>
      <vt:lpstr>Heap Probes &amp; Operations</vt:lpstr>
      <vt:lpstr>Heap Probes: isHeap</vt:lpstr>
      <vt:lpstr>Heap Probes: isHeapShared</vt:lpstr>
      <vt:lpstr>Heap Probes: isThreadOwned</vt:lpstr>
      <vt:lpstr>Heap Probes: isUniqueOwner</vt:lpstr>
      <vt:lpstr>SWT Example</vt:lpstr>
      <vt:lpstr>Transfer of Ownership</vt:lpstr>
      <vt:lpstr>Transfer of Ownership </vt:lpstr>
      <vt:lpstr>Transfer of Ownership: unique</vt:lpstr>
      <vt:lpstr>Experimental Evaluation</vt:lpstr>
      <vt:lpstr>Overhead Manager: stabilization</vt:lpstr>
      <vt:lpstr>Overhead Manager</vt:lpstr>
      <vt:lpstr>Leak Detection Results</vt:lpstr>
      <vt:lpstr>Sampling coverage (5% budget)</vt:lpstr>
      <vt:lpstr>Sampling coverage (typestate)</vt:lpstr>
      <vt:lpstr>Summary</vt:lpstr>
      <vt:lpstr>Slide 41</vt:lpstr>
      <vt:lpstr>Invited Questions</vt:lpstr>
      <vt:lpstr>Related Work</vt:lpstr>
      <vt:lpstr>Backup Slides</vt:lpstr>
      <vt:lpstr>GDI Resource Leaks</vt:lpstr>
      <vt:lpstr>Overhead Manager: precision</vt:lpstr>
      <vt:lpstr>Overhead Manager</vt:lpstr>
      <vt:lpstr>Sampling Coverage (Typestate)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QVM</dc:title>
  <dc:creator>yahave</dc:creator>
  <cp:lastModifiedBy>yahave</cp:lastModifiedBy>
  <cp:revision>93</cp:revision>
  <dcterms:created xsi:type="dcterms:W3CDTF">2008-04-04T20:01:17Z</dcterms:created>
  <dcterms:modified xsi:type="dcterms:W3CDTF">2008-04-14T18:55:37Z</dcterms:modified>
</cp:coreProperties>
</file>